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85" r:id="rId2"/>
    <p:sldId id="259" r:id="rId3"/>
    <p:sldId id="277" r:id="rId4"/>
    <p:sldId id="269" r:id="rId5"/>
    <p:sldId id="256" r:id="rId6"/>
    <p:sldId id="283" r:id="rId7"/>
    <p:sldId id="272" r:id="rId8"/>
    <p:sldId id="260" r:id="rId9"/>
    <p:sldId id="258" r:id="rId10"/>
    <p:sldId id="280" r:id="rId11"/>
    <p:sldId id="278" r:id="rId12"/>
    <p:sldId id="261" r:id="rId13"/>
    <p:sldId id="262" r:id="rId14"/>
    <p:sldId id="282" r:id="rId15"/>
    <p:sldId id="281" r:id="rId16"/>
    <p:sldId id="276" r:id="rId17"/>
    <p:sldId id="274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0291" autoAdjust="0"/>
  </p:normalViewPr>
  <p:slideViewPr>
    <p:cSldViewPr>
      <p:cViewPr>
        <p:scale>
          <a:sx n="80" d="100"/>
          <a:sy n="80" d="100"/>
        </p:scale>
        <p:origin x="-167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377697579469231"/>
          <c:y val="0.49905069926554857"/>
          <c:w val="0.2984452464275299"/>
          <c:h val="0.491172375912043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3430398435094977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Стоматологические </a:t>
                    </a:r>
                    <a:r>
                      <a:rPr lang="ru-RU" sz="1200" dirty="0"/>
                      <a:t>поликлиники для взрослого </a:t>
                    </a:r>
                    <a:r>
                      <a:rPr lang="ru-RU" sz="1200" dirty="0" smtClean="0"/>
                      <a:t>населения-</a:t>
                    </a:r>
                  </a:p>
                  <a:p>
                    <a:r>
                      <a:rPr lang="ru-RU" sz="1200" dirty="0" smtClean="0"/>
                      <a:t> </a:t>
                    </a:r>
                    <a:r>
                      <a:rPr lang="ru-RU" sz="1200" dirty="0"/>
                      <a:t>16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731087039813612"/>
                  <c:y val="-0.1225063976377952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Стоматологические </a:t>
                    </a:r>
                    <a:r>
                      <a:rPr lang="ru-RU" sz="1200" dirty="0"/>
                      <a:t>поликлиники для детского </a:t>
                    </a:r>
                    <a:r>
                      <a:rPr lang="ru-RU" sz="1200" dirty="0" smtClean="0"/>
                      <a:t>населения- 3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356192838920037E-2"/>
                  <c:y val="0.3171793799212598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Хозрасчётные      стоматологические</a:t>
                    </a:r>
                  </a:p>
                  <a:p>
                    <a:r>
                      <a:rPr lang="ru-RU" sz="1200" dirty="0" smtClean="0"/>
                      <a:t>поликлиники  </a:t>
                    </a:r>
                    <a:r>
                      <a:rPr lang="ru-RU" sz="1200" dirty="0"/>
                      <a:t>-</a:t>
                    </a:r>
                    <a:r>
                      <a:rPr lang="ru-RU" sz="1200" dirty="0" smtClean="0"/>
                      <a:t> </a:t>
                    </a:r>
                    <a:r>
                      <a:rPr lang="ru-RU" sz="1200" dirty="0"/>
                      <a:t>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5840109383893397E-2"/>
                  <c:y val="0.1234795767716535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Стоматологические отделения </a:t>
                    </a:r>
                    <a:r>
                      <a:rPr lang="ru-RU" sz="1200" dirty="0"/>
                      <a:t>и </a:t>
                    </a:r>
                    <a:r>
                      <a:rPr lang="ru-RU" sz="1200" dirty="0" smtClean="0"/>
                      <a:t>кабинеты-</a:t>
                    </a:r>
                  </a:p>
                  <a:p>
                    <a:r>
                      <a:rPr lang="ru-RU" sz="1200" dirty="0" smtClean="0"/>
                      <a:t> </a:t>
                    </a:r>
                    <a:r>
                      <a:rPr lang="ru-RU" sz="1200" dirty="0"/>
                      <a:t>88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Стомат поликлиники для взрослого населения</c:v>
                </c:pt>
                <c:pt idx="1">
                  <c:v>Стомат поликлиники для детского населения </c:v>
                </c:pt>
                <c:pt idx="2">
                  <c:v>Хозрасчётные стоматполиклиники</c:v>
                </c:pt>
                <c:pt idx="3">
                  <c:v>Стоматотделения и кабинеты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16</c:v>
                </c:pt>
                <c:pt idx="1">
                  <c:v>3</c:v>
                </c:pt>
                <c:pt idx="2">
                  <c:v>2</c:v>
                </c:pt>
                <c:pt idx="3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c:style val="2"/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5"/>
            <c:bubble3D val="0"/>
            <c:explosion val="22"/>
          </c:dPt>
          <c:dLbls>
            <c:dLbl>
              <c:idx val="0"/>
              <c:layout>
                <c:manualLayout>
                  <c:x val="5.0142099191624719E-2"/>
                  <c:y val="-2.539664764251120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лечение детского населения; 20%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0.12915389185721501"/>
                  <c:y val="6.3491619106278074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лечение зубов и заболеваний пародонта (взрослое население ); 68%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8.5777446607817151E-2"/>
                  <c:y val="8.888826674878931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ортодонтическая помощь; 4,50%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-0.12459563884575794"/>
                  <c:y val="-2.1163873035426012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зубное протезирование ; 4%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4"/>
              <c:layout>
                <c:manualLayout>
                  <c:x val="3.1908608576488431E-2"/>
                  <c:y val="-6.984078101690589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челюстно-лицевая хирургия; 1%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5"/>
              <c:layout>
                <c:manualLayout>
                  <c:x val="0.17321816084379452"/>
                  <c:y val="-2.539681428718077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удаление зубов и амбулаторные операции; 3,50%</a:t>
                    </a:r>
                  </a:p>
                </c:rich>
              </c:tx>
              <c:dLblPos val="outEnd"/>
              <c:showLegendKey val="1"/>
              <c:showVal val="1"/>
              <c:showCatName val="1"/>
              <c:showSerName val="1"/>
              <c:showPercent val="1"/>
              <c:showBubbleSize val="1"/>
            </c:dLbl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Лист1!$A$2:$A$7</c:f>
              <c:strCache>
                <c:ptCount val="6"/>
                <c:pt idx="0">
                  <c:v>лечение детского населения</c:v>
                </c:pt>
                <c:pt idx="1">
                  <c:v>лечение зубов и заболеваний пародонта (взрослое население )</c:v>
                </c:pt>
                <c:pt idx="2">
                  <c:v>ортодонтическая помощь</c:v>
                </c:pt>
                <c:pt idx="3">
                  <c:v>зубное протезирование </c:v>
                </c:pt>
                <c:pt idx="4">
                  <c:v>челюстно-лицевая хирургия</c:v>
                </c:pt>
                <c:pt idx="5">
                  <c:v>удаление зубов и амбулаторные операции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</c:v>
                </c:pt>
                <c:pt idx="1">
                  <c:v>0.68</c:v>
                </c:pt>
                <c:pt idx="2" formatCode="0.00%">
                  <c:v>4.4999999999999998E-2</c:v>
                </c:pt>
                <c:pt idx="3">
                  <c:v>0.04</c:v>
                </c:pt>
                <c:pt idx="4">
                  <c:v>0.01</c:v>
                </c:pt>
                <c:pt idx="5" formatCode="0.00%">
                  <c:v>3.5000000000000003E-2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Лиц закончивших стоматологическое лечение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59133855473786E-3"/>
                  <c:y val="-0.3151177646928118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7.187499999999999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7.187499999999999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666666666666666E-3"/>
                  <c:y val="-8.1250000000000003E-2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330685674767412E-3"/>
                  <c:y val="-0.1474806023310646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Терапевтическое</c:v>
                </c:pt>
                <c:pt idx="1">
                  <c:v>Хирургическое</c:v>
                </c:pt>
                <c:pt idx="2">
                  <c:v>Ортопедическое</c:v>
                </c:pt>
                <c:pt idx="3">
                  <c:v>Ортодонтическое</c:v>
                </c:pt>
                <c:pt idx="4">
                  <c:v>Детский прием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0.68</c:v>
                </c:pt>
                <c:pt idx="1">
                  <c:v>9.4E-2</c:v>
                </c:pt>
                <c:pt idx="2">
                  <c:v>3.3000000000000002E-2</c:v>
                </c:pt>
                <c:pt idx="3">
                  <c:v>4.0000000000000001E-3</c:v>
                </c:pt>
                <c:pt idx="4">
                  <c:v>0.189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733440"/>
        <c:axId val="28723456"/>
      </c:barChart>
      <c:valAx>
        <c:axId val="287234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8733440"/>
        <c:crosses val="autoZero"/>
        <c:crossBetween val="between"/>
      </c:valAx>
      <c:catAx>
        <c:axId val="28733440"/>
        <c:scaling>
          <c:orientation val="minMax"/>
        </c:scaling>
        <c:delete val="0"/>
        <c:axPos val="b"/>
        <c:majorTickMark val="out"/>
        <c:minorTickMark val="none"/>
        <c:tickLblPos val="nextTo"/>
        <c:crossAx val="287234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55774278215223"/>
          <c:y val="0.16047662401574803"/>
          <c:w val="0.79547638757935446"/>
          <c:h val="0.692783661107374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хирургических операций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8039509867635446E-3"/>
                  <c:y val="-0.34648642705696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607901973527032E-3"/>
                  <c:y val="-0.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5000000000000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215803947054065E-3"/>
                  <c:y val="-0.16807581684030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Воспалительные заболевания</c:v>
                </c:pt>
                <c:pt idx="1">
                  <c:v>Новообразования</c:v>
                </c:pt>
                <c:pt idx="2">
                  <c:v>Остеомиелиты</c:v>
                </c:pt>
                <c:pt idx="3">
                  <c:v>Травмы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46.5</c:v>
                </c:pt>
                <c:pt idx="1">
                  <c:v>18.2</c:v>
                </c:pt>
                <c:pt idx="2">
                  <c:v>14.2</c:v>
                </c:pt>
                <c:pt idx="3">
                  <c:v>21.1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761472"/>
        <c:axId val="28476544"/>
      </c:barChart>
      <c:catAx>
        <c:axId val="28761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8476544"/>
        <c:crosses val="autoZero"/>
        <c:auto val="1"/>
        <c:lblAlgn val="ctr"/>
        <c:lblOffset val="100"/>
        <c:noMultiLvlLbl val="0"/>
      </c:catAx>
      <c:valAx>
        <c:axId val="28476544"/>
        <c:scaling>
          <c:orientation val="minMax"/>
        </c:scaling>
        <c:delete val="0"/>
        <c:axPos val="l"/>
        <c:majorGridlines/>
        <c:numFmt formatCode="@" sourceLinked="0"/>
        <c:majorTickMark val="out"/>
        <c:minorTickMark val="none"/>
        <c:tickLblPos val="nextTo"/>
        <c:crossAx val="28761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0.82728</cdr:x>
      <cdr:y>0.35437</cdr:y>
    </cdr:from>
    <cdr:to>
      <cdr:x>0.92695</cdr:x>
      <cdr:y>0.46068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976664" y="1440160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0.48839</cdr:x>
      <cdr:y>0.05316</cdr:y>
    </cdr:from>
    <cdr:to>
      <cdr:x>0.608</cdr:x>
      <cdr:y>0.12403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528392" y="216024"/>
          <a:ext cx="86409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0.77778</cdr:x>
      <cdr:y>0.79762</cdr:y>
    </cdr:from>
    <cdr:to>
      <cdr:x>0.88718</cdr:x>
      <cdr:y>0.95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00858" y="47863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0.35043</cdr:x>
      <cdr:y>0.84762</cdr:y>
    </cdr:from>
    <cdr:to>
      <cdr:x>1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28958" y="5086392"/>
          <a:ext cx="542928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b="1" dirty="0"/>
        </a:p>
        <a:p xmlns:a="http://schemas.openxmlformats.org/drawingml/2006/main">
          <a:r>
            <a:rPr lang="ru-RU" sz="1800" b="1" dirty="0" smtClean="0"/>
            <a:t>СТРУКТУРА ПОСЕЩЕНИЙ ПО ВИДАМ ДЕЯТЕЛЬНОСТИ</a:t>
          </a:r>
          <a:endParaRPr lang="ru-RU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BD5BC-1740-4E64-8641-9841D2AF981E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66B95-7015-4716-A6F7-DC326C19406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378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983AB-EE20-48FF-826E-72A89810F5B4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82D17-3FD2-4F6B-91B8-005BAF368458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9FFA-9D14-4F27-9B70-DBCF91A7E601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A73E-CF77-4DA3-B691-E58AB1B07253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CB56-A7BC-4AF7-8327-3CBD6C794D84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697-1A39-4C1C-8702-78A8AA6E3E3C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4C0D-DA83-4A95-B7B7-BBA77D4DFAE2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8885-FEAD-4936-85DF-021CCD1273A0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640B-9982-4913-BCFF-43F679FC134E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9AF3B-BBF8-4787-A246-EF4F11639E27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DECB-B718-4F53-8A2D-FFFD81B21D83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7AA8AF-10CD-4957-8900-4F763DE67280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1052736"/>
            <a:ext cx="5112568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МИНИСТЕРСТВО </a:t>
            </a:r>
            <a:r>
              <a:rPr lang="ru-RU" dirty="0"/>
              <a:t>ЗДРАВООХРАНЕНИЯ ДОНЕЦКОЙ НАРОДНОЙ РЕСПУБЛИКИ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6096" y="4797152"/>
            <a:ext cx="3250704" cy="1800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400" dirty="0" smtClean="0"/>
              <a:t>Донская С.И. - внештатный республиканский специалист МЗ ДНР по стоматологии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564903"/>
            <a:ext cx="7571184" cy="79208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ДЕЯТЕЛЬНОСТЬ СТОМАТОЛОГИЧЕСКОЙ СЛУЖБЫ 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ДОНЕЦКОЙ </a:t>
            </a:r>
            <a:r>
              <a:rPr lang="ru-RU" sz="3200" b="1" dirty="0">
                <a:solidFill>
                  <a:srgbClr val="7030A0"/>
                </a:solidFill>
              </a:rPr>
              <a:t>НАРОДНОЙ РЕСПУБЛИКИ</a:t>
            </a:r>
          </a:p>
          <a:p>
            <a:pPr algn="ctr"/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6" name="Содержимое 4" descr="скачанные файлы (1).jpg"/>
          <p:cNvPicPr>
            <a:picLocks noChangeAspect="1"/>
          </p:cNvPicPr>
          <p:nvPr/>
        </p:nvPicPr>
        <p:blipFill rotWithShape="1">
          <a:blip r:embed="rId2"/>
          <a:srcRect t="3299" b="11935"/>
          <a:stretch/>
        </p:blipFill>
        <p:spPr>
          <a:xfrm>
            <a:off x="-15877" y="0"/>
            <a:ext cx="3069554" cy="186717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347864" y="5949280"/>
            <a:ext cx="1869976" cy="4344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smtClean="0"/>
              <a:t>Донецк - 2020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0746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74427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лиц, закончивших стоматологическое лечение, в целом 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Республике составило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378889 пациентов, в том числе: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терапевтическое – 68,0%;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амбулаторно-хирургическое  - 9,4%;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ортопедическое  - 3,3%;</a:t>
            </a:r>
          </a:p>
          <a:p>
            <a:pPr algn="just">
              <a:buFontTx/>
              <a:buChar char="-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ортодонтическое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 0,4%;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детский  прием –  18,9%.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	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Таким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образом, подавляющее число посещений оканчивается полной санацией преимущественно у врачей стоматологов-терапевтов и стоматологов детских. Вместе с тем число лиц, обратившихся впервые в отчетном году с профилактической целью составило 594252 первичных посещений. Этот факт свидетельствует о повышении уровня мотивации пациентов врачами-стоматологами на всех уровнях.</a:t>
            </a:r>
          </a:p>
          <a:p>
            <a:pPr marL="342900" lvl="1" indent="-34290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22879270"/>
              </p:ext>
            </p:extLst>
          </p:nvPr>
        </p:nvGraphicFramePr>
        <p:xfrm>
          <a:off x="755575" y="1196752"/>
          <a:ext cx="7693843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513544"/>
            <a:ext cx="733380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Лиц ,закончивших стоматологическое лечение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2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214290"/>
            <a:ext cx="8643998" cy="64294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ctr">
              <a:buNone/>
            </a:pP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ОСНОВНЫХ СТОМАТОЛОГИЧЕСКИХ ЗАБОЛЕВАНИЙ И ПОКАЗАТЕЛИ ДЕЯТЕЛЬНОСТИ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	Структура основных стоматологических заболеваний из года в год остается практически неизменной. Превалирующими являются кариес зубов (82%), апикальный периодонтит (4,5%), пульпит (13,5%). Вместе с тем следует отметить стойкую тенденцию уменьшения количества диагнозов «апикальный периодонтит» с 6,5% в 2019г. до 4,5 в 2020г., пульпит с 15,0% в 2019г. до 13,5 в 2020г. Снижение количества данных диагнозов говорит об улучшении стоматологического статуса у наших граждан, а также повышении их мотивации к своевременному обращению к стоматологу.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	 В стоматологических поликлиниках на стоматологическом терапевтическом приеме: увеличилось количество посещений на одного врача в день до 11,7 снизилось количество посещений на лечение одного зуба до  1,3  сохранилось соотношение вылеченных зубов  к удаленным 4,2:1, уменьшилось соотношение неосложненного кариеса к осложненному до 4,2:1. Таким  образом, качество работы врачей – стоматологов улучшилось, что приводит к уменьшению доли затратных технологий, таких как эндодонтия. </a:t>
            </a:r>
          </a:p>
          <a:p>
            <a:pPr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ХИРУРГИЧЕСКАЯ СТОМАТОЛОГИЧЕСКАЯ ПОМОЩЬ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Амбулаторная хирургическая стоматологическая помощь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оказывалась в 43 хирургических кабинетах 125 врачами-стоматологами-хирургами:  проведено амбулаторно-хирургических операций 15006,  удалено зубов 270246, выполнено 114926 анестезий для других специалистов. В среднем врачи -стоматологи – хирурги проводят 1,1 операций в день, процент осложнений после хирургических вмешательств – 0%, что свидетельствует о стабильной работе врачей стоматологов-хирургов. 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214290"/>
            <a:ext cx="8643998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Стационарная хирургическая помощь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оказывается в 4 городах ДНР (Донецк, Горловка, Енакиево, Макеевка). Всего функционирует 115 коек. Обеспеченность коечным фондом составляет 0,5 на 10000 населения.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	Оказание специализированной стоматологической помощи взрослым в стационарных условиях организовано 2338 пациентам, число койко-дней, проведенные больными, составляет 29619 . В отделениях выполняется весь комплекс оперативных вмешательств.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В отчетном периоде  проведено операций – 15006, в том числе: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воспалительные заболевания -  25,0%;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флегмоны и абсцессы – 21,5%;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остеомелиты  - 14,2%;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травмы челюстно-лицевой области – 21,1%;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новообразования – 18,2%.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Также в отделении выполняются операции восстановительного характера, связанные с послеоперационными дефектами  и функциональными нарушениями. В  рамках перспективной работы подготовлены и утверждены  клинические протоколы по челюстно-лицевой хирургии, которые  регламентируют оказание хирургической стоматологической помощи как на амбулаторно-поликлиническом, так и на уровне стационара, что позволит улучшить преемственность в работе.</a:t>
            </a:r>
          </a:p>
          <a:p>
            <a:pPr algn="just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6419528" y="74342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13305808"/>
              </p:ext>
            </p:extLst>
          </p:nvPr>
        </p:nvGraphicFramePr>
        <p:xfrm>
          <a:off x="683568" y="1412776"/>
          <a:ext cx="8136904" cy="498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1050995"/>
            <a:ext cx="73448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Проведено хирургических операций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9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sz="quarter" idx="13"/>
          </p:nvPr>
        </p:nvSpPr>
        <p:spPr>
          <a:xfrm>
            <a:off x="430021" y="2640980"/>
            <a:ext cx="8643998" cy="64294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Показатели современных методов протезирования составили: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- процент  цельнолитых, металлокерамических, комбинированных одиночных       коронок от общего количества  изготовленных одиночных коронок – 3,4%;</a:t>
            </a:r>
          </a:p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- процент  цельнолитых металлокерамических, металлопластмассовых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мостовид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0" indent="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протезов от общего количества изготовленных мостовидных протезов – 0,8%.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         Таким образом, качественные показатели работы по изготовлению современных видов зубных протезов остаются недостаточными, как и в предыдущие годы. Однако , эта ситуация вполне оправдана,  так как сегодня вид работы определяется не столько врачом – ортопедом, но и социальной направленностью стоматологических поликлиник, которые предоставляют помощь  всем жителям района и города, вне зависимости от их социального статуса.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2656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ОРТОПЕДИЧЕСКАЯ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СТОМАТОЛОГИЧЕСКАЯ ПОМОЩЬ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стоматологических поликлиниках на стоматологическом ортопедическом приеме предусмотрено 130,25 штатных должностей стоматологов-ортопедов. 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сновными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видами зубного протезирования пока еще остаются штампованно- паянные конструкции несъемных зубных протезов и частичные съемные пластиночные протезы. Доля штампованно-паянных конструкций составила 63% от общего количества изготовленных несъемных зубных протезов,  а съемные частичные протезы 61,1% от общего количества изготовленных съемных протезов. </a:t>
            </a:r>
          </a:p>
        </p:txBody>
      </p:sp>
    </p:spTree>
    <p:extLst>
      <p:ext uri="{BB962C8B-B14F-4D97-AF65-F5344CB8AC3E}">
        <p14:creationId xmlns:p14="http://schemas.microsoft.com/office/powerpoint/2010/main" val="33089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01122" cy="635798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ЗАДАЧИ СТОМАТОЛОГИЧЕСКОЙ СЛУЖБЫ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Наступивший год не будет легче, чем прошедший. Однако, несмотря на все трудности, нам предстоит работать по следующим основным направлениям:</a:t>
            </a:r>
          </a:p>
          <a:p>
            <a:pPr algn="just">
              <a:buAutoNum type="arabicPeriod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постоянное совершенствование профессионального мастерства;</a:t>
            </a:r>
          </a:p>
          <a:p>
            <a:pPr algn="just">
              <a:buAutoNum type="arabicPeriod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улучшение материально-технической базы  учреждений здравоохранения, оказывающих стоматологическую помощь;</a:t>
            </a:r>
          </a:p>
          <a:p>
            <a:pPr algn="just">
              <a:buAutoNum type="arabicPeriod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пересмотр и доработка клинических протоколов  диагностики и  лечения стоматологических больных;</a:t>
            </a:r>
          </a:p>
          <a:p>
            <a:pPr algn="just">
              <a:buAutoNum type="arabicPeriod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разработка стандартизованных показателей для стоматологической службы;</a:t>
            </a:r>
          </a:p>
          <a:p>
            <a:pPr algn="just">
              <a:buAutoNum type="arabicPeriod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взаимодействие государственных и коммерческих организаций для выработки общих стратегий развития стоматологической службы.</a:t>
            </a:r>
            <a:endParaRPr lang="ru-RU" sz="3100" dirty="0" smtClean="0"/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БЛАГОДАРЮ ЗА ВНИМАНИЕ</a:t>
            </a:r>
            <a:endParaRPr lang="ru-RU" sz="5400" b="1" dirty="0"/>
          </a:p>
        </p:txBody>
      </p:sp>
      <p:pic>
        <p:nvPicPr>
          <p:cNvPr id="5" name="Содержимое 4" descr="скачанные файлы (1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243262" y="1431131"/>
            <a:ext cx="2200275" cy="2076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88640"/>
            <a:ext cx="8286808" cy="631219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СТОМАТОЛОГИЧЕСКОЙ СЛУЖБЫ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РЕСПУБЛИКИ. 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стоматологии Республики текущий 2020 год стал очередной ступенью ее поступательного развития. В новых экономических условиях за счет средств государственного бюджета, развития внебюджетных поступлений улучшается материально-техническое обеспечение нашей специальности, внедряются новые, современные методы лечения и реабилитации стоматологических пациентов. Не прекращается работа по совершенствованию мероприятий по улучшению доступности и качества первичной медицинской помощи, оптимизации стационарной помощи, повышению эффективности профилактической работы. Для повышения качества медицинской помощи совершенствуются клинические протоколы диагностики и лечения, в создании которых принимают активное участие врачи-стоматологи, активизирован процесс  внедрения протоколов в практику врачей-стоматологов всех специальностей.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СЕТЬ СТОМАТОЛОГИЧЕСКИХ УЧРЕЖДЕНИЙ.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труктура стоматологической службы практически не изменилась. В соответствии с требованиями Министерства здравоохранения Донецкой Народной Республики в службе функционируют 16 стоматологических поликлиник для оказания стоматологической помощи взрослому населению и 3  стоматологические поликлиники детские, 2 хозрасчетные поликлиники, организовано оказание стоматологической помощи в стоматологических отделениях и  кабинетах в 88 амбулаторно-поликлинических учреждениях. Сеть государственных организаций здравоохранения, оказывающих стоматологическую помощь населению, развита достаточно, соответствует численности и демографической структуре населения. Стоматологическая помощь в Республике доступна.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6168656"/>
              </p:ext>
            </p:extLst>
          </p:nvPr>
        </p:nvGraphicFramePr>
        <p:xfrm>
          <a:off x="457200" y="1600200"/>
          <a:ext cx="843528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06744642"/>
              </p:ext>
            </p:extLst>
          </p:nvPr>
        </p:nvGraphicFramePr>
        <p:xfrm>
          <a:off x="611560" y="1772816"/>
          <a:ext cx="784887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03648" y="72307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Сеть стоматологических учреждений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913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КАДРОВЫЙ ПОТЕНЦИАЛ </a:t>
            </a:r>
          </a:p>
          <a:p>
            <a:pPr algn="ctr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	В штате бюджетных учреждений здравоохранения ДНР предусмотрено 1257,0 врачей-стоматологов всех специальностей (без учета врачей-стоматологов частных организаций здравоохранения и индивидуальных предпринимателей).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беспеченность врачами-стоматологами всех квалификаций  составила 3,22 на 10000 населения, т.е. обеспеченность практически близка нормативу - 4,0. В целом укомплектованность по штатным должностям врачей-стоматологов составила по Республике 89,75%, по физическим лицам 91,17%. В  стоматологической службе государственных организаций здравоохранения работало 1146,0 физических лиц специалистов стоматологического профиля, том числе: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врачи – стоматологи - терапевты – 705,0;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врачи – стоматологи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детские – 117,0;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врачи – стоматологи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хирурги – 125,0;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врачи – стоматологи -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ортопеды – 133,0;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врачи – стоматологи -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ортодонты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– 32,0;</a:t>
            </a:r>
          </a:p>
          <a:p>
            <a:pPr algn="just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- зубные врачи – 34,0;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Т.е. в Республике сохранились в достаточном количестве специалисты стоматологического профиля.</a:t>
            </a: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772400" cy="857255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Укомплектованность специалистами стоматологического профиля </a:t>
            </a:r>
            <a:r>
              <a:rPr lang="ru-RU" sz="2000" b="1" dirty="0"/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69225"/>
              </p:ext>
            </p:extLst>
          </p:nvPr>
        </p:nvGraphicFramePr>
        <p:xfrm>
          <a:off x="214281" y="1357299"/>
          <a:ext cx="8501123" cy="3218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60"/>
                <a:gridCol w="1264630"/>
                <a:gridCol w="1053858"/>
                <a:gridCol w="1124116"/>
                <a:gridCol w="1264630"/>
                <a:gridCol w="1194373"/>
                <a:gridCol w="1053856"/>
              </a:tblGrid>
              <a:tr h="959815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Стомат.</a:t>
                      </a:r>
                      <a:r>
                        <a:rPr lang="ru-RU" sz="1600" i="1" baseline="0" dirty="0" smtClean="0"/>
                        <a:t> поликлиники</a:t>
                      </a:r>
                      <a:endParaRPr lang="ru-RU" sz="1600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</a:t>
                      </a:r>
                      <a:r>
                        <a:rPr lang="ru-RU" sz="1600" baseline="0" dirty="0" smtClean="0"/>
                        <a:t> ШТАТНЫМ ДОЛЖНОСТЯМ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 ФИЗИЧЕСКИМ ЛИЦАМ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597149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Врачи-стоматологи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Мед. Сестры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Зубные техники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smtClean="0"/>
                        <a:t>Врачи-стоматологи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Мед. Сестры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Зубные техники</a:t>
                      </a:r>
                      <a:endParaRPr lang="ru-RU" sz="1400" b="1" dirty="0"/>
                    </a:p>
                  </a:txBody>
                  <a:tcPr/>
                </a:tc>
              </a:tr>
              <a:tr h="5695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Города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89,75%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67,8%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73,0%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91,17%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68,4%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76,0%</a:t>
                      </a:r>
                      <a:endParaRPr lang="ru-RU" sz="1600" dirty="0"/>
                    </a:p>
                  </a:txBody>
                  <a:tcPr/>
                </a:tc>
              </a:tr>
              <a:tr h="47902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Районы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89,8%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72,7%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71,5%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91,1%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72,6%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74,5%</a:t>
                      </a:r>
                      <a:endParaRPr lang="ru-RU" sz="1600" dirty="0"/>
                    </a:p>
                  </a:txBody>
                  <a:tcPr/>
                </a:tc>
              </a:tr>
              <a:tr h="479020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Республика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89,8%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70,3%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72,3%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91,1%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70,5%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75,3%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20688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АТТЕСТАЦИЯ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СПЕЦИАЛИСТОВ.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текущем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году сохранился высокий уровень аттестованных стоматологических кадров, врачей – 81%,медсестер  -88%, зубных техников – 92%. В целом, аттестация кадров в учреждения здравоохранения проводится планомерно с выполнением всех необходимых требований законодательства.  Наблюдается слабо выраженный рост в пределах 1-5% по высшей и первой категориям и уменьшение в пределах 1-7% по второй квалификационной категории. Анализируя поступающие для рецензирования отчеты о профессиональной деятельности на квалификационные категории врачей-стоматологов хочется отметить достаточно высокий уровень подготовки отчетов, руководители уделяют должное внимание вопросам планомерного повышения квалификации своих сотрудников с последующей аттестацией на квалификационные категории.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285728"/>
            <a:ext cx="8572560" cy="635798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Обучение врачей – стоматологов всех специальностей осуществляется на стоматологических кафедрах факультета последипломного образования. Специалисты обучались не только на предаттестационных циклах, но и прошли тематическое  обучение, а также в обязательном порядке молодые специалисты проходят специализацию. Врачи-стоматологи принимают участие в работе Международного медицинского форума Донбасса «Наука побеждать .. болезнь», Республиканской междисциплинарной научно-образовательной сессии имени профессора Донского Г.И. «Стоматология: проблемы, поиски, решения». Эти мероприятия позволяют повысить престиж профессии врача-стоматолога, дают возможность специалистам самореализоваться.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МАТЕРИАЛЬНО-ТЕХНИЧЕСКОЕ ОБЕСПЕЧЕНИЕ.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чреждения здравоохранения, оказывающие стоматологическую помощь, оснащены в соответствии с Табелем оснащения. Однако 10,7 % имеющегося оборудования  морально устарело и физически изношено со сроками эксплуатации более 10 лет, что дополнительно увеличивает расходы организаций на его техническое обслуживание и ремонт, что является экономически не целесообразным. Следует также отметить, что несмотря на жесткие экономические условия парк оборудования в государственных организациях здравоохранения пусть медленно, но все-таки обновляется за счет внебюджетных доходов. Переоснащение материально-технической базы стоматологической службы Республики современной медицинской техникой является условием развития и совершенствования отечественной стоматологии.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1196752"/>
            <a:ext cx="8893652" cy="400679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ЛЕЧЕБНО-ПРОФИЛАКТИЧЕСКАЯ РАБОТА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течение  года за  стоматологической помощью в учреждения здравоохранения обратилось 1518807 человек. По видам деятельности структура посещений представлена следующим образом:</a:t>
            </a:r>
          </a:p>
          <a:p>
            <a:pPr marL="342900" lvl="1" indent="-34290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 терапевтический  - 68,0%;</a:t>
            </a:r>
          </a:p>
          <a:p>
            <a:pPr marL="342900" lvl="1" indent="-34290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амбулаторно-хирургический – 3,5%;</a:t>
            </a:r>
          </a:p>
          <a:p>
            <a:pPr marL="342900" lvl="1" indent="-34290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ортопедический – 4,0%;</a:t>
            </a:r>
          </a:p>
          <a:p>
            <a:pPr marL="342900" lvl="1" indent="-34290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 ортодонтический – 4,5% </a:t>
            </a:r>
          </a:p>
          <a:p>
            <a:pPr marL="342900" lvl="1" indent="-342900"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- детский – 20%                                                                                                          	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02318629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1235</TotalTime>
  <Words>390</Words>
  <Application>Microsoft Office PowerPoint</Application>
  <PresentationFormat>Экран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     МИНИСТЕРСТВО ЗДРАВООХРАНЕНИЯ ДОНЕЦКОЙ НАРОДНОЙ РЕСПУБЛИКИ</vt:lpstr>
      <vt:lpstr>Презентация PowerPoint</vt:lpstr>
      <vt:lpstr>Презентация PowerPoint</vt:lpstr>
      <vt:lpstr>Презентация PowerPoint</vt:lpstr>
      <vt:lpstr>Укомплектованность специалистами стоматологического профиля 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Укомплектованность врачами-стоматологами в 2017 году</dc:title>
  <dc:creator>work</dc:creator>
  <cp:lastModifiedBy>work</cp:lastModifiedBy>
  <cp:revision>179</cp:revision>
  <cp:lastPrinted>2020-10-26T09:31:22Z</cp:lastPrinted>
  <dcterms:modified xsi:type="dcterms:W3CDTF">2020-10-27T10:08:12Z</dcterms:modified>
</cp:coreProperties>
</file>