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331" r:id="rId3"/>
    <p:sldId id="332" r:id="rId4"/>
    <p:sldId id="321" r:id="rId5"/>
    <p:sldId id="320" r:id="rId6"/>
    <p:sldId id="319" r:id="rId7"/>
    <p:sldId id="318" r:id="rId8"/>
    <p:sldId id="317" r:id="rId9"/>
    <p:sldId id="316" r:id="rId10"/>
    <p:sldId id="315" r:id="rId11"/>
    <p:sldId id="314" r:id="rId12"/>
    <p:sldId id="313" r:id="rId13"/>
    <p:sldId id="312" r:id="rId14"/>
    <p:sldId id="311" r:id="rId15"/>
    <p:sldId id="296" r:id="rId16"/>
    <p:sldId id="323" r:id="rId17"/>
    <p:sldId id="324" r:id="rId18"/>
    <p:sldId id="325" r:id="rId19"/>
    <p:sldId id="266" r:id="rId20"/>
    <p:sldId id="326" r:id="rId21"/>
    <p:sldId id="327" r:id="rId22"/>
    <p:sldId id="328" r:id="rId23"/>
    <p:sldId id="329" r:id="rId24"/>
    <p:sldId id="330" r:id="rId25"/>
    <p:sldId id="333" r:id="rId26"/>
    <p:sldId id="303"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ADF1"/>
    <a:srgbClr val="E9E911"/>
    <a:srgbClr val="FFCCFF"/>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884" y="-4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5B106E36-FD25-4E2D-B0AA-010F637433A0}" type="datetimeFigureOut">
              <a:rPr lang="ru-RU" smtClean="0"/>
              <a:pPr/>
              <a:t>29.10.2020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25C68B6-61C2-468F-89AB-4B9F7531AA68}"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B106E36-FD25-4E2D-B0AA-010F637433A0}" type="datetimeFigureOut">
              <a:rPr lang="ru-RU" smtClean="0"/>
              <a:pPr/>
              <a:t>29.10.2020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25C68B6-61C2-468F-89AB-4B9F7531AA68}"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8"/>
            <a:ext cx="7772400" cy="4943472"/>
          </a:xfrm>
        </p:spPr>
        <p:txBody>
          <a:bodyPr>
            <a:noAutofit/>
          </a:bodyPr>
          <a:lstStyle/>
          <a:p>
            <a:r>
              <a:rPr lang="ru-RU" sz="1600" dirty="0" smtClean="0"/>
              <a:t/>
            </a:r>
            <a:br>
              <a:rPr lang="ru-RU" sz="1600" dirty="0" smtClean="0"/>
            </a:br>
            <a:r>
              <a:rPr lang="ru-RU" sz="1600" dirty="0" smtClean="0">
                <a:solidFill>
                  <a:srgbClr val="002060"/>
                </a:solidFill>
                <a:latin typeface="Times New Roman" pitchFamily="18" charset="0"/>
                <a:cs typeface="Times New Roman" pitchFamily="18" charset="0"/>
              </a:rPr>
              <a:t>ГОСУДАРСТВЕННАЯ ОБРАЗОВАТЕЛЬНАЯ ОРГАНИЗАЦИЯ ВЫСШЕГО ПРОФЕССИОНАЛЬНОГО ОБРАЗОВАНИЯ</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«ДОНЕЦКИЙ НАЦИОНАЛЬНЫЙ МЕДИЦИНСКИЙ УНИВЕРСИТЕТ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ИМЕНИ М. ГОРЬКОГО»</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
            </a:r>
            <a:br>
              <a:rPr lang="ru-RU" sz="1600" dirty="0" smtClean="0">
                <a:solidFill>
                  <a:srgbClr val="002060"/>
                </a:solidFill>
                <a:latin typeface="Times New Roman" pitchFamily="18" charset="0"/>
                <a:cs typeface="Times New Roman" pitchFamily="18" charset="0"/>
              </a:rPr>
            </a:br>
            <a:r>
              <a:rPr lang="ru-RU" sz="1600" dirty="0" smtClean="0">
                <a:solidFill>
                  <a:srgbClr val="002060"/>
                </a:solidFill>
                <a:latin typeface="Times New Roman" pitchFamily="18" charset="0"/>
                <a:cs typeface="Times New Roman" pitchFamily="18" charset="0"/>
              </a:rPr>
              <a:t>Кафедра стоматологии ФИПО</a:t>
            </a:r>
            <a:r>
              <a:rPr lang="ru-RU" sz="2400" dirty="0" smtClean="0">
                <a:solidFill>
                  <a:srgbClr val="002060"/>
                </a:solidFill>
                <a:latin typeface="Times New Roman" pitchFamily="18" charset="0"/>
                <a:cs typeface="Times New Roman" pitchFamily="18" charset="0"/>
              </a:rPr>
              <a:t/>
            </a:r>
            <a:br>
              <a:rPr lang="ru-RU" sz="2400" dirty="0" smtClean="0">
                <a:solidFill>
                  <a:srgbClr val="002060"/>
                </a:solidFill>
                <a:latin typeface="Times New Roman" pitchFamily="18" charset="0"/>
                <a:cs typeface="Times New Roman" pitchFamily="18" charset="0"/>
              </a:rPr>
            </a:br>
            <a:r>
              <a:rPr lang="ru-RU" sz="2400" dirty="0" smtClean="0"/>
              <a:t/>
            </a:r>
            <a:br>
              <a:rPr lang="ru-RU" sz="2400" dirty="0" smtClean="0"/>
            </a:br>
            <a:r>
              <a:rPr lang="uk-UA" sz="2400" dirty="0" err="1" smtClean="0">
                <a:solidFill>
                  <a:srgbClr val="FFC000"/>
                </a:solidFill>
                <a:latin typeface="Arial Black" pitchFamily="34" charset="0"/>
              </a:rPr>
              <a:t>Использование</a:t>
            </a:r>
            <a:r>
              <a:rPr lang="uk-UA" sz="2400" dirty="0" smtClean="0">
                <a:solidFill>
                  <a:srgbClr val="FFC000"/>
                </a:solidFill>
                <a:latin typeface="Arial Black" pitchFamily="34" charset="0"/>
              </a:rPr>
              <a:t> </a:t>
            </a:r>
            <a:r>
              <a:rPr lang="uk-UA" sz="2400" dirty="0" err="1" smtClean="0">
                <a:solidFill>
                  <a:srgbClr val="FFC000"/>
                </a:solidFill>
                <a:latin typeface="Arial Black" pitchFamily="34" charset="0"/>
              </a:rPr>
              <a:t>титановых</a:t>
            </a:r>
            <a:r>
              <a:rPr lang="uk-UA" sz="2400" dirty="0" smtClean="0">
                <a:solidFill>
                  <a:srgbClr val="FFC000"/>
                </a:solidFill>
                <a:latin typeface="Arial Black" pitchFamily="34" charset="0"/>
              </a:rPr>
              <a:t> </a:t>
            </a:r>
            <a:r>
              <a:rPr lang="uk-UA" sz="2400" dirty="0" err="1" smtClean="0">
                <a:solidFill>
                  <a:srgbClr val="FFC000"/>
                </a:solidFill>
                <a:latin typeface="Arial Black" pitchFamily="34" charset="0"/>
              </a:rPr>
              <a:t>конструкций</a:t>
            </a:r>
            <a:r>
              <a:rPr lang="uk-UA" sz="2400" dirty="0" smtClean="0">
                <a:solidFill>
                  <a:srgbClr val="FFC000"/>
                </a:solidFill>
                <a:latin typeface="Arial Black" pitchFamily="34" charset="0"/>
              </a:rPr>
              <a:t> при </a:t>
            </a:r>
            <a:r>
              <a:rPr lang="uk-UA" sz="2400" dirty="0" err="1" smtClean="0">
                <a:solidFill>
                  <a:srgbClr val="FFC000"/>
                </a:solidFill>
                <a:latin typeface="Arial Black" pitchFamily="34" charset="0"/>
              </a:rPr>
              <a:t>различных</a:t>
            </a:r>
            <a:r>
              <a:rPr lang="uk-UA" sz="2400" dirty="0" smtClean="0">
                <a:solidFill>
                  <a:srgbClr val="FFC000"/>
                </a:solidFill>
                <a:latin typeface="Arial Black" pitchFamily="34" charset="0"/>
              </a:rPr>
              <a:t> дефектах зубного </a:t>
            </a:r>
            <a:r>
              <a:rPr lang="uk-UA" sz="2400" dirty="0" err="1" smtClean="0">
                <a:solidFill>
                  <a:srgbClr val="FFC000"/>
                </a:solidFill>
                <a:latin typeface="Arial Black" pitchFamily="34" charset="0"/>
              </a:rPr>
              <a:t>ряда</a:t>
            </a:r>
            <a:r>
              <a:rPr lang="ru-RU" sz="2400" dirty="0" smtClean="0"/>
              <a:t/>
            </a:r>
            <a:br>
              <a:rPr lang="ru-RU" sz="2400" dirty="0" smtClean="0"/>
            </a:br>
            <a:r>
              <a:rPr lang="ru-RU" sz="2400" dirty="0" smtClean="0"/>
              <a:t/>
            </a:r>
            <a:br>
              <a:rPr lang="ru-RU" sz="2400" dirty="0" smtClean="0"/>
            </a:br>
            <a:r>
              <a:rPr lang="ru-RU" sz="2400" dirty="0" smtClean="0"/>
              <a:t>                                               </a:t>
            </a:r>
            <a:r>
              <a:rPr lang="ru-RU" sz="1600" dirty="0" smtClean="0">
                <a:solidFill>
                  <a:srgbClr val="002060"/>
                </a:solidFill>
              </a:rPr>
              <a:t>к</a:t>
            </a:r>
            <a:r>
              <a:rPr lang="ru-RU" sz="1600" dirty="0">
                <a:solidFill>
                  <a:srgbClr val="002060"/>
                </a:solidFill>
              </a:rPr>
              <a:t>. мед. н., доцент  </a:t>
            </a:r>
            <a:r>
              <a:rPr lang="ru-RU" sz="1600" dirty="0" err="1">
                <a:solidFill>
                  <a:srgbClr val="002060"/>
                </a:solidFill>
              </a:rPr>
              <a:t>Шелякова</a:t>
            </a:r>
            <a:r>
              <a:rPr lang="ru-RU" sz="1600" dirty="0">
                <a:solidFill>
                  <a:srgbClr val="002060"/>
                </a:solidFill>
              </a:rPr>
              <a:t> И.П</a:t>
            </a:r>
            <a:r>
              <a:rPr lang="ru-RU" sz="1600" dirty="0" smtClean="0"/>
              <a:t/>
            </a:r>
            <a:br>
              <a:rPr lang="ru-RU" sz="1600" dirty="0" smtClean="0"/>
            </a:br>
            <a:r>
              <a:rPr lang="ru-RU" sz="1600" dirty="0" smtClean="0"/>
              <a:t>                                                                                 </a:t>
            </a:r>
            <a:r>
              <a:rPr lang="ru-RU" sz="1600" dirty="0" err="1" smtClean="0">
                <a:solidFill>
                  <a:srgbClr val="002060"/>
                </a:solidFill>
              </a:rPr>
              <a:t>д.мед.н</a:t>
            </a:r>
            <a:r>
              <a:rPr lang="ru-RU" sz="1600" dirty="0" smtClean="0">
                <a:solidFill>
                  <a:srgbClr val="002060"/>
                </a:solidFill>
              </a:rPr>
              <a:t>., профессор   Чайковская И.В.                                   </a:t>
            </a:r>
            <a:r>
              <a:rPr lang="ru-RU" sz="1600">
                <a:solidFill>
                  <a:srgbClr val="002060"/>
                </a:solidFill>
              </a:rPr>
              <a:t/>
            </a:r>
            <a:br>
              <a:rPr lang="ru-RU" sz="1600">
                <a:solidFill>
                  <a:srgbClr val="002060"/>
                </a:solidFill>
              </a:rPr>
            </a:br>
            <a:r>
              <a:rPr lang="ru-RU" sz="1600" smtClean="0">
                <a:solidFill>
                  <a:srgbClr val="002060"/>
                </a:solidFill>
              </a:rPr>
              <a:t>                                                           </a:t>
            </a:r>
            <a:r>
              <a:rPr lang="ru-RU" sz="1600" smtClean="0">
                <a:solidFill>
                  <a:srgbClr val="002060"/>
                </a:solidFill>
              </a:rPr>
              <a:t>ассистент </a:t>
            </a:r>
            <a:r>
              <a:rPr lang="ru-RU" sz="1600" dirty="0" smtClean="0">
                <a:solidFill>
                  <a:srgbClr val="002060"/>
                </a:solidFill>
              </a:rPr>
              <a:t>Кондратьев П.А.</a:t>
            </a:r>
            <a:endParaRPr lang="ru-RU" sz="1600" b="1" dirty="0">
              <a:solidFill>
                <a:srgbClr val="002060"/>
              </a:solidFill>
              <a:latin typeface="Times New Roman" pitchFamily="18" charset="0"/>
              <a:cs typeface="Times New Roman" pitchFamily="18" charset="0"/>
            </a:endParaRPr>
          </a:p>
        </p:txBody>
      </p:sp>
      <p:sp>
        <p:nvSpPr>
          <p:cNvPr id="3" name="Прямоугольник 2"/>
          <p:cNvSpPr/>
          <p:nvPr/>
        </p:nvSpPr>
        <p:spPr>
          <a:xfrm>
            <a:off x="2286000" y="5393711"/>
            <a:ext cx="4572000" cy="646331"/>
          </a:xfrm>
          <a:prstGeom prst="rect">
            <a:avLst/>
          </a:prstGeom>
        </p:spPr>
        <p:txBody>
          <a:bodyPr wrap="square">
            <a:spAutoFit/>
          </a:bodyPr>
          <a:lstStyle/>
          <a:p>
            <a:pPr algn="ctr">
              <a:buNone/>
            </a:pPr>
            <a:r>
              <a:rPr lang="ru-RU" b="1" dirty="0" smtClean="0">
                <a:latin typeface="Times New Roman" pitchFamily="18" charset="0"/>
                <a:cs typeface="Times New Roman" pitchFamily="18" charset="0"/>
              </a:rPr>
              <a:t>Донецк 2020</a:t>
            </a:r>
            <a:br>
              <a:rPr lang="ru-RU" b="1" dirty="0" smtClean="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1" descr="C:\Documents and Settings\Admin\Рабочий стол\2.png"/>
          <p:cNvPicPr>
            <a:picLocks noGrp="1" noChangeAspect="1" noChangeArrowheads="1"/>
          </p:cNvPicPr>
          <p:nvPr>
            <p:ph idx="1"/>
          </p:nvPr>
        </p:nvPicPr>
        <p:blipFill rotWithShape="1">
          <a:blip r:embed="rId2"/>
          <a:srcRect l="15746" t="18309" r="7148" b="10102"/>
          <a:stretch/>
        </p:blipFill>
        <p:spPr bwMode="auto">
          <a:xfrm>
            <a:off x="2926079" y="2638697"/>
            <a:ext cx="3592287" cy="2508069"/>
          </a:xfrm>
          <a:prstGeom prst="rect">
            <a:avLst/>
          </a:prstGeom>
          <a:noFill/>
        </p:spPr>
      </p:pic>
      <p:sp>
        <p:nvSpPr>
          <p:cNvPr id="5" name="Заголовок 1"/>
          <p:cNvSpPr txBox="1">
            <a:spLocks/>
          </p:cNvSpPr>
          <p:nvPr/>
        </p:nvSpPr>
        <p:spPr>
          <a:xfrm>
            <a:off x="357158" y="5500702"/>
            <a:ext cx="8329642" cy="868346"/>
          </a:xfrm>
          <a:prstGeom prst="rect">
            <a:avLst/>
          </a:prstGeom>
        </p:spPr>
        <p:txBody>
          <a:bodyPr vert="horz" lIns="45720" rIns="4572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7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Рис. 2. Пациентка Р. Припасовка</a:t>
            </a:r>
            <a:br>
              <a:rPr kumimoji="0" lang="ru-RU" sz="27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ru-RU" sz="27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титановых каркасов под керамику</a:t>
            </a:r>
            <a:r>
              <a:rPr kumimoji="0" lang="ru-RU" sz="2000" b="1" i="0" u="none" strike="noStrike" kern="1200" cap="none" spc="0" normalizeH="0" baseline="0" noProof="0" dirty="0" smtClean="0">
                <a:ln>
                  <a:noFill/>
                </a:ln>
                <a:solidFill>
                  <a:srgbClr val="002060"/>
                </a:solidFill>
                <a:effectLst/>
                <a:uLnTx/>
                <a:uFillTx/>
                <a:latin typeface="+mj-lt"/>
                <a:ea typeface="+mj-ea"/>
                <a:cs typeface="+mj-cs"/>
              </a:rPr>
              <a:t/>
            </a:r>
            <a:br>
              <a:rPr kumimoji="0" lang="ru-RU" sz="2000" b="1" i="0" u="none" strike="noStrike" kern="1200" cap="none" spc="0" normalizeH="0" baseline="0" noProof="0" dirty="0" smtClean="0">
                <a:ln>
                  <a:noFill/>
                </a:ln>
                <a:solidFill>
                  <a:srgbClr val="002060"/>
                </a:solidFill>
                <a:effectLst/>
                <a:uLnTx/>
                <a:uFillTx/>
                <a:latin typeface="+mj-lt"/>
                <a:ea typeface="+mj-ea"/>
                <a:cs typeface="+mj-cs"/>
              </a:rPr>
            </a:br>
            <a:endParaRPr kumimoji="0" lang="ru-RU" sz="20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Picture 1" descr="C:\Documents and Settings\Admin\Рабочий стол\3.png"/>
          <p:cNvPicPr>
            <a:picLocks noGrp="1" noChangeAspect="1" noChangeArrowheads="1"/>
          </p:cNvPicPr>
          <p:nvPr>
            <p:ph idx="1"/>
          </p:nvPr>
        </p:nvPicPr>
        <p:blipFill rotWithShape="1">
          <a:blip r:embed="rId2"/>
          <a:srcRect l="24787" t="20619" r="18455" b="17046"/>
          <a:stretch/>
        </p:blipFill>
        <p:spPr bwMode="auto">
          <a:xfrm>
            <a:off x="3000156" y="2420888"/>
            <a:ext cx="3444052" cy="2767125"/>
          </a:xfrm>
          <a:prstGeom prst="rect">
            <a:avLst/>
          </a:prstGeom>
          <a:noFill/>
        </p:spPr>
      </p:pic>
      <p:sp>
        <p:nvSpPr>
          <p:cNvPr id="5" name="Заголовок 1"/>
          <p:cNvSpPr txBox="1">
            <a:spLocks/>
          </p:cNvSpPr>
          <p:nvPr/>
        </p:nvSpPr>
        <p:spPr>
          <a:xfrm>
            <a:off x="428596" y="5214950"/>
            <a:ext cx="8186766" cy="1011222"/>
          </a:xfrm>
          <a:prstGeom prst="rect">
            <a:avLst/>
          </a:prstGeom>
        </p:spPr>
        <p:txBody>
          <a:bodyPr vert="horz" lIns="45720" rIns="4572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3. Пациентка Р. После протезирования. </a:t>
            </a:r>
            <a:b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Зубы в соотношении центральной окклюзии.</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1" descr="C:\Documents and Settings\Admin\Рабочий стол\4.png"/>
          <p:cNvPicPr>
            <a:picLocks noGrp="1" noChangeAspect="1" noChangeArrowheads="1"/>
          </p:cNvPicPr>
          <p:nvPr>
            <p:ph idx="1"/>
          </p:nvPr>
        </p:nvPicPr>
        <p:blipFill rotWithShape="1">
          <a:blip r:embed="rId2"/>
          <a:srcRect l="21991" t="29081" r="17795" b="20062"/>
          <a:stretch/>
        </p:blipFill>
        <p:spPr bwMode="auto">
          <a:xfrm>
            <a:off x="2411761" y="2492896"/>
            <a:ext cx="4031290" cy="2613222"/>
          </a:xfrm>
          <a:prstGeom prst="rect">
            <a:avLst/>
          </a:prstGeom>
          <a:noFill/>
        </p:spPr>
      </p:pic>
      <p:sp>
        <p:nvSpPr>
          <p:cNvPr id="5" name="Заголовок 1"/>
          <p:cNvSpPr txBox="1">
            <a:spLocks/>
          </p:cNvSpPr>
          <p:nvPr/>
        </p:nvSpPr>
        <p:spPr>
          <a:xfrm>
            <a:off x="428596" y="5500702"/>
            <a:ext cx="8358246" cy="796908"/>
          </a:xfrm>
          <a:prstGeom prst="rect">
            <a:avLst/>
          </a:prstGeom>
        </p:spPr>
        <p:txBody>
          <a:bodyPr vert="horz" lIns="45720" rIns="4572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4. Пациентка Р. После протезирования.</a:t>
            </a:r>
            <a:b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Разомкнутые зубные ряды.</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329642" cy="5786478"/>
          </a:xfrm>
        </p:spPr>
        <p:txBody>
          <a:bodyPr>
            <a:normAutofit/>
          </a:bodyPr>
          <a:lstStyle/>
          <a:p>
            <a:pPr algn="just">
              <a:buNone/>
            </a:pPr>
            <a:r>
              <a:rPr lang="ru-RU" sz="28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При повторном осмотре через 20-40 дней и  6 месяцев после протезирования пациентка жалоб не предъявляет, слизистая десны без патологических изменений, адаптация к протезам полная, потенциометрические замеры идентичны показателям контрольной группы и равны: сила тока -  2,5 мкА, разность потенциалов -  29,3 мВ, электропроводимость ротовой жидкости - 3,6 мкСм. </a:t>
            </a:r>
          </a:p>
          <a:p>
            <a:pPr>
              <a:buNone/>
            </a:pPr>
            <a:endParaRPr lang="ru-RU" sz="1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00108"/>
            <a:ext cx="8329642" cy="5500726"/>
          </a:xfrm>
        </p:spPr>
        <p:txBody>
          <a:bodyPr>
            <a:normAutofit fontScale="92500"/>
          </a:bodyPr>
          <a:lstStyle/>
          <a:p>
            <a:pPr>
              <a:buNone/>
            </a:pPr>
            <a:r>
              <a:rPr lang="ru-RU" sz="2800" dirty="0" smtClean="0">
                <a:latin typeface="Times New Roman" pitchFamily="18" charset="0"/>
                <a:cs typeface="Times New Roman" pitchFamily="18" charset="0"/>
              </a:rPr>
              <a:t>		Пациент Л., 48 лет обратился в клинику с жалобами на отсутствие зубов на верхней и нижней челюсти, невозможность пережевывания пищи.</a:t>
            </a:r>
          </a:p>
          <a:p>
            <a:pPr algn="just">
              <a:buNone/>
            </a:pPr>
            <a:r>
              <a:rPr lang="ru-RU" sz="2800" dirty="0" smtClean="0">
                <a:latin typeface="Times New Roman" pitchFamily="18" charset="0"/>
                <a:cs typeface="Times New Roman" pitchFamily="18" charset="0"/>
              </a:rPr>
              <a:t>          Объективно:  при осмотре отсутствуют 11,12,14,15,16,17,26,27,31,32,34,35,36,37,47 зубы. Оставшиеся зубы стоят стабильно, не  подвижны. Слизистая альвеолярного отростка, губ, щек и языка бледно-розового цвета без патологических изменений.           </a:t>
            </a:r>
          </a:p>
          <a:p>
            <a:pPr algn="just">
              <a:buNone/>
            </a:pPr>
            <a:r>
              <a:rPr lang="ru-RU" sz="2800" dirty="0" smtClean="0">
                <a:latin typeface="Times New Roman" pitchFamily="18" charset="0"/>
                <a:cs typeface="Times New Roman" pitchFamily="18" charset="0"/>
              </a:rPr>
              <a:t>          Потенциометрические замеры равны: сила тока -  2,8 мкА, разность потенциалов -  32,0 мВ, электропроводимость ротовой жидкости - 3,1 мкСм. </a:t>
            </a:r>
          </a:p>
          <a:p>
            <a:pPr algn="just">
              <a:buNone/>
            </a:pP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Диагноз:</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адентия</a:t>
            </a:r>
            <a:r>
              <a:rPr lang="ru-RU" sz="2800" dirty="0" smtClean="0">
                <a:latin typeface="Times New Roman" pitchFamily="18" charset="0"/>
                <a:cs typeface="Times New Roman" pitchFamily="18" charset="0"/>
              </a:rPr>
              <a:t> зубов верхней и нижней челюсти.</a:t>
            </a:r>
          </a:p>
          <a:p>
            <a:pPr>
              <a:buNone/>
            </a:pPr>
            <a:endParaRPr lang="ru-RU" sz="12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8472518" cy="868346"/>
          </a:xfrm>
        </p:spPr>
        <p:txBody>
          <a:bodyPr>
            <a:normAutofit/>
          </a:bodyPr>
          <a:lstStyle/>
          <a:p>
            <a:pPr algn="ctr"/>
            <a:r>
              <a:rPr lang="ru-RU" sz="2800" b="1" dirty="0" smtClean="0">
                <a:solidFill>
                  <a:srgbClr val="FFC000"/>
                </a:solidFill>
                <a:latin typeface="Times New Roman" pitchFamily="18" charset="0"/>
                <a:cs typeface="Times New Roman" pitchFamily="18" charset="0"/>
              </a:rPr>
              <a:t>Клинический случай</a:t>
            </a:r>
            <a:endParaRPr lang="ru-RU" sz="2800" b="1" dirty="0">
              <a:solidFill>
                <a:srgbClr val="FFC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descr="C:\Documents and Settings\Admin\Рабочий стол\5.png"/>
          <p:cNvPicPr>
            <a:picLocks noGrp="1" noChangeAspect="1" noChangeArrowheads="1"/>
          </p:cNvPicPr>
          <p:nvPr>
            <p:ph idx="1"/>
          </p:nvPr>
        </p:nvPicPr>
        <p:blipFill rotWithShape="1">
          <a:blip r:embed="rId2"/>
          <a:srcRect l="4285" t="12274" r="3850" b="6248"/>
          <a:stretch/>
        </p:blipFill>
        <p:spPr bwMode="auto">
          <a:xfrm>
            <a:off x="2177701" y="1988840"/>
            <a:ext cx="4831432" cy="3251485"/>
          </a:xfrm>
          <a:prstGeom prst="rect">
            <a:avLst/>
          </a:prstGeom>
          <a:noFill/>
        </p:spPr>
      </p:pic>
      <p:sp>
        <p:nvSpPr>
          <p:cNvPr id="5" name="Заголовок 1"/>
          <p:cNvSpPr txBox="1">
            <a:spLocks/>
          </p:cNvSpPr>
          <p:nvPr/>
        </p:nvSpPr>
        <p:spPr>
          <a:xfrm>
            <a:off x="357158" y="5429264"/>
            <a:ext cx="8472518" cy="857256"/>
          </a:xfrm>
          <a:prstGeom prst="rect">
            <a:avLst/>
          </a:prstGeom>
        </p:spPr>
        <p:txBody>
          <a:bodyPr vert="horz" lIns="45720" rIns="4572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5. Пациент Л.</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Полость рта до протезирования.</a:t>
            </a:r>
            <a: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a:r>
            <a:br>
              <a:rPr kumimoji="0" lang="ru-RU" sz="2400" b="0"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descr="C:\Documents and Settings\Admin\Рабочий стол\6.png"/>
          <p:cNvPicPr>
            <a:picLocks noGrp="1" noChangeAspect="1" noChangeArrowheads="1"/>
          </p:cNvPicPr>
          <p:nvPr>
            <p:ph idx="1"/>
          </p:nvPr>
        </p:nvPicPr>
        <p:blipFill rotWithShape="1">
          <a:blip r:embed="rId2"/>
          <a:srcRect l="6386" t="13783" r="4537" b="12763"/>
          <a:stretch/>
        </p:blipFill>
        <p:spPr bwMode="auto">
          <a:xfrm>
            <a:off x="2293539" y="2276872"/>
            <a:ext cx="4885508" cy="3331029"/>
          </a:xfrm>
          <a:prstGeom prst="rect">
            <a:avLst/>
          </a:prstGeom>
          <a:noFill/>
        </p:spPr>
      </p:pic>
      <p:sp>
        <p:nvSpPr>
          <p:cNvPr id="5" name="Заголовок 1"/>
          <p:cNvSpPr txBox="1">
            <a:spLocks/>
          </p:cNvSpPr>
          <p:nvPr/>
        </p:nvSpPr>
        <p:spPr>
          <a:xfrm>
            <a:off x="500034" y="5445224"/>
            <a:ext cx="8472518" cy="923824"/>
          </a:xfrm>
          <a:prstGeom prst="rect">
            <a:avLst/>
          </a:prstGeom>
        </p:spPr>
        <p:txBody>
          <a:bodyPr vert="horz" lIns="45720" rIns="4572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6. Пациент Л.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Припасовка несъемных каркасов зубов.</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C:\Documents and Settings\Admin\Рабочий стол\7.png"/>
          <p:cNvPicPr>
            <a:picLocks noGrp="1" noChangeAspect="1" noChangeArrowheads="1"/>
          </p:cNvPicPr>
          <p:nvPr>
            <p:ph idx="1"/>
          </p:nvPr>
        </p:nvPicPr>
        <p:blipFill rotWithShape="1">
          <a:blip r:embed="rId2"/>
          <a:srcRect l="8360" t="25888" r="1984" b="11508"/>
          <a:stretch/>
        </p:blipFill>
        <p:spPr bwMode="auto">
          <a:xfrm>
            <a:off x="2339752" y="3094558"/>
            <a:ext cx="4402183" cy="2638697"/>
          </a:xfrm>
          <a:prstGeom prst="rect">
            <a:avLst/>
          </a:prstGeom>
          <a:noFill/>
        </p:spPr>
      </p:pic>
      <p:sp>
        <p:nvSpPr>
          <p:cNvPr id="5" name="Заголовок 1"/>
          <p:cNvSpPr txBox="1">
            <a:spLocks/>
          </p:cNvSpPr>
          <p:nvPr/>
        </p:nvSpPr>
        <p:spPr>
          <a:xfrm>
            <a:off x="467544" y="5733255"/>
            <a:ext cx="8472518" cy="798307"/>
          </a:xfrm>
          <a:prstGeom prst="rect">
            <a:avLst/>
          </a:prstGeom>
        </p:spPr>
        <p:txBody>
          <a:bodyPr vert="horz" lIns="45720" rIns="4572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7. Пациент Л. Фиксация несъемных зубных протезов. </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C:\Documents and Settings\Admin\Рабочий стол\8.png"/>
          <p:cNvPicPr>
            <a:picLocks noGrp="1" noChangeAspect="1" noChangeArrowheads="1"/>
          </p:cNvPicPr>
          <p:nvPr>
            <p:ph idx="1"/>
          </p:nvPr>
        </p:nvPicPr>
        <p:blipFill rotWithShape="1">
          <a:blip r:embed="rId2"/>
          <a:srcRect l="12977" t="20111" r="9088" b="15177"/>
          <a:stretch/>
        </p:blipFill>
        <p:spPr bwMode="auto">
          <a:xfrm>
            <a:off x="2431922" y="2276872"/>
            <a:ext cx="4180114" cy="2599508"/>
          </a:xfrm>
          <a:prstGeom prst="rect">
            <a:avLst/>
          </a:prstGeom>
          <a:noFill/>
        </p:spPr>
      </p:pic>
      <p:sp>
        <p:nvSpPr>
          <p:cNvPr id="5" name="Заголовок 1"/>
          <p:cNvSpPr txBox="1">
            <a:spLocks/>
          </p:cNvSpPr>
          <p:nvPr/>
        </p:nvSpPr>
        <p:spPr>
          <a:xfrm>
            <a:off x="285720" y="5214950"/>
            <a:ext cx="8472518" cy="1011222"/>
          </a:xfrm>
          <a:prstGeom prst="rect">
            <a:avLst/>
          </a:prstGeom>
        </p:spPr>
        <p:txBody>
          <a:bodyPr vert="horz" lIns="45720" rIns="4572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8. Пациент Л. После  протезирования. </a:t>
            </a:r>
            <a:b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Разомкнутые зубные ряды.</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1" name="Picture 1" descr="C:\Documents and Settings\Admin\Рабочий стол\9.png"/>
          <p:cNvPicPr>
            <a:picLocks noGrp="1" noChangeAspect="1" noChangeArrowheads="1"/>
          </p:cNvPicPr>
          <p:nvPr>
            <p:ph idx="1"/>
          </p:nvPr>
        </p:nvPicPr>
        <p:blipFill rotWithShape="1">
          <a:blip r:embed="rId2"/>
          <a:srcRect l="6844" t="11264" r="3959" b="13447"/>
          <a:stretch/>
        </p:blipFill>
        <p:spPr bwMode="auto">
          <a:xfrm>
            <a:off x="1980845" y="1916832"/>
            <a:ext cx="5225143" cy="3252653"/>
          </a:xfrm>
          <a:prstGeom prst="rect">
            <a:avLst/>
          </a:prstGeom>
          <a:noFill/>
        </p:spPr>
      </p:pic>
      <p:sp>
        <p:nvSpPr>
          <p:cNvPr id="5" name="Заголовок 1"/>
          <p:cNvSpPr txBox="1">
            <a:spLocks/>
          </p:cNvSpPr>
          <p:nvPr/>
        </p:nvSpPr>
        <p:spPr>
          <a:xfrm>
            <a:off x="428596" y="5072074"/>
            <a:ext cx="8329642" cy="1143000"/>
          </a:xfrm>
          <a:prstGeom prst="rect">
            <a:avLst/>
          </a:prstGeom>
        </p:spPr>
        <p:txBody>
          <a:bodyPr vert="horz" lIns="45720" rIns="4572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9. Пациент Л. После протезирования.</a:t>
            </a:r>
            <a:b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br>
            <a:r>
              <a:rPr kumimoji="0" lang="ru-RU" sz="24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 Смыкание зубного ряда.</a:t>
            </a:r>
            <a:endParaRPr kumimoji="0" lang="ru-RU" sz="2400" b="1" i="0" u="none" strike="noStrike" kern="1200" cap="none" spc="0" normalizeH="0" baseline="0" noProof="0" dirty="0">
              <a:ln>
                <a:noFill/>
              </a:ln>
              <a:solidFill>
                <a:srgbClr val="002060"/>
              </a:solidFill>
              <a:effectLst/>
              <a:uLnTx/>
              <a:uFillTx/>
              <a:latin typeface="Times New Roman" pitchFamily="18" charset="0"/>
              <a:ea typeface="+mj-ea"/>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196752"/>
            <a:ext cx="7408333" cy="4929411"/>
          </a:xfrm>
        </p:spPr>
        <p:txBody>
          <a:bodyPr/>
          <a:lstStyle/>
          <a:p>
            <a:pPr lvl="1" algn="just"/>
            <a:r>
              <a:rPr lang="ru-RU" dirty="0">
                <a:latin typeface="Times New Roman" pitchFamily="18" charset="0"/>
                <a:cs typeface="Times New Roman" pitchFamily="18" charset="0"/>
              </a:rPr>
              <a:t>П</a:t>
            </a:r>
            <a:r>
              <a:rPr lang="uk-UA" dirty="0" err="1">
                <a:latin typeface="Times New Roman" pitchFamily="18" charset="0"/>
                <a:cs typeface="Times New Roman" pitchFamily="18" charset="0"/>
              </a:rPr>
              <a:t>оиск</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материалов</a:t>
            </a:r>
            <a:r>
              <a:rPr lang="uk-UA" dirty="0">
                <a:latin typeface="Times New Roman" pitchFamily="18" charset="0"/>
                <a:cs typeface="Times New Roman" pitchFamily="18" charset="0"/>
              </a:rPr>
              <a:t>, максимально </a:t>
            </a:r>
            <a:r>
              <a:rPr lang="uk-UA" dirty="0" err="1">
                <a:latin typeface="Times New Roman" pitchFamily="18" charset="0"/>
                <a:cs typeface="Times New Roman" pitchFamily="18" charset="0"/>
              </a:rPr>
              <a:t>отвечающих</a:t>
            </a:r>
            <a:r>
              <a:rPr lang="uk-UA" dirty="0">
                <a:latin typeface="Times New Roman" pitchFamily="18" charset="0"/>
                <a:cs typeface="Times New Roman" pitchFamily="18" charset="0"/>
              </a:rPr>
              <a:t> </a:t>
            </a:r>
            <a:endParaRPr lang="uk-UA" dirty="0" smtClean="0">
              <a:latin typeface="Times New Roman" pitchFamily="18" charset="0"/>
              <a:cs typeface="Times New Roman" pitchFamily="18" charset="0"/>
            </a:endParaRPr>
          </a:p>
          <a:p>
            <a:pPr marL="301943" lvl="1" indent="0" algn="just">
              <a:buNone/>
            </a:pPr>
            <a:r>
              <a:rPr lang="uk-UA" dirty="0" err="1" smtClean="0">
                <a:latin typeface="Times New Roman" pitchFamily="18" charset="0"/>
                <a:cs typeface="Times New Roman" pitchFamily="18" charset="0"/>
              </a:rPr>
              <a:t>требованиям</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биосовместимости</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привел</a:t>
            </a:r>
            <a:r>
              <a:rPr lang="uk-UA" dirty="0" smtClean="0">
                <a:latin typeface="Times New Roman" pitchFamily="18" charset="0"/>
                <a:cs typeface="Times New Roman" pitchFamily="18" charset="0"/>
              </a:rPr>
              <a:t> к </a:t>
            </a:r>
            <a:r>
              <a:rPr lang="uk-UA" dirty="0" err="1" smtClean="0">
                <a:latin typeface="Times New Roman" pitchFamily="18" charset="0"/>
                <a:cs typeface="Times New Roman" pitchFamily="18" charset="0"/>
              </a:rPr>
              <a:t>возможности</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использования</a:t>
            </a:r>
            <a:r>
              <a:rPr lang="uk-UA" dirty="0" smtClean="0">
                <a:latin typeface="Times New Roman" pitchFamily="18" charset="0"/>
                <a:cs typeface="Times New Roman" pitchFamily="18" charset="0"/>
              </a:rPr>
              <a:t>  титана и </a:t>
            </a:r>
            <a:r>
              <a:rPr lang="uk-UA" dirty="0" err="1" smtClean="0">
                <a:latin typeface="Times New Roman" pitchFamily="18" charset="0"/>
                <a:cs typeface="Times New Roman" pitchFamily="18" charset="0"/>
              </a:rPr>
              <a:t>его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сплавов</a:t>
            </a:r>
            <a:r>
              <a:rPr lang="uk-UA" dirty="0" smtClean="0">
                <a:latin typeface="Times New Roman" pitchFamily="18" charset="0"/>
                <a:cs typeface="Times New Roman" pitchFamily="18" charset="0"/>
              </a:rPr>
              <a:t>  для  </a:t>
            </a:r>
            <a:r>
              <a:rPr lang="uk-UA" dirty="0" err="1" smtClean="0">
                <a:latin typeface="Times New Roman" pitchFamily="18" charset="0"/>
                <a:cs typeface="Times New Roman" pitchFamily="18" charset="0"/>
              </a:rPr>
              <a:t>изготовления</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конструкций</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зубных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протезов</a:t>
            </a:r>
            <a:r>
              <a:rPr lang="uk-UA" dirty="0" smtClean="0">
                <a:latin typeface="Times New Roman" pitchFamily="18" charset="0"/>
                <a:cs typeface="Times New Roman" pitchFamily="18" charset="0"/>
              </a:rPr>
              <a:t>. </a:t>
            </a:r>
          </a:p>
          <a:p>
            <a:pPr marL="301943" lvl="1" indent="0" algn="just">
              <a:buNone/>
            </a:pPr>
            <a:r>
              <a:rPr lang="uk-UA" dirty="0">
                <a:latin typeface="Times New Roman" pitchFamily="18" charset="0"/>
                <a:cs typeface="Times New Roman" pitchFamily="18" charset="0"/>
              </a:rPr>
              <a:t>	</a:t>
            </a:r>
            <a:r>
              <a:rPr lang="uk-UA" dirty="0" err="1" smtClean="0">
                <a:latin typeface="Times New Roman" pitchFamily="18" charset="0"/>
                <a:cs typeface="Times New Roman" pitchFamily="18" charset="0"/>
              </a:rPr>
              <a:t>Металл</a:t>
            </a:r>
            <a:r>
              <a:rPr lang="uk-UA" dirty="0" smtClean="0">
                <a:latin typeface="Times New Roman" pitchFamily="18" charset="0"/>
                <a:cs typeface="Times New Roman" pitchFamily="18" charset="0"/>
              </a:rPr>
              <a:t> абсолютно </a:t>
            </a:r>
            <a:r>
              <a:rPr lang="uk-UA" dirty="0" err="1" smtClean="0">
                <a:latin typeface="Times New Roman" pitchFamily="18" charset="0"/>
                <a:cs typeface="Times New Roman" pitchFamily="18" charset="0"/>
              </a:rPr>
              <a:t>инертен</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обладает</a:t>
            </a:r>
            <a:r>
              <a:rPr lang="uk-UA" dirty="0" smtClean="0">
                <a:latin typeface="Times New Roman" pitchFamily="18" charset="0"/>
                <a:cs typeface="Times New Roman" pitchFamily="18" charset="0"/>
              </a:rPr>
              <a:t> 100% </a:t>
            </a:r>
            <a:r>
              <a:rPr lang="uk-UA" dirty="0" err="1" smtClean="0">
                <a:latin typeface="Times New Roman" pitchFamily="18" charset="0"/>
                <a:cs typeface="Times New Roman" pitchFamily="18" charset="0"/>
              </a:rPr>
              <a:t>биосовместимостью</a:t>
            </a:r>
            <a:r>
              <a:rPr lang="uk-UA" dirty="0" smtClean="0">
                <a:latin typeface="Times New Roman" pitchFamily="18" charset="0"/>
                <a:cs typeface="Times New Roman" pitchFamily="18" charset="0"/>
              </a:rPr>
              <a:t> с тканями </a:t>
            </a:r>
            <a:r>
              <a:rPr lang="uk-UA" dirty="0" err="1" smtClean="0">
                <a:latin typeface="Times New Roman" pitchFamily="18" charset="0"/>
                <a:cs typeface="Times New Roman" pitchFamily="18" charset="0"/>
              </a:rPr>
              <a:t>полости</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рта</a:t>
            </a:r>
            <a:r>
              <a:rPr lang="uk-UA" dirty="0" smtClean="0">
                <a:latin typeface="Times New Roman" pitchFamily="18" charset="0"/>
                <a:cs typeface="Times New Roman" pitchFamily="18" charset="0"/>
              </a:rPr>
              <a:t>. </a:t>
            </a:r>
          </a:p>
          <a:p>
            <a:pPr marL="301943" lvl="1" indent="0" algn="just">
              <a:buNone/>
            </a:pPr>
            <a:r>
              <a:rPr lang="uk-UA" dirty="0">
                <a:latin typeface="Times New Roman" pitchFamily="18" charset="0"/>
                <a:cs typeface="Times New Roman" pitchFamily="18" charset="0"/>
              </a:rPr>
              <a:t>	</a:t>
            </a:r>
            <a:r>
              <a:rPr lang="uk-UA" dirty="0" err="1" smtClean="0">
                <a:latin typeface="Times New Roman" pitchFamily="18" charset="0"/>
                <a:cs typeface="Times New Roman" pitchFamily="18" charset="0"/>
              </a:rPr>
              <a:t>Удельный</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вес</a:t>
            </a:r>
            <a:r>
              <a:rPr lang="uk-UA" dirty="0" smtClean="0">
                <a:latin typeface="Times New Roman" pitchFamily="18" charset="0"/>
                <a:cs typeface="Times New Roman" pitchFamily="18" charset="0"/>
              </a:rPr>
              <a:t> (он в 4 </a:t>
            </a:r>
            <a:r>
              <a:rPr lang="uk-UA" dirty="0" err="1" smtClean="0">
                <a:latin typeface="Times New Roman" pitchFamily="18" charset="0"/>
                <a:cs typeface="Times New Roman" pitchFamily="18" charset="0"/>
              </a:rPr>
              <a:t>раза</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легче</a:t>
            </a:r>
            <a:r>
              <a:rPr lang="uk-UA" dirty="0" smtClean="0">
                <a:latin typeface="Times New Roman" pitchFamily="18" charset="0"/>
                <a:cs typeface="Times New Roman" pitchFamily="18" charset="0"/>
              </a:rPr>
              <a:t> золота и в 2 </a:t>
            </a:r>
            <a:r>
              <a:rPr lang="uk-UA" dirty="0" err="1" smtClean="0">
                <a:latin typeface="Times New Roman" pitchFamily="18" charset="0"/>
                <a:cs typeface="Times New Roman" pitchFamily="18" charset="0"/>
              </a:rPr>
              <a:t>раза</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легче</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обычных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стоматологических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металлических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сплавов</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делает</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его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наиболее</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подходящим</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материалом</a:t>
            </a:r>
            <a:r>
              <a:rPr lang="uk-UA" dirty="0" smtClean="0">
                <a:latin typeface="Times New Roman" pitchFamily="18" charset="0"/>
                <a:cs typeface="Times New Roman" pitchFamily="18" charset="0"/>
              </a:rPr>
              <a:t> для </a:t>
            </a:r>
            <a:r>
              <a:rPr lang="uk-UA" dirty="0" err="1" smtClean="0">
                <a:latin typeface="Times New Roman" pitchFamily="18" charset="0"/>
                <a:cs typeface="Times New Roman" pitchFamily="18" charset="0"/>
              </a:rPr>
              <a:t>изготовления</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сложных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объемных</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конструкций</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Зубные</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протезы</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из</a:t>
            </a:r>
            <a:r>
              <a:rPr lang="uk-UA" dirty="0" smtClean="0">
                <a:latin typeface="Times New Roman" pitchFamily="18" charset="0"/>
                <a:cs typeface="Times New Roman" pitchFamily="18" charset="0"/>
              </a:rPr>
              <a:t> титана </a:t>
            </a:r>
            <a:r>
              <a:rPr lang="uk-UA" dirty="0" err="1" smtClean="0">
                <a:latin typeface="Times New Roman" pitchFamily="18" charset="0"/>
                <a:cs typeface="Times New Roman" pitchFamily="18" charset="0"/>
              </a:rPr>
              <a:t>особенно</a:t>
            </a:r>
            <a:r>
              <a:rPr lang="uk-UA" dirty="0" smtClean="0">
                <a:latin typeface="Times New Roman" pitchFamily="18" charset="0"/>
                <a:cs typeface="Times New Roman" pitchFamily="18" charset="0"/>
              </a:rPr>
              <a:t> </a:t>
            </a:r>
            <a:r>
              <a:rPr lang="uk-UA" dirty="0" err="1" smtClean="0">
                <a:latin typeface="Times New Roman" pitchFamily="18" charset="0"/>
                <a:cs typeface="Times New Roman" pitchFamily="18" charset="0"/>
              </a:rPr>
              <a:t>важны</a:t>
            </a:r>
            <a:r>
              <a:rPr lang="uk-UA" dirty="0" smtClean="0">
                <a:latin typeface="Times New Roman" pitchFamily="18" charset="0"/>
                <a:cs typeface="Times New Roman" pitchFamily="18" charset="0"/>
              </a:rPr>
              <a:t> для </a:t>
            </a:r>
            <a:r>
              <a:rPr lang="uk-UA" dirty="0" err="1" smtClean="0">
                <a:latin typeface="Times New Roman" pitchFamily="18" charset="0"/>
                <a:cs typeface="Times New Roman" pitchFamily="18" charset="0"/>
              </a:rPr>
              <a:t>протезирования</a:t>
            </a:r>
            <a:r>
              <a:rPr lang="uk-UA" dirty="0" smtClean="0">
                <a:latin typeface="Times New Roman" pitchFamily="18" charset="0"/>
                <a:cs typeface="Times New Roman" pitchFamily="18" charset="0"/>
              </a:rPr>
              <a:t>   на   </a:t>
            </a:r>
            <a:r>
              <a:rPr lang="uk-UA" dirty="0" err="1" smtClean="0">
                <a:latin typeface="Times New Roman" pitchFamily="18" charset="0"/>
                <a:cs typeface="Times New Roman" pitchFamily="18" charset="0"/>
              </a:rPr>
              <a:t>имплантатах</a:t>
            </a:r>
            <a:r>
              <a:rPr lang="uk-UA"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pPr algn="just"/>
            <a:endParaRPr lang="ru-RU" dirty="0"/>
          </a:p>
        </p:txBody>
      </p:sp>
      <p:sp>
        <p:nvSpPr>
          <p:cNvPr id="3" name="Заголовок 2"/>
          <p:cNvSpPr>
            <a:spLocks noGrp="1"/>
          </p:cNvSpPr>
          <p:nvPr>
            <p:ph type="title"/>
          </p:nvPr>
        </p:nvSpPr>
        <p:spPr>
          <a:xfrm>
            <a:off x="467544" y="116632"/>
            <a:ext cx="8229600" cy="1252728"/>
          </a:xfrm>
        </p:spPr>
        <p:txBody>
          <a:bodyPr>
            <a:normAutofit/>
          </a:bodyPr>
          <a:lstStyle/>
          <a:p>
            <a:r>
              <a:rPr lang="ru-RU" sz="2800" b="1" dirty="0" smtClean="0">
                <a:solidFill>
                  <a:srgbClr val="002060"/>
                </a:solidFill>
              </a:rPr>
              <a:t>Актуальность темы</a:t>
            </a:r>
            <a:endParaRPr lang="ru-RU" sz="2800" b="1" dirty="0">
              <a:solidFill>
                <a:srgbClr val="002060"/>
              </a:solidFill>
            </a:endParaRPr>
          </a:p>
        </p:txBody>
      </p:sp>
    </p:spTree>
    <p:extLst>
      <p:ext uri="{BB962C8B-B14F-4D97-AF65-F5344CB8AC3E}">
        <p14:creationId xmlns:p14="http://schemas.microsoft.com/office/powerpoint/2010/main" val="23382456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8229600" cy="5857916"/>
          </a:xfrm>
        </p:spPr>
        <p:txBody>
          <a:bodyPr>
            <a:normAutofit/>
          </a:bodyPr>
          <a:lstStyle/>
          <a:p>
            <a:pPr algn="just">
              <a:buNone/>
            </a:pPr>
            <a:r>
              <a:rPr lang="ru-RU" sz="2800" dirty="0" smtClean="0">
                <a:latin typeface="Times New Roman" pitchFamily="18" charset="0"/>
                <a:cs typeface="Times New Roman" pitchFamily="18" charset="0"/>
              </a:rPr>
              <a:t>          При повторном осмотре через 20-40 дней  и 6 месяцев после лечения пациент жалоб не предъявляет, со стороны полости рта патологических изменений нет, полная адаптация к искусственным протезам наступила через 1,5-2 недели. </a:t>
            </a:r>
          </a:p>
          <a:p>
            <a:pPr algn="just">
              <a:buNone/>
            </a:pPr>
            <a:r>
              <a:rPr lang="ru-RU" sz="2800" dirty="0" smtClean="0">
                <a:latin typeface="Times New Roman" pitchFamily="18" charset="0"/>
                <a:cs typeface="Times New Roman" pitchFamily="18" charset="0"/>
              </a:rPr>
              <a:t>          Повторные потенциометрические замеры после ортопедического лечения через 6 месяцев соответствуют показателям  контрольной группы и равны: сила тока -  2,6 мкА, разность потенциалов -  31,1 мВ, электропроводимость ротовой  жидкости - 2,9 мкСм.   </a:t>
            </a:r>
          </a:p>
          <a:p>
            <a:pPr algn="just">
              <a:buNone/>
            </a:pPr>
            <a:endParaRPr lang="ru-RU"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988840"/>
            <a:ext cx="8043890" cy="4511994"/>
          </a:xfrm>
        </p:spPr>
        <p:txBody>
          <a:bodyPr>
            <a:normAutofit/>
          </a:bodyPr>
          <a:lstStyle/>
          <a:p>
            <a:pPr algn="just">
              <a:buNone/>
            </a:pPr>
            <a:r>
              <a:rPr lang="ru-RU" sz="2800" dirty="0" smtClean="0">
                <a:latin typeface="Times New Roman" pitchFamily="18" charset="0"/>
                <a:cs typeface="Times New Roman" pitchFamily="18" charset="0"/>
              </a:rPr>
              <a:t>        </a:t>
            </a:r>
            <a:r>
              <a:rPr lang="ru-RU" sz="3200" dirty="0" smtClean="0">
                <a:latin typeface="Times New Roman" pitchFamily="18" charset="0"/>
                <a:cs typeface="Times New Roman" pitchFamily="18" charset="0"/>
              </a:rPr>
              <a:t>Проводя сравнительную характеристику между первичным состоянием пациентов, протезированных зубными протезами из </a:t>
            </a:r>
            <a:r>
              <a:rPr lang="ru-RU" sz="3200" dirty="0" err="1" smtClean="0">
                <a:latin typeface="Times New Roman" pitchFamily="18" charset="0"/>
                <a:cs typeface="Times New Roman" pitchFamily="18" charset="0"/>
              </a:rPr>
              <a:t>хромо-никелевых</a:t>
            </a:r>
            <a:r>
              <a:rPr lang="ru-RU" sz="3200" dirty="0" smtClean="0">
                <a:latin typeface="Times New Roman" pitchFamily="18" charset="0"/>
                <a:cs typeface="Times New Roman" pitchFamily="18" charset="0"/>
              </a:rPr>
              <a:t> и </a:t>
            </a:r>
            <a:r>
              <a:rPr lang="ru-RU" sz="3200" dirty="0" err="1" smtClean="0">
                <a:latin typeface="Times New Roman" pitchFamily="18" charset="0"/>
                <a:cs typeface="Times New Roman" pitchFamily="18" charset="0"/>
              </a:rPr>
              <a:t>хромо-кобальтовых</a:t>
            </a:r>
            <a:r>
              <a:rPr lang="ru-RU" sz="3200" dirty="0" smtClean="0">
                <a:latin typeface="Times New Roman" pitchFamily="18" charset="0"/>
                <a:cs typeface="Times New Roman" pitchFamily="18" charset="0"/>
              </a:rPr>
              <a:t> сплавов с их состоянием  после замены зубных протезов на титан, в первую очередь,  необходимо отметить положительно изменившийся общий статус пациентов.</a:t>
            </a:r>
          </a:p>
          <a:p>
            <a:pPr algn="just">
              <a:buNone/>
            </a:pPr>
            <a:endParaRPr lang="ru-RU"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8229600" cy="5429288"/>
          </a:xfrm>
        </p:spPr>
        <p:txBody>
          <a:bodyPr>
            <a:normAutofit lnSpcReduction="10000"/>
          </a:bodyPr>
          <a:lstStyle/>
          <a:p>
            <a:pPr marL="514350" indent="-514350" algn="just">
              <a:buAutoNum type="arabicPeriod"/>
            </a:pPr>
            <a:r>
              <a:rPr lang="ru-RU" sz="2800" dirty="0" smtClean="0">
                <a:latin typeface="Times New Roman" pitchFamily="18" charset="0"/>
                <a:cs typeface="Times New Roman" pitchFamily="18" charset="0"/>
              </a:rPr>
              <a:t>Через 1-1,5 месяца у пациентов отсутствовали </a:t>
            </a:r>
          </a:p>
          <a:p>
            <a:pPr marL="0" indent="0" algn="just">
              <a:buNone/>
            </a:pPr>
            <a:r>
              <a:rPr lang="ru-RU" sz="2800" dirty="0" smtClean="0">
                <a:latin typeface="Times New Roman" pitchFamily="18" charset="0"/>
                <a:cs typeface="Times New Roman" pitchFamily="18" charset="0"/>
              </a:rPr>
              <a:t>субъективные ощущения, исчез металлический привкус, отсутствовали жжение языка,  нарушение вкусовой чувствительности, сухость во рту, гиперемия слизистой. </a:t>
            </a:r>
          </a:p>
          <a:p>
            <a:pPr marL="0" indent="0"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Отмечалась стабильная положительная динамика  состояния слизистых полости рта и состояние дискомфорта.</a:t>
            </a:r>
          </a:p>
          <a:p>
            <a:pPr marL="0" indent="0" algn="just">
              <a:buNone/>
            </a:pPr>
            <a:r>
              <a:rPr lang="ru-RU" sz="2800" dirty="0" smtClean="0">
                <a:latin typeface="Times New Roman" pitchFamily="18" charset="0"/>
                <a:cs typeface="Times New Roman" pitchFamily="18" charset="0"/>
              </a:rPr>
              <a:t>	Адаптация к протезам наступала в течение 5-15 дней.</a:t>
            </a:r>
          </a:p>
          <a:p>
            <a:pPr marL="0" indent="0"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Отсутствовал основной признак -  отягощенность металлом!!!    </a:t>
            </a:r>
          </a:p>
          <a:p>
            <a:pPr algn="just">
              <a:buNone/>
            </a:pPr>
            <a:endParaRPr lang="ru-RU" sz="20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8329642" cy="850106"/>
          </a:xfrm>
        </p:spPr>
        <p:txBody>
          <a:bodyPr>
            <a:normAutofit fontScale="90000"/>
          </a:bodyPr>
          <a:lstStyle/>
          <a:p>
            <a:pPr algn="ctr"/>
            <a:r>
              <a:rPr lang="ru-RU" sz="2800" b="1" dirty="0" smtClean="0">
                <a:solidFill>
                  <a:srgbClr val="FFC000"/>
                </a:solidFill>
                <a:latin typeface="Times New Roman" pitchFamily="18" charset="0"/>
                <a:cs typeface="Times New Roman" pitchFamily="18" charset="0"/>
              </a:rPr>
              <a:t>ВЫВОДЫ</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endParaRPr lang="ru-RU" sz="2800" b="1"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072230"/>
          </a:xfrm>
        </p:spPr>
        <p:txBody>
          <a:bodyPr>
            <a:normAutofit/>
          </a:bodyPr>
          <a:lstStyle/>
          <a:p>
            <a:pPr algn="just">
              <a:buNone/>
            </a:pPr>
            <a:r>
              <a:rPr lang="ru-RU" sz="2800" dirty="0" smtClean="0">
                <a:latin typeface="Times New Roman" pitchFamily="18" charset="0"/>
                <a:cs typeface="Times New Roman" pitchFamily="18" charset="0"/>
              </a:rPr>
              <a:t>          После замены </a:t>
            </a:r>
            <a:r>
              <a:rPr lang="ru-RU" sz="2800" dirty="0" err="1" smtClean="0">
                <a:latin typeface="Times New Roman" pitchFamily="18" charset="0"/>
                <a:cs typeface="Times New Roman" pitchFamily="18" charset="0"/>
              </a:rPr>
              <a:t>хромо-никелевых</a:t>
            </a:r>
            <a:r>
              <a:rPr lang="ru-RU" sz="2800" dirty="0" smtClean="0">
                <a:latin typeface="Times New Roman" pitchFamily="18" charset="0"/>
                <a:cs typeface="Times New Roman" pitchFamily="18" charset="0"/>
              </a:rPr>
              <a:t> и </a:t>
            </a:r>
            <a:r>
              <a:rPr lang="ru-RU" sz="2800" dirty="0" err="1" smtClean="0">
                <a:latin typeface="Times New Roman" pitchFamily="18" charset="0"/>
                <a:cs typeface="Times New Roman" pitchFamily="18" charset="0"/>
              </a:rPr>
              <a:t>хромо-кобальтовых</a:t>
            </a:r>
            <a:r>
              <a:rPr lang="ru-RU" sz="2800" dirty="0" smtClean="0">
                <a:latin typeface="Times New Roman" pitchFamily="18" charset="0"/>
                <a:cs typeface="Times New Roman" pitchFamily="18" charset="0"/>
              </a:rPr>
              <a:t> зубных протезов на титановые, показатели потенциометрических замеров соответствовали показателям физиологической нормы. </a:t>
            </a:r>
          </a:p>
          <a:p>
            <a:pPr algn="just">
              <a:buNone/>
            </a:pPr>
            <a:r>
              <a:rPr lang="ru-RU" sz="2800" dirty="0" smtClean="0">
                <a:latin typeface="Times New Roman" pitchFamily="18" charset="0"/>
                <a:cs typeface="Times New Roman" pitchFamily="18" charset="0"/>
              </a:rPr>
              <a:t>          У пациентов, впервые протезированных титаном, потенциометрические замеры через 20-40 дней и 6 месяцев не изменились, были одинаковы  до и после протезирования. </a:t>
            </a:r>
          </a:p>
          <a:p>
            <a:pPr algn="just">
              <a:buNone/>
            </a:pPr>
            <a:r>
              <a:rPr lang="ru-RU" sz="2800" dirty="0" smtClean="0">
                <a:latin typeface="Times New Roman" pitchFamily="18" charset="0"/>
                <a:cs typeface="Times New Roman" pitchFamily="18" charset="0"/>
              </a:rPr>
              <a:t>          Таким образом, полученные результаты подтверждают позитивное влияние </a:t>
            </a:r>
            <a:r>
              <a:rPr lang="ru-RU" sz="2800" dirty="0" err="1" smtClean="0">
                <a:latin typeface="Times New Roman" pitchFamily="18" charset="0"/>
                <a:cs typeface="Times New Roman" pitchFamily="18" charset="0"/>
              </a:rPr>
              <a:t>биоинертного</a:t>
            </a:r>
            <a:r>
              <a:rPr lang="ru-RU" sz="2800" dirty="0" smtClean="0">
                <a:latin typeface="Times New Roman" pitchFamily="18" charset="0"/>
                <a:cs typeface="Times New Roman" pitchFamily="18" charset="0"/>
              </a:rPr>
              <a:t> титана на слизистую оболочку полости рта и организма в целом. </a:t>
            </a:r>
            <a:endParaRPr lang="ru-RU" sz="2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215106"/>
          </a:xfrm>
        </p:spPr>
        <p:txBody>
          <a:bodyPr>
            <a:normAutofit/>
          </a:bodyPr>
          <a:lstStyle/>
          <a:p>
            <a:pPr algn="just">
              <a:buNone/>
            </a:pPr>
            <a:r>
              <a:rPr lang="ru-RU" sz="2400" dirty="0" smtClean="0">
                <a:latin typeface="Times New Roman" pitchFamily="18" charset="0"/>
                <a:cs typeface="Times New Roman" pitchFamily="18" charset="0"/>
              </a:rPr>
              <a:t>          Особо необходимо отметить высокое качество ортопедического лечения дефектов зубного ряда титановыми зубными протезами.  Достигнута долговременная   стабилизация,  высокая эстетичность, что в целом говорит о высокой клинической эффективности. </a:t>
            </a:r>
          </a:p>
          <a:p>
            <a:pPr algn="just">
              <a:buNone/>
            </a:pPr>
            <a:r>
              <a:rPr lang="ru-RU" sz="2400" dirty="0" smtClean="0">
                <a:latin typeface="Times New Roman" pitchFamily="18" charset="0"/>
                <a:cs typeface="Times New Roman" pitchFamily="18" charset="0"/>
              </a:rPr>
              <a:t>           На основании изготовления  высокоточных безусадочных зубных протезов из титана,  показателей замеров линейных и объемных величин отлитых титановых конструкций,   потенциометрических измерений силы тока, разности потенциалов и электрической проводимости ротовой жидкости,  отсутствия патологических процессов на слизистых  полости рта, связанных с непереносимостью разнородных металлов, а также высокой эстетичности </a:t>
            </a:r>
            <a:r>
              <a:rPr lang="ru-RU" sz="2400" dirty="0" err="1" smtClean="0">
                <a:latin typeface="Times New Roman" pitchFamily="18" charset="0"/>
                <a:cs typeface="Times New Roman" pitchFamily="18" charset="0"/>
              </a:rPr>
              <a:t>титанокерамических</a:t>
            </a:r>
            <a:r>
              <a:rPr lang="ru-RU" sz="2400" dirty="0" smtClean="0">
                <a:latin typeface="Times New Roman" pitchFamily="18" charset="0"/>
                <a:cs typeface="Times New Roman" pitchFamily="18" charset="0"/>
              </a:rPr>
              <a:t> конструкций. ,  доказана   клиническая эффективность   зубных протезов из титана.</a:t>
            </a:r>
          </a:p>
          <a:p>
            <a:pPr algn="just">
              <a:buNone/>
            </a:pPr>
            <a:endParaRPr lang="ru-RU"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27584" y="1628800"/>
            <a:ext cx="7408333" cy="4929411"/>
          </a:xfrm>
        </p:spPr>
        <p:txBody>
          <a:bodyPr>
            <a:normAutofit/>
          </a:bodyPr>
          <a:lstStyle/>
          <a:p>
            <a:pPr algn="just">
              <a:buNone/>
            </a:pPr>
            <a:r>
              <a:rPr lang="ru-RU" dirty="0" smtClean="0">
                <a:latin typeface="Times New Roman" pitchFamily="18" charset="0"/>
                <a:cs typeface="Times New Roman" pitchFamily="18" charset="0"/>
              </a:rPr>
              <a:t>		На </a:t>
            </a:r>
            <a:r>
              <a:rPr lang="ru-RU" dirty="0">
                <a:latin typeface="Times New Roman" pitchFamily="18" charset="0"/>
                <a:cs typeface="Times New Roman" pitchFamily="18" charset="0"/>
              </a:rPr>
              <a:t>основании изготовления  высокоточных </a:t>
            </a:r>
            <a:r>
              <a:rPr lang="ru-RU" dirty="0" smtClean="0">
                <a:latin typeface="Times New Roman" pitchFamily="18" charset="0"/>
                <a:cs typeface="Times New Roman" pitchFamily="18" charset="0"/>
              </a:rPr>
              <a:t>безусадочных зубных протезов из титана,  </a:t>
            </a:r>
            <a:r>
              <a:rPr lang="ru-RU" dirty="0">
                <a:latin typeface="Times New Roman" pitchFamily="18" charset="0"/>
                <a:cs typeface="Times New Roman" pitchFamily="18" charset="0"/>
              </a:rPr>
              <a:t>показателей замеров линейных и объемных величин отлитых титановых конструкций, </a:t>
            </a:r>
            <a:r>
              <a:rPr lang="ru-RU" dirty="0" smtClean="0">
                <a:latin typeface="Times New Roman" pitchFamily="18" charset="0"/>
                <a:cs typeface="Times New Roman" pitchFamily="18" charset="0"/>
              </a:rPr>
              <a:t>потенциометрических </a:t>
            </a:r>
            <a:r>
              <a:rPr lang="ru-RU" dirty="0">
                <a:latin typeface="Times New Roman" pitchFamily="18" charset="0"/>
                <a:cs typeface="Times New Roman" pitchFamily="18" charset="0"/>
              </a:rPr>
              <a:t>измерений силы тока, разности потенциалов и электрической проводимости ротовой жидкости,  отсутствия патологических процессов на слизистых  полости рта, связанных с непереносимостью разнородных металлов, а также высокой эстетичности </a:t>
            </a:r>
            <a:r>
              <a:rPr lang="ru-RU" dirty="0" err="1">
                <a:latin typeface="Times New Roman" pitchFamily="18" charset="0"/>
                <a:cs typeface="Times New Roman" pitchFamily="18" charset="0"/>
              </a:rPr>
              <a:t>титанокерамических</a:t>
            </a: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конструкций - достигнута </a:t>
            </a:r>
            <a:r>
              <a:rPr lang="ru-RU" dirty="0">
                <a:latin typeface="Times New Roman" pitchFamily="18" charset="0"/>
                <a:cs typeface="Times New Roman" pitchFamily="18" charset="0"/>
              </a:rPr>
              <a:t>долговременная стабилизация и </a:t>
            </a:r>
            <a:r>
              <a:rPr lang="ru-RU" dirty="0" smtClean="0">
                <a:latin typeface="Times New Roman" pitchFamily="18" charset="0"/>
                <a:cs typeface="Times New Roman" pitchFamily="18" charset="0"/>
              </a:rPr>
              <a:t>высокая </a:t>
            </a:r>
            <a:r>
              <a:rPr lang="ru-RU" dirty="0">
                <a:latin typeface="Times New Roman" pitchFamily="18" charset="0"/>
                <a:cs typeface="Times New Roman" pitchFamily="18" charset="0"/>
              </a:rPr>
              <a:t>эстетичность.  </a:t>
            </a:r>
          </a:p>
          <a:p>
            <a:pPr algn="just">
              <a:buNone/>
            </a:pPr>
            <a:endParaRPr lang="ru-RU" dirty="0"/>
          </a:p>
        </p:txBody>
      </p:sp>
      <p:sp>
        <p:nvSpPr>
          <p:cNvPr id="3" name="Заголовок 2"/>
          <p:cNvSpPr>
            <a:spLocks noGrp="1"/>
          </p:cNvSpPr>
          <p:nvPr>
            <p:ph type="title"/>
          </p:nvPr>
        </p:nvSpPr>
        <p:spPr>
          <a:xfrm>
            <a:off x="457200" y="338328"/>
            <a:ext cx="8229600" cy="858424"/>
          </a:xfrm>
        </p:spPr>
        <p:txBody>
          <a:bodyPr>
            <a:normAutofit/>
          </a:bodyPr>
          <a:lstStyle/>
          <a:p>
            <a:r>
              <a:rPr lang="ru-RU" sz="2400" b="1" dirty="0" smtClean="0">
                <a:solidFill>
                  <a:srgbClr val="002060"/>
                </a:solidFill>
              </a:rPr>
              <a:t>Клиническая эффективность</a:t>
            </a:r>
            <a:endParaRPr lang="ru-RU" sz="2400" b="1" dirty="0">
              <a:solidFill>
                <a:srgbClr val="002060"/>
              </a:solidFill>
            </a:endParaRPr>
          </a:p>
        </p:txBody>
      </p:sp>
      <p:sp>
        <p:nvSpPr>
          <p:cNvPr id="4" name="Стрелка вниз 3"/>
          <p:cNvSpPr/>
          <p:nvPr/>
        </p:nvSpPr>
        <p:spPr>
          <a:xfrm>
            <a:off x="4139952" y="1052736"/>
            <a:ext cx="86409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007800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57166"/>
            <a:ext cx="8229600" cy="6215106"/>
          </a:xfrm>
        </p:spPr>
        <p:txBody>
          <a:bodyPr>
            <a:normAutofit/>
          </a:bodyPr>
          <a:lstStyle/>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endParaRPr lang="ru-RU" sz="2000" b="1" dirty="0" smtClean="0">
              <a:latin typeface="Monotype Corsiva" pitchFamily="66" charset="0"/>
            </a:endParaRPr>
          </a:p>
          <a:p>
            <a:pPr algn="ctr">
              <a:buNone/>
            </a:pPr>
            <a:r>
              <a:rPr lang="ru-RU" sz="4400" b="1" dirty="0" smtClean="0">
                <a:latin typeface="Monotype Corsiva" pitchFamily="66" charset="0"/>
              </a:rPr>
              <a:t>СПАСИБО ЗА ВНИМАНИЕ</a:t>
            </a:r>
          </a:p>
          <a:p>
            <a:endParaRPr lang="ru-RU"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0032" y="1916832"/>
            <a:ext cx="7772400" cy="4032448"/>
          </a:xfrm>
        </p:spPr>
        <p:txBody>
          <a:bodyPr>
            <a:normAutofit fontScale="90000"/>
          </a:bodyPr>
          <a:lstStyle/>
          <a:p>
            <a:pPr algn="l"/>
            <a:r>
              <a:rPr lang="ru-RU" sz="2700" dirty="0" smtClean="0">
                <a:solidFill>
                  <a:srgbClr val="002060"/>
                </a:solidFill>
                <a:latin typeface="Times New Roman" pitchFamily="18" charset="0"/>
                <a:cs typeface="Times New Roman" pitchFamily="18" charset="0"/>
              </a:rPr>
              <a:t>Высокая </a:t>
            </a:r>
            <a:r>
              <a:rPr lang="ru-RU" sz="2700" dirty="0">
                <a:solidFill>
                  <a:srgbClr val="002060"/>
                </a:solidFill>
                <a:latin typeface="Times New Roman" pitchFamily="18" charset="0"/>
                <a:cs typeface="Times New Roman" pitchFamily="18" charset="0"/>
              </a:rPr>
              <a:t>коррозионная стойкость (несмотря на его высокую химическую активность) во многих агрессивных средах, особенно в водных растворах </a:t>
            </a:r>
            <a:r>
              <a:rPr lang="ru-RU" sz="2700" dirty="0" smtClean="0">
                <a:solidFill>
                  <a:srgbClr val="002060"/>
                </a:solidFill>
                <a:latin typeface="Times New Roman" pitchFamily="18" charset="0"/>
                <a:cs typeface="Times New Roman" pitchFamily="18" charset="0"/>
              </a:rPr>
              <a:t>нейтральных солей.</a:t>
            </a:r>
            <a:br>
              <a:rPr lang="ru-RU" sz="2700" dirty="0" smtClean="0">
                <a:solidFill>
                  <a:srgbClr val="002060"/>
                </a:solidFill>
                <a:latin typeface="Times New Roman" pitchFamily="18" charset="0"/>
                <a:cs typeface="Times New Roman" pitchFamily="18" charset="0"/>
              </a:rPr>
            </a:br>
            <a:r>
              <a:rPr lang="ru-RU" sz="2700" dirty="0" smtClean="0">
                <a:solidFill>
                  <a:srgbClr val="002060"/>
                </a:solidFill>
                <a:latin typeface="Times New Roman" pitchFamily="18" charset="0"/>
                <a:cs typeface="Times New Roman" pitchFamily="18" charset="0"/>
              </a:rPr>
              <a:t> В </a:t>
            </a:r>
            <a:r>
              <a:rPr lang="ru-RU" sz="2700" dirty="0">
                <a:solidFill>
                  <a:srgbClr val="002060"/>
                </a:solidFill>
                <a:latin typeface="Times New Roman" pitchFamily="18" charset="0"/>
                <a:cs typeface="Times New Roman" pitchFamily="18" charset="0"/>
              </a:rPr>
              <a:t>морской воде  и горячих концентрированных растворах хлоридов коррозионная стойкость титана значительно выше, чем стойкость всех известных нержавеющих сталей и цветных металлов. </a:t>
            </a:r>
            <a:r>
              <a:rPr lang="ru-RU" sz="2700" dirty="0" smtClean="0">
                <a:solidFill>
                  <a:srgbClr val="002060"/>
                </a:solidFill>
                <a:latin typeface="Times New Roman" pitchFamily="18" charset="0"/>
                <a:cs typeface="Times New Roman" pitchFamily="18" charset="0"/>
              </a:rPr>
              <a:t>Титан  обладает </a:t>
            </a:r>
            <a:r>
              <a:rPr lang="ru-RU" sz="2700" dirty="0">
                <a:solidFill>
                  <a:srgbClr val="002060"/>
                </a:solidFill>
                <a:latin typeface="Times New Roman" pitchFamily="18" charset="0"/>
                <a:cs typeface="Times New Roman" pitchFamily="18" charset="0"/>
              </a:rPr>
              <a:t>высокой коррозионной стойкостью  ко всем техническим   кислотам   за   исключением    плавиковой.</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endParaRPr lang="ru-RU" dirty="0"/>
          </a:p>
        </p:txBody>
      </p:sp>
      <p:sp>
        <p:nvSpPr>
          <p:cNvPr id="3" name="Текст 2"/>
          <p:cNvSpPr>
            <a:spLocks noGrp="1"/>
          </p:cNvSpPr>
          <p:nvPr>
            <p:ph type="body" idx="1"/>
          </p:nvPr>
        </p:nvSpPr>
        <p:spPr>
          <a:xfrm>
            <a:off x="1331640" y="620689"/>
            <a:ext cx="6417734" cy="576064"/>
          </a:xfrm>
        </p:spPr>
        <p:txBody>
          <a:bodyPr>
            <a:normAutofit/>
          </a:bodyPr>
          <a:lstStyle/>
          <a:p>
            <a:r>
              <a:rPr lang="ru-RU" sz="2400" b="1" dirty="0" smtClean="0">
                <a:solidFill>
                  <a:srgbClr val="002060"/>
                </a:solidFill>
              </a:rPr>
              <a:t>Свойства титана</a:t>
            </a:r>
            <a:endParaRPr lang="ru-RU" sz="2400" b="1" dirty="0">
              <a:solidFill>
                <a:srgbClr val="002060"/>
              </a:solidFill>
            </a:endParaRPr>
          </a:p>
        </p:txBody>
      </p:sp>
      <p:sp>
        <p:nvSpPr>
          <p:cNvPr id="4" name="Стрелка вниз 3"/>
          <p:cNvSpPr/>
          <p:nvPr/>
        </p:nvSpPr>
        <p:spPr>
          <a:xfrm>
            <a:off x="4211960" y="1196752"/>
            <a:ext cx="648072"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3605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8186766" cy="6143668"/>
          </a:xfrm>
        </p:spPr>
        <p:txBody>
          <a:bodyPr>
            <a:normAutofit/>
          </a:bodyPr>
          <a:lstStyle/>
          <a:p>
            <a:pPr algn="just">
              <a:buNone/>
            </a:pPr>
            <a:r>
              <a:rPr lang="ru-RU" sz="2800" dirty="0" smtClean="0">
                <a:latin typeface="Times New Roman" pitchFamily="18" charset="0"/>
                <a:cs typeface="Times New Roman" pitchFamily="18" charset="0"/>
              </a:rPr>
              <a:t>         По поводу  ортопедического лечения находилось 100 человек, из них: 63 человека ранее протезированные хромо-никелевыми и хромо-кобальтовыми зубными протезами, с последующей замененной  на титановые,  а также 37 человек, впервые протезированные зубными протезами из титана. </a:t>
            </a:r>
          </a:p>
          <a:p>
            <a:pPr algn="just">
              <a:buNone/>
            </a:pPr>
            <a:r>
              <a:rPr lang="ru-RU" sz="2800" dirty="0">
                <a:latin typeface="Times New Roman" pitchFamily="18" charset="0"/>
                <a:cs typeface="Times New Roman" pitchFamily="18" charset="0"/>
              </a:rPr>
              <a:t>	</a:t>
            </a:r>
            <a:r>
              <a:rPr lang="ru-RU" sz="2800" dirty="0" smtClean="0">
                <a:latin typeface="Times New Roman" pitchFamily="18" charset="0"/>
                <a:cs typeface="Times New Roman" pitchFamily="18" charset="0"/>
              </a:rPr>
              <a:t>	Проводя клиническое обследование пациентов ранее протезированных  зубными протезами из хромо-никелевой или хромо-кобальтовой стали, мы, как правило, отмечали ряд патологических изменений слизистой оболочки полости рта. </a:t>
            </a:r>
            <a:endParaRPr lang="ru-RU" sz="28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115328" cy="6215106"/>
          </a:xfrm>
        </p:spPr>
        <p:txBody>
          <a:bodyPr>
            <a:normAutofit/>
          </a:bodyPr>
          <a:lstStyle/>
          <a:p>
            <a:pPr algn="just">
              <a:buNone/>
            </a:pPr>
            <a:r>
              <a:rPr lang="ru-RU" sz="2800"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При этом   пациенты жаловались на кровоточивость десен, привкус металла, неприятный запах изо рта, жжение кончика языка. Поэтому всем им   удалялись зубные протезы, изготовленные из хромо-никелевых или хромо-кобальтовых сплавов. </a:t>
            </a:r>
          </a:p>
          <a:p>
            <a:pPr algn="just">
              <a:buNone/>
            </a:pPr>
            <a:r>
              <a:rPr lang="ru-RU" dirty="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Перед удалением зубных протезов пациентам проводились потенциометрические замеры.  Большое внимание уделялось лечению слизистых альвеолярных отростков и особенно тканям пародонта.   С этой целью проводилось комплексное хирургическое и терапевтическое лечение слизистых полости рта.</a:t>
            </a:r>
          </a:p>
          <a:p>
            <a:pPr algn="just">
              <a:buNone/>
            </a:pPr>
            <a:r>
              <a:rPr lang="ru-RU" sz="2400" dirty="0" smtClean="0">
                <a:latin typeface="Times New Roman" pitchFamily="18" charset="0"/>
                <a:cs typeface="Times New Roman" pitchFamily="18" charset="0"/>
              </a:rPr>
              <a:t>          После комплексного лечения и снятия воспалительных процессов проводилось ортопедическое лечение титановыми конструкциями  с разными облицовочными материалами. Предпочтение при этом отдавалось керамике.</a:t>
            </a:r>
            <a:endParaRPr lang="ru-RU"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329642" cy="5786478"/>
          </a:xfrm>
        </p:spPr>
        <p:txBody>
          <a:bodyPr>
            <a:normAutofit/>
          </a:bodyPr>
          <a:lstStyle/>
          <a:p>
            <a:pPr>
              <a:buNone/>
            </a:pPr>
            <a:r>
              <a:rPr lang="ru-RU" sz="2400" dirty="0" smtClean="0">
                <a:latin typeface="Times New Roman" pitchFamily="18" charset="0"/>
                <a:cs typeface="Times New Roman" pitchFamily="18" charset="0"/>
              </a:rPr>
              <a:t>		Пациентка Р., 38 лет обратилась в клинику с жалобами на постоянный дискомфорт в полости рта, выражающийся в резком привкусе металла при пользовании металлической ложкой или вилкой, кровоточивость десен. </a:t>
            </a:r>
          </a:p>
          <a:p>
            <a:pPr algn="just">
              <a:buNone/>
            </a:pPr>
            <a:r>
              <a:rPr lang="ru-RU" sz="2400" dirty="0" smtClean="0">
                <a:latin typeface="Times New Roman" pitchFamily="18" charset="0"/>
                <a:cs typeface="Times New Roman" pitchFamily="18" charset="0"/>
              </a:rPr>
              <a:t>         Объективно: прикус </a:t>
            </a:r>
            <a:r>
              <a:rPr lang="ru-RU" sz="2400" dirty="0" err="1" smtClean="0">
                <a:latin typeface="Times New Roman" pitchFamily="18" charset="0"/>
                <a:cs typeface="Times New Roman" pitchFamily="18" charset="0"/>
              </a:rPr>
              <a:t>ортогнатический</a:t>
            </a:r>
            <a:r>
              <a:rPr lang="ru-RU" sz="2400" dirty="0" smtClean="0">
                <a:latin typeface="Times New Roman" pitchFamily="18" charset="0"/>
                <a:cs typeface="Times New Roman" pitchFamily="18" charset="0"/>
              </a:rPr>
              <a:t>, на верхней и нижней челюсти находятся мостовидные протезы из </a:t>
            </a:r>
            <a:r>
              <a:rPr lang="ru-RU" sz="2400" dirty="0" err="1" smtClean="0">
                <a:latin typeface="Times New Roman" pitchFamily="18" charset="0"/>
                <a:cs typeface="Times New Roman" pitchFamily="18" charset="0"/>
              </a:rPr>
              <a:t>хромо-никелевой</a:t>
            </a:r>
            <a:r>
              <a:rPr lang="ru-RU" sz="2400" dirty="0" smtClean="0">
                <a:latin typeface="Times New Roman" pitchFamily="18" charset="0"/>
                <a:cs typeface="Times New Roman" pitchFamily="18" charset="0"/>
              </a:rPr>
              <a:t> стали, изготовленные  методом штамповано-паянной технологии с окислившимся припоем в области паек. Слизистая </a:t>
            </a:r>
            <a:r>
              <a:rPr lang="ru-RU" sz="2400" dirty="0" err="1" smtClean="0">
                <a:latin typeface="Times New Roman" pitchFamily="18" charset="0"/>
                <a:cs typeface="Times New Roman" pitchFamily="18" charset="0"/>
              </a:rPr>
              <a:t>десневых</a:t>
            </a:r>
            <a:r>
              <a:rPr lang="ru-RU" sz="2400" dirty="0" smtClean="0">
                <a:latin typeface="Times New Roman" pitchFamily="18" charset="0"/>
                <a:cs typeface="Times New Roman" pitchFamily="18" charset="0"/>
              </a:rPr>
              <a:t> сосочков  </a:t>
            </a:r>
            <a:r>
              <a:rPr lang="ru-RU" sz="2400" dirty="0" err="1" smtClean="0">
                <a:latin typeface="Times New Roman" pitchFamily="18" charset="0"/>
                <a:cs typeface="Times New Roman" pitchFamily="18" charset="0"/>
              </a:rPr>
              <a:t>гиперемирована</a:t>
            </a:r>
            <a:r>
              <a:rPr lang="ru-RU" sz="2400" dirty="0" smtClean="0">
                <a:latin typeface="Times New Roman" pitchFamily="18" charset="0"/>
                <a:cs typeface="Times New Roman" pitchFamily="18" charset="0"/>
              </a:rPr>
              <a:t>, отечна, при пальпации кровоточит. Шейки искусственных коронок на 1,5 мм погружены в зубодесневой карман. </a:t>
            </a:r>
            <a:endParaRPr lang="ru-RU" sz="24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8329642" cy="654032"/>
          </a:xfrm>
        </p:spPr>
        <p:txBody>
          <a:bodyPr>
            <a:normAutofit fontScale="90000"/>
          </a:bodyPr>
          <a:lstStyle/>
          <a:p>
            <a:pPr algn="ctr"/>
            <a:r>
              <a:rPr lang="ru-RU" sz="3100" b="1" dirty="0" smtClean="0">
                <a:solidFill>
                  <a:srgbClr val="FFC000"/>
                </a:solidFill>
                <a:latin typeface="Times New Roman" pitchFamily="18" charset="0"/>
                <a:cs typeface="Times New Roman" pitchFamily="18" charset="0"/>
              </a:rPr>
              <a:t>Клинический случай </a:t>
            </a:r>
            <a:r>
              <a:rPr lang="ru-RU" sz="2000" b="1" dirty="0" smtClean="0">
                <a:latin typeface="Times New Roman" pitchFamily="18" charset="0"/>
                <a:cs typeface="Times New Roman" pitchFamily="18" charset="0"/>
              </a:rPr>
              <a:t/>
            </a:r>
            <a:br>
              <a:rPr lang="ru-RU" sz="2000" b="1" dirty="0" smtClean="0">
                <a:latin typeface="Times New Roman" pitchFamily="18" charset="0"/>
                <a:cs typeface="Times New Roman" pitchFamily="18" charset="0"/>
              </a:rPr>
            </a:br>
            <a:endParaRPr lang="ru-RU" sz="2000" b="1"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329642" cy="5786478"/>
          </a:xfrm>
        </p:spPr>
        <p:txBody>
          <a:bodyPr>
            <a:normAutofit/>
          </a:bodyPr>
          <a:lstStyle/>
          <a:p>
            <a:pPr algn="just">
              <a:buNone/>
            </a:pPr>
            <a:r>
              <a:rPr lang="ru-RU" sz="2800" dirty="0" smtClean="0">
                <a:latin typeface="Times New Roman" pitchFamily="18" charset="0"/>
                <a:cs typeface="Times New Roman" pitchFamily="18" charset="0"/>
              </a:rPr>
              <a:t>         В области 35,36,45,46,47 из зубодесневых карманов определяется гнойный экссудат. Глубина зубодесневых карманов  35,36,45,46,47 зубов  более 3 мм.  </a:t>
            </a:r>
          </a:p>
          <a:p>
            <a:pPr algn="just">
              <a:buNone/>
            </a:pPr>
            <a:r>
              <a:rPr lang="ru-RU" sz="2800" dirty="0" smtClean="0">
                <a:latin typeface="Times New Roman" pitchFamily="18" charset="0"/>
                <a:cs typeface="Times New Roman" pitchFamily="18" charset="0"/>
              </a:rPr>
              <a:t>         Потенциометрические замеры равны: сила тока -  26,9 мкА, разность потенциалов -  231,4 мВ, электропроводимость ротовой жидкости - 26,8 мкСм. </a:t>
            </a:r>
          </a:p>
          <a:p>
            <a:pPr algn="just">
              <a:buNone/>
            </a:pPr>
            <a:r>
              <a:rPr lang="ru-RU" sz="2800" b="1" dirty="0" smtClean="0">
                <a:latin typeface="Times New Roman" pitchFamily="18" charset="0"/>
                <a:cs typeface="Times New Roman" pitchFamily="18" charset="0"/>
              </a:rPr>
              <a:t>Диагноз:</a:t>
            </a:r>
            <a:r>
              <a:rPr lang="ru-RU" sz="2800" dirty="0" smtClean="0">
                <a:latin typeface="Times New Roman" pitchFamily="18" charset="0"/>
                <a:cs typeface="Times New Roman" pitchFamily="18" charset="0"/>
              </a:rPr>
              <a:t>  непереносимость разнородных металлов. </a:t>
            </a:r>
          </a:p>
          <a:p>
            <a:pPr algn="just">
              <a:buNone/>
            </a:pPr>
            <a:endParaRPr lang="ru-RU" sz="12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8329642" cy="5786478"/>
          </a:xfrm>
        </p:spPr>
        <p:txBody>
          <a:bodyPr>
            <a:normAutofit/>
          </a:bodyPr>
          <a:lstStyle/>
          <a:p>
            <a:pPr algn="just">
              <a:buNone/>
            </a:pPr>
            <a:r>
              <a:rPr lang="ru-RU" sz="2800" dirty="0" smtClean="0">
                <a:latin typeface="Times New Roman" pitchFamily="18" charset="0"/>
                <a:cs typeface="Times New Roman" pitchFamily="18" charset="0"/>
              </a:rPr>
              <a:t>        Пациентке проведено снятие мостовидных протезов, снятие над и </a:t>
            </a:r>
            <a:r>
              <a:rPr lang="ru-RU" sz="2800" dirty="0" err="1" smtClean="0">
                <a:latin typeface="Times New Roman" pitchFamily="18" charset="0"/>
                <a:cs typeface="Times New Roman" pitchFamily="18" charset="0"/>
              </a:rPr>
              <a:t>поддесневых</a:t>
            </a:r>
            <a:r>
              <a:rPr lang="ru-RU" sz="2800" dirty="0" smtClean="0">
                <a:latin typeface="Times New Roman" pitchFamily="18" charset="0"/>
                <a:cs typeface="Times New Roman" pitchFamily="18" charset="0"/>
              </a:rPr>
              <a:t> зубных отложений, проведена комплексная терапия тканей пародонта, даны рекомендации по гигиеническому уходу полости рта.  После клинического улучшения состояния слизистой оболочки полости рта и тканей пародонта, пациентке проведена </a:t>
            </a:r>
            <a:r>
              <a:rPr lang="ru-RU" sz="2800" dirty="0" err="1" smtClean="0">
                <a:latin typeface="Times New Roman" pitchFamily="18" charset="0"/>
                <a:cs typeface="Times New Roman" pitchFamily="18" charset="0"/>
              </a:rPr>
              <a:t>препаровка</a:t>
            </a:r>
            <a:r>
              <a:rPr lang="ru-RU" sz="2800" dirty="0" smtClean="0">
                <a:latin typeface="Times New Roman" pitchFamily="18" charset="0"/>
                <a:cs typeface="Times New Roman" pitchFamily="18" charset="0"/>
              </a:rPr>
              <a:t> опорных зубов, снятие комбинированного оттиска, после чего  изготовлены зубные протезы, облицованные керамикой «</a:t>
            </a:r>
            <a:r>
              <a:rPr lang="ru-RU" sz="2800" dirty="0" err="1" smtClean="0">
                <a:latin typeface="Times New Roman" pitchFamily="18" charset="0"/>
                <a:cs typeface="Times New Roman" pitchFamily="18" charset="0"/>
              </a:rPr>
              <a:t>Трицерам</a:t>
            </a:r>
            <a:r>
              <a:rPr lang="ru-RU" sz="2800" dirty="0" smtClean="0">
                <a:latin typeface="Times New Roman" pitchFamily="18" charset="0"/>
                <a:cs typeface="Times New Roman" pitchFamily="18" charset="0"/>
              </a:rPr>
              <a:t>» (рис. 1, 2, 3, 4).</a:t>
            </a:r>
          </a:p>
          <a:p>
            <a:pPr>
              <a:buNone/>
            </a:pPr>
            <a:endParaRPr lang="ru-RU" sz="12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7467600" cy="654032"/>
          </a:xfrm>
        </p:spPr>
        <p:txBody>
          <a:bodyPr>
            <a:normAutofit/>
          </a:bodyPr>
          <a:lstStyle/>
          <a:p>
            <a:pPr algn="ctr"/>
            <a:r>
              <a:rPr lang="ru-RU" sz="2800" b="1" dirty="0" smtClean="0">
                <a:solidFill>
                  <a:srgbClr val="FFC000"/>
                </a:solidFill>
                <a:latin typeface="Times New Roman" pitchFamily="18" charset="0"/>
                <a:cs typeface="Times New Roman" pitchFamily="18" charset="0"/>
              </a:rPr>
              <a:t>Лечение:</a:t>
            </a:r>
            <a:endParaRPr lang="ru-RU" sz="2800" b="1" dirty="0">
              <a:solidFill>
                <a:srgbClr val="FFC000"/>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Picture 1" descr="C:\Documents and Settings\Admin\Рабочий стол\1.png"/>
          <p:cNvPicPr>
            <a:picLocks noGrp="1" noChangeAspect="1" noChangeArrowheads="1"/>
          </p:cNvPicPr>
          <p:nvPr>
            <p:ph idx="1"/>
          </p:nvPr>
        </p:nvPicPr>
        <p:blipFill>
          <a:blip r:embed="rId2"/>
          <a:srcRect/>
          <a:stretch>
            <a:fillRect/>
          </a:stretch>
        </p:blipFill>
        <p:spPr bwMode="auto">
          <a:xfrm>
            <a:off x="2544582" y="2249829"/>
            <a:ext cx="4097669" cy="3278135"/>
          </a:xfrm>
          <a:prstGeom prst="rect">
            <a:avLst/>
          </a:prstGeom>
          <a:noFill/>
        </p:spPr>
      </p:pic>
      <p:sp>
        <p:nvSpPr>
          <p:cNvPr id="4" name="Заголовок 1"/>
          <p:cNvSpPr txBox="1">
            <a:spLocks/>
          </p:cNvSpPr>
          <p:nvPr/>
        </p:nvSpPr>
        <p:spPr>
          <a:xfrm>
            <a:off x="428596" y="5500702"/>
            <a:ext cx="8329642" cy="939784"/>
          </a:xfrm>
          <a:prstGeom prst="rect">
            <a:avLst/>
          </a:prstGeom>
        </p:spPr>
        <p:txBody>
          <a:bodyPr vert="horz" lIns="45720" rIns="4572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ru-RU" sz="2700" b="1" i="0" u="none" strike="noStrike" kern="1200" cap="none" spc="0" normalizeH="0" baseline="0" noProof="0" dirty="0" smtClean="0">
                <a:ln>
                  <a:noFill/>
                </a:ln>
                <a:solidFill>
                  <a:srgbClr val="002060"/>
                </a:solidFill>
                <a:effectLst/>
                <a:uLnTx/>
                <a:uFillTx/>
                <a:latin typeface="Times New Roman" pitchFamily="18" charset="0"/>
                <a:ea typeface="+mj-ea"/>
                <a:cs typeface="Times New Roman" pitchFamily="18" charset="0"/>
              </a:rPr>
              <a:t>Рис. 1. Пациентка Р., 38 лет До протезирования</a:t>
            </a:r>
            <a:r>
              <a:rPr kumimoji="0" lang="ru-RU"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ru-RU" sz="20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endParaRPr kumimoji="0" lang="ru-RU" sz="2000" b="1"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469</TotalTime>
  <Words>713</Words>
  <Application>Microsoft Office PowerPoint</Application>
  <PresentationFormat>Экран (4:3)</PresentationFormat>
  <Paragraphs>63</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Волна</vt:lpstr>
      <vt:lpstr> ГОСУДАРСТВЕННАЯ ОБРАЗОВАТЕЛЬНАЯ ОРГАНИЗАЦИЯ ВЫСШЕГО ПРОФЕССИОНАЛЬНОГО ОБРАЗОВАНИЯ «ДОНЕЦКИЙ НАЦИОНАЛЬНЫЙ МЕДИЦИНСКИЙ УНИВЕРСИТЕТ  ИМЕНИ М. ГОРЬКОГО»  Кафедра стоматологии ФИПО  Использование титановых конструкций при различных дефектах зубного ряда                                                 к. мед. н., доцент  Шелякова И.П                                                                                  д.мед.н., профессор   Чайковская И.В.                                                                                               ассистент Кондратьев П.А.</vt:lpstr>
      <vt:lpstr>Актуальность темы</vt:lpstr>
      <vt:lpstr>Высокая коррозионная стойкость (несмотря на его высокую химическую активность) во многих агрессивных средах, особенно в водных растворах нейтральных солей.  В морской воде  и горячих концентрированных растворах хлоридов коррозионная стойкость титана значительно выше, чем стойкость всех известных нержавеющих сталей и цветных металлов. Титан  обладает высокой коррозионной стойкостью  ко всем техническим   кислотам   за   исключением    плавиковой. </vt:lpstr>
      <vt:lpstr>Презентация PowerPoint</vt:lpstr>
      <vt:lpstr>Презентация PowerPoint</vt:lpstr>
      <vt:lpstr>Клинический случай  </vt:lpstr>
      <vt:lpstr>Презентация PowerPoint</vt:lpstr>
      <vt:lpstr>Лечение:</vt:lpstr>
      <vt:lpstr>Презентация PowerPoint</vt:lpstr>
      <vt:lpstr>Презентация PowerPoint</vt:lpstr>
      <vt:lpstr>Презентация PowerPoint</vt:lpstr>
      <vt:lpstr>Презентация PowerPoint</vt:lpstr>
      <vt:lpstr>Презентация PowerPoint</vt:lpstr>
      <vt:lpstr>Клинический случай</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ВЫВОДЫ </vt:lpstr>
      <vt:lpstr>Презентация PowerPoint</vt:lpstr>
      <vt:lpstr>Презентация PowerPoint</vt:lpstr>
      <vt:lpstr>Клиническая эффективность</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Механизмы адаптации и дезадаптации к зубным протезам. Биосовместимость конструкционных материалов  зубных протезов.</dc:title>
  <dc:creator>work</dc:creator>
  <cp:lastModifiedBy>work</cp:lastModifiedBy>
  <cp:revision>150</cp:revision>
  <dcterms:modified xsi:type="dcterms:W3CDTF">2020-10-29T10:26:53Z</dcterms:modified>
</cp:coreProperties>
</file>