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</p:sldMasterIdLst>
  <p:notesMasterIdLst>
    <p:notesMasterId r:id="rId27"/>
  </p:notesMasterIdLst>
  <p:handoutMasterIdLst>
    <p:handoutMasterId r:id="rId28"/>
  </p:handoutMasterIdLst>
  <p:sldIdLst>
    <p:sldId id="443" r:id="rId3"/>
    <p:sldId id="444" r:id="rId4"/>
    <p:sldId id="447" r:id="rId5"/>
    <p:sldId id="448" r:id="rId6"/>
    <p:sldId id="449" r:id="rId7"/>
    <p:sldId id="450" r:id="rId8"/>
    <p:sldId id="452" r:id="rId9"/>
    <p:sldId id="481" r:id="rId10"/>
    <p:sldId id="482" r:id="rId11"/>
    <p:sldId id="453" r:id="rId12"/>
    <p:sldId id="454" r:id="rId13"/>
    <p:sldId id="455" r:id="rId14"/>
    <p:sldId id="461" r:id="rId15"/>
    <p:sldId id="462" r:id="rId16"/>
    <p:sldId id="463" r:id="rId17"/>
    <p:sldId id="476" r:id="rId18"/>
    <p:sldId id="478" r:id="rId19"/>
    <p:sldId id="479" r:id="rId20"/>
    <p:sldId id="480" r:id="rId21"/>
    <p:sldId id="474" r:id="rId22"/>
    <p:sldId id="475" r:id="rId23"/>
    <p:sldId id="477" r:id="rId24"/>
    <p:sldId id="483" r:id="rId25"/>
    <p:sldId id="484" r:id="rId26"/>
  </p:sldIdLst>
  <p:sldSz cx="9144000" cy="6858000" type="screen4x3"/>
  <p:notesSz cx="6761163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2880">
          <p15:clr>
            <a:srgbClr val="A4A3A4"/>
          </p15:clr>
        </p15:guide>
        <p15:guide id="4" pos="431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5FF"/>
    <a:srgbClr val="808816"/>
    <a:srgbClr val="B1C01E"/>
    <a:srgbClr val="C38944"/>
    <a:srgbClr val="9EB31C"/>
    <a:srgbClr val="F1A138"/>
    <a:srgbClr val="CD2F86"/>
    <a:srgbClr val="0098D1"/>
    <a:srgbClr val="EE851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00" autoAdjust="0"/>
    <p:restoredTop sz="94660"/>
  </p:normalViewPr>
  <p:slideViewPr>
    <p:cSldViewPr>
      <p:cViewPr varScale="1">
        <p:scale>
          <a:sx n="87" d="100"/>
          <a:sy n="87" d="100"/>
        </p:scale>
        <p:origin x="1812" y="60"/>
      </p:cViewPr>
      <p:guideLst>
        <p:guide orient="horz" pos="2160"/>
        <p:guide orient="horz" pos="2387"/>
        <p:guide pos="2880"/>
        <p:guide pos="431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311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ristophe\Desktop\NEW SHOWEET\CHIMIE\fond_medecine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rgbClr val="019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ophe\Desktop\NEW SHOWEET\CHIMIE\fond_medecine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rgbClr val="0195FF"/>
                </a:solidFill>
              </a:defRPr>
            </a:lvl1pPr>
            <a:lvl2pPr algn="l">
              <a:defRPr>
                <a:solidFill>
                  <a:srgbClr val="0195FF"/>
                </a:solidFill>
              </a:defRPr>
            </a:lvl2pPr>
            <a:lvl3pPr algn="l">
              <a:defRPr>
                <a:solidFill>
                  <a:srgbClr val="0195FF"/>
                </a:solidFill>
              </a:defRPr>
            </a:lvl3pPr>
            <a:lvl4pPr algn="l">
              <a:defRPr>
                <a:solidFill>
                  <a:srgbClr val="0195FF"/>
                </a:solidFill>
              </a:defRPr>
            </a:lvl4pPr>
            <a:lvl5pPr algn="l">
              <a:defRPr>
                <a:solidFill>
                  <a:srgbClr val="0195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Your footer here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ristophe\Desktop\NEW SHOWEET\CHIMIE\fond_medecin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ristophe\Desktop\NEW SHOWEET\CHIMIE\fond_medecine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Your footer here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3BF0-523E-47E1-932D-DFD155E84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3BA4-6507-4AAF-A8E1-C086E99A7945}" type="datetimeFigureOut">
              <a:rPr lang="en-US" noProof="0" smtClean="0"/>
              <a:pPr/>
              <a:t>10/9/2020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691" r:id="rId3"/>
    <p:sldLayoutId id="2147483702" r:id="rId4"/>
    <p:sldLayoutId id="2147483703" r:id="rId5"/>
    <p:sldLayoutId id="214748370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8228" cy="59766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195FF"/>
                </a:solidFill>
                <a:latin typeface="Comic Sans MS" pitchFamily="66" charset="0"/>
              </a:rPr>
              <a:t>Ошибки диагностики менингококковой инфекции у детей первого года жизни</a:t>
            </a:r>
            <a:endParaRPr lang="en-US" sz="2400" dirty="0">
              <a:solidFill>
                <a:srgbClr val="0195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967" y="980728"/>
            <a:ext cx="5767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ГОО ВПО ДонНМУ ИМ. М. Горького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Кафедра детских инфекционных болезней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43651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Кучеренко Н.П.</a:t>
            </a:r>
          </a:p>
          <a:p>
            <a:r>
              <a:rPr lang="ru-RU" dirty="0" smtClean="0"/>
              <a:t>Коваленко Т.И.</a:t>
            </a:r>
          </a:p>
          <a:p>
            <a:r>
              <a:rPr lang="ru-RU" dirty="0" err="1" smtClean="0"/>
              <a:t>Лепихова</a:t>
            </a:r>
            <a:r>
              <a:rPr lang="ru-RU" dirty="0" smtClean="0"/>
              <a:t> Л.П.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Начало инфекции всегда сопровождалось подъемом температуры до высоких цифр 38,1-39,9 – 80%, до умеренных цифр – 20%; судорожным синдром (40%); интоксикацией (100%); у 1/3 больных отмечалась повторная рвота, бледность – 95%, адинамия – 71%, вынужденное положение – 15%, отмечался монотонный крик, симптом «подвешивания </a:t>
            </a:r>
            <a:r>
              <a:rPr lang="ru-RU" dirty="0" err="1" smtClean="0">
                <a:solidFill>
                  <a:schemeClr val="tx1"/>
                </a:solidFill>
              </a:rPr>
              <a:t>Лессажа</a:t>
            </a:r>
            <a:r>
              <a:rPr lang="ru-RU" dirty="0" smtClean="0">
                <a:solidFill>
                  <a:schemeClr val="tx1"/>
                </a:solidFill>
              </a:rPr>
              <a:t>»; запрокидывание головы.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 всех детей младше 1 года отмечалось выбухание большого родничка, за исключением одного больного, у которого отмечалась гипотоническая форма менингококкового менингита.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больных с первичным гнойным менингитом в 76,8% случаев диагноз подтверждён </a:t>
            </a:r>
            <a:r>
              <a:rPr lang="ru-RU" dirty="0" err="1" smtClean="0">
                <a:solidFill>
                  <a:schemeClr val="tx1"/>
                </a:solidFill>
              </a:rPr>
              <a:t>бактериологически</a:t>
            </a:r>
            <a:r>
              <a:rPr lang="ru-RU" dirty="0" smtClean="0">
                <a:solidFill>
                  <a:schemeClr val="tx1"/>
                </a:solidFill>
              </a:rPr>
              <a:t> (менингококк в ликворе 78%, крови 60%).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Исследование гемограммы выявило у 2/3 больных </a:t>
            </a:r>
            <a:r>
              <a:rPr lang="ru-RU" dirty="0" err="1" smtClean="0">
                <a:solidFill>
                  <a:schemeClr val="tx1"/>
                </a:solidFill>
              </a:rPr>
              <a:t>нейтрофилез</a:t>
            </a:r>
            <a:r>
              <a:rPr lang="ru-RU" dirty="0" smtClean="0">
                <a:solidFill>
                  <a:schemeClr val="tx1"/>
                </a:solidFill>
              </a:rPr>
              <a:t> с </a:t>
            </a:r>
            <a:r>
              <a:rPr lang="ru-RU" dirty="0" err="1" smtClean="0">
                <a:solidFill>
                  <a:schemeClr val="tx1"/>
                </a:solidFill>
              </a:rPr>
              <a:t>палочкоядерным</a:t>
            </a:r>
            <a:r>
              <a:rPr lang="ru-RU" dirty="0" smtClean="0">
                <a:solidFill>
                  <a:schemeClr val="tx1"/>
                </a:solidFill>
              </a:rPr>
              <a:t> сдвигом и увеличение СОЭ, у 20% - </a:t>
            </a:r>
            <a:r>
              <a:rPr lang="ru-RU" dirty="0" err="1" smtClean="0">
                <a:solidFill>
                  <a:schemeClr val="tx1"/>
                </a:solidFill>
              </a:rPr>
              <a:t>нейтрофилез</a:t>
            </a:r>
            <a:r>
              <a:rPr lang="ru-RU" dirty="0" smtClean="0">
                <a:solidFill>
                  <a:schemeClr val="tx1"/>
                </a:solidFill>
              </a:rPr>
              <a:t> без лейкоцитоза, </a:t>
            </a:r>
            <a:r>
              <a:rPr lang="ru-RU" dirty="0" err="1" smtClean="0">
                <a:solidFill>
                  <a:schemeClr val="tx1"/>
                </a:solidFill>
              </a:rPr>
              <a:t>нейтрофильный</a:t>
            </a:r>
            <a:r>
              <a:rPr lang="ru-RU" dirty="0" smtClean="0">
                <a:solidFill>
                  <a:schemeClr val="tx1"/>
                </a:solidFill>
              </a:rPr>
              <a:t> сдвиг влево. Анализ ликвора показал типичные признаки гнойного менингита: значительный </a:t>
            </a:r>
            <a:r>
              <a:rPr lang="ru-RU" dirty="0" err="1" smtClean="0">
                <a:solidFill>
                  <a:schemeClr val="tx1"/>
                </a:solidFill>
              </a:rPr>
              <a:t>цитоз</a:t>
            </a:r>
            <a:r>
              <a:rPr lang="ru-RU" dirty="0" smtClean="0">
                <a:solidFill>
                  <a:schemeClr val="tx1"/>
                </a:solidFill>
              </a:rPr>
              <a:t> с преобладанием нейтрофилов, увеличение содержания белка, клеточно-белковая диссоциация. У 80% были найдены со стороны глазного дна (сужение артерий, расширение и извитость вен).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диагностические критерии менингококковой  инфекции.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err="1" smtClean="0">
                <a:solidFill>
                  <a:schemeClr val="tx1"/>
                </a:solidFill>
              </a:rPr>
              <a:t>Эпиданамнез</a:t>
            </a:r>
            <a:r>
              <a:rPr lang="ru-RU" sz="3600" dirty="0" smtClean="0">
                <a:solidFill>
                  <a:schemeClr val="tx1"/>
                </a:solidFill>
              </a:rPr>
              <a:t>: зимне-весенняя сезонность, контакт с больным любой формой </a:t>
            </a:r>
            <a:r>
              <a:rPr lang="ru-RU" sz="3600" dirty="0" err="1" smtClean="0">
                <a:solidFill>
                  <a:schemeClr val="tx1"/>
                </a:solidFill>
              </a:rPr>
              <a:t>менингококовой</a:t>
            </a:r>
            <a:r>
              <a:rPr lang="ru-RU" sz="3600" dirty="0" smtClean="0">
                <a:solidFill>
                  <a:schemeClr val="tx1"/>
                </a:solidFill>
              </a:rPr>
              <a:t> инфекции или носителем, воздушно-капельный путь передачи, преимущественная заболеваемость детей раннего возраста.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Типично острое, внезапное начало с указанием даже часа заболевания с быстро прогрессирующим и резко выраженным </a:t>
            </a:r>
            <a:r>
              <a:rPr lang="ru-RU" dirty="0" err="1" smtClean="0">
                <a:solidFill>
                  <a:schemeClr val="tx1"/>
                </a:solidFill>
              </a:rPr>
              <a:t>общетоксическим</a:t>
            </a:r>
            <a:r>
              <a:rPr lang="ru-RU" dirty="0" smtClean="0">
                <a:solidFill>
                  <a:schemeClr val="tx1"/>
                </a:solidFill>
              </a:rPr>
              <a:t> синдромом.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Клинически характерны высокая лихорадка с ознобом, бледность, повторная рвота, выраженная гиперестезия ко всем видам раздражений, беспокойство, сменяющееся вялостью.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В 70% случаев МИ наряду с клиникой отека-набухания мозга закономерно появление геморрагической сыпи в первые 8-10 часов от начало болезни, размерами от петехий да </a:t>
            </a:r>
            <a:r>
              <a:rPr lang="ru-RU" dirty="0" err="1" smtClean="0">
                <a:solidFill>
                  <a:schemeClr val="tx1"/>
                </a:solidFill>
              </a:rPr>
              <a:t>экхимозов</a:t>
            </a:r>
            <a:r>
              <a:rPr lang="ru-RU" dirty="0" smtClean="0">
                <a:solidFill>
                  <a:schemeClr val="tx1"/>
                </a:solidFill>
              </a:rPr>
              <a:t>, иногда обширных (3-5 см в диаметре), неправильной, полигональной формы с некрозом в центре с преимущественной локализацией на ягодицах, нижних конечностях, руках, туловище, реже на лице, видимых слизистых оболочках и выраженными расстройствами микроциркуляции.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Менингококцемия. Звездчатая геморрагическая сыпь</a:t>
            </a:r>
            <a:endParaRPr lang="ru-RU" dirty="0"/>
          </a:p>
        </p:txBody>
      </p:sp>
      <p:pic>
        <p:nvPicPr>
          <p:cNvPr id="4" name="Содержимое 3" descr="7oxDInhSZY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400" y="1600200"/>
            <a:ext cx="68062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SWoTEj28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400" y="1600200"/>
            <a:ext cx="68062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9EQP3PAV3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512" y="1600200"/>
            <a:ext cx="6758038" cy="4525963"/>
          </a:xfrm>
        </p:spPr>
      </p:pic>
      <p:pic>
        <p:nvPicPr>
          <p:cNvPr id="2050" name="Picture 2" descr="C:\Users\User\Desktop\Менингит\B6V1TT275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573441" cy="40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Геморрагически-некротическая сыпь при менингококковой инфекции (генерализованная форма)</a:t>
            </a:r>
          </a:p>
        </p:txBody>
      </p:sp>
      <p:pic>
        <p:nvPicPr>
          <p:cNvPr id="12291" name="Picture 7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617" y="2576787"/>
            <a:ext cx="4035829" cy="2572789"/>
          </a:xfrm>
          <a:noFill/>
        </p:spPr>
      </p:pic>
      <p:pic>
        <p:nvPicPr>
          <p:cNvPr id="12292" name="Picture 8" descr="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4195763"/>
            <a:ext cx="4211637" cy="2662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1916832"/>
            <a:ext cx="705678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Проблема менингококковой инфекции (МИ) является одной из наиболее актуальных в инфекционной патологии детского возраста. </a:t>
            </a:r>
            <a:r>
              <a:rPr lang="ru-RU" sz="2800" dirty="0" err="1" smtClean="0">
                <a:solidFill>
                  <a:schemeClr val="tx1"/>
                </a:solidFill>
              </a:rPr>
              <a:t>Генерализованные</a:t>
            </a:r>
            <a:r>
              <a:rPr lang="ru-RU" sz="2800" dirty="0" smtClean="0">
                <a:solidFill>
                  <a:schemeClr val="tx1"/>
                </a:solidFill>
              </a:rPr>
              <a:t> формы менингококковой инфекции у детей в настоящее время протекают преимущественно в тяжёлой форме, увеличилось число молниеносных форм, сохраняется значительным процент </a:t>
            </a:r>
            <a:r>
              <a:rPr lang="ru-RU" sz="2800" dirty="0" err="1" smtClean="0">
                <a:solidFill>
                  <a:schemeClr val="tx1"/>
                </a:solidFill>
              </a:rPr>
              <a:t>инвалидизации</a:t>
            </a:r>
            <a:r>
              <a:rPr lang="ru-RU" sz="2800" dirty="0" smtClean="0">
                <a:solidFill>
                  <a:schemeClr val="tx1"/>
                </a:solidFill>
              </a:rPr>
              <a:t> ( в результате развития </a:t>
            </a:r>
            <a:r>
              <a:rPr lang="ru-RU" sz="2800" dirty="0" err="1" smtClean="0">
                <a:solidFill>
                  <a:schemeClr val="tx1"/>
                </a:solidFill>
              </a:rPr>
              <a:t>вентрикулитов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эпендиматитов</a:t>
            </a:r>
            <a:r>
              <a:rPr lang="ru-RU" sz="2800" dirty="0" smtClean="0">
                <a:solidFill>
                  <a:schemeClr val="tx1"/>
                </a:solidFill>
              </a:rPr>
              <a:t>, в том числе, </a:t>
            </a:r>
            <a:r>
              <a:rPr lang="ru-RU" sz="2800" dirty="0" err="1" smtClean="0">
                <a:solidFill>
                  <a:schemeClr val="tx1"/>
                </a:solidFill>
              </a:rPr>
              <a:t>окклюзионных</a:t>
            </a:r>
            <a:r>
              <a:rPr lang="ru-RU" sz="2800" dirty="0" smtClean="0">
                <a:solidFill>
                  <a:schemeClr val="tx1"/>
                </a:solidFill>
              </a:rPr>
              <a:t> форм.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47667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 другой такой инфекции, которая так быстро убивает!»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KR5dhdxy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6432" y="1600200"/>
            <a:ext cx="68941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r51I87T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0755" y="1600200"/>
            <a:ext cx="68855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Менингококковый менингит. Гнойный выпот на больших полушариях головного мозга</a:t>
            </a:r>
            <a:endParaRPr lang="ru-RU" dirty="0"/>
          </a:p>
        </p:txBody>
      </p:sp>
      <p:pic>
        <p:nvPicPr>
          <p:cNvPr id="4" name="Содержимое 3" descr="8hgVB_PT2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9059" y="1600200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60648"/>
            <a:ext cx="6929486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Итак, заболеваемость менингококковой инфекцией остается актуальной проблемой в </a:t>
            </a:r>
            <a:r>
              <a:rPr lang="ru-RU" dirty="0" err="1" smtClean="0">
                <a:solidFill>
                  <a:schemeClr val="tx1"/>
                </a:solidFill>
              </a:rPr>
              <a:t>инфектологии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Имеет место низкий уровень настороженности населения, да и участковых врачей и врачей скорой помощи по поводу возможных осложнений при менингококковой инфекции, что отображается в позднем обращении родителей за медицинской помощью, а также частом отказе от госпитализации при первичном обращении.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188640"/>
            <a:ext cx="6929486" cy="593752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Необходимо усилить санитарно-просветительскую работу в этом направлении для предупреждения негативных последствий болезни.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0648"/>
            <a:ext cx="6984776" cy="61206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 заслуживают внимания в этой связи дети первого года жизни и, в первую очередь, те, которые имели до болезни самые разнообразные особенности преморбидного фона: экссудативно-катаральная, аномалия конституции, </a:t>
            </a:r>
            <a:r>
              <a:rPr lang="ru-RU" dirty="0" err="1" smtClean="0">
                <a:solidFill>
                  <a:schemeClr val="tx1"/>
                </a:solidFill>
              </a:rPr>
              <a:t>тимомегалия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паратрофия</a:t>
            </a:r>
            <a:r>
              <a:rPr lang="ru-RU" dirty="0" smtClean="0">
                <a:solidFill>
                  <a:schemeClr val="tx1"/>
                </a:solidFill>
              </a:rPr>
              <a:t>, медикаментозная аллергия, перенесённые накануне тяжелые и осложнённые формы вирусных, бактериальных или вирусно-бактериальных инфекций, предшествующие прививки, различные варианты перинатального неврологического дефицита, а также иммунодефицита)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560840" cy="64807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последние годы отмечается значительный рост частоты инфекционных поражений ЦНС и периферической нервной системы в результате ухудшения экологической обстановки, экологической ситуации, перманентых военных действий и миграционных процессов (возросла возможность возникновения неблагополучных эпидемиологических ситуаций).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Вместе с тем, поражения ЦНС инфекционной природы составляют 34-38% от общего числа патологии нервной системы и 50% причин первичной </a:t>
            </a:r>
            <a:r>
              <a:rPr lang="ru-RU" dirty="0" err="1" smtClean="0">
                <a:solidFill>
                  <a:schemeClr val="tx1"/>
                </a:solidFill>
              </a:rPr>
              <a:t>инвалидизации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Настораживает тот факт, что Донбасс является неблагополучным регионом и в отношении менингококковой инфекции. В настоящее время именно менингококковая инфекция сопровождается наиболее высокими показателями летальности из-за почти обязательного развития у детей инфекционно-токсического шока разной степени тяжести (и чаще у детей раннего возраста).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88640"/>
            <a:ext cx="7488832" cy="6480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 нашим наблюдением находилось 120 детей с </a:t>
            </a:r>
            <a:r>
              <a:rPr lang="ru-RU" dirty="0" err="1" smtClean="0">
                <a:solidFill>
                  <a:schemeClr val="tx1"/>
                </a:solidFill>
              </a:rPr>
              <a:t>генерализованными</a:t>
            </a:r>
            <a:r>
              <a:rPr lang="ru-RU" dirty="0" smtClean="0">
                <a:solidFill>
                  <a:schemeClr val="tx1"/>
                </a:solidFill>
              </a:rPr>
              <a:t> формами МИ в 2012-2019 гг. Это дети в возрасте от 2 месяцев до 14 лет включительно. Среди всех заболевших: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дети первого года жизни составили 50% (60 детей).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0"/>
            <a:ext cx="7200800" cy="64807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 основании анализа клинического течения менингитов можно констатировать, что 40%  больных было госпитализировано в первые трое суток от начала заболевания; однако первичный диагноз 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 Острый менингит» или «Менингококковая инфекция» был установлен у 28% детей.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При постановке первичного диагноза </a:t>
            </a:r>
            <a:r>
              <a:rPr lang="ru-RU" dirty="0">
                <a:solidFill>
                  <a:schemeClr val="tx1"/>
                </a:solidFill>
              </a:rPr>
              <a:t>были допущены ошибки. </a:t>
            </a:r>
            <a:r>
              <a:rPr lang="ru-RU" dirty="0" smtClean="0">
                <a:solidFill>
                  <a:schemeClr val="tx1"/>
                </a:solidFill>
              </a:rPr>
              <a:t>Чаще всего выставлялись диагнозы: ОРВИ с явлениями </a:t>
            </a:r>
            <a:r>
              <a:rPr lang="ru-RU" dirty="0" err="1" smtClean="0">
                <a:solidFill>
                  <a:schemeClr val="tx1"/>
                </a:solidFill>
              </a:rPr>
              <a:t>менингизма</a:t>
            </a:r>
            <a:r>
              <a:rPr lang="ru-RU" dirty="0" smtClean="0">
                <a:solidFill>
                  <a:schemeClr val="tx1"/>
                </a:solidFill>
              </a:rPr>
              <a:t> (25%), реже вирусный энцефалит (20%), энтеровирусная инфекция (20%), грипп (15%), острая кишечная инфекция (10%)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66% случаев менингит сочетался с </a:t>
            </a:r>
            <a:r>
              <a:rPr lang="ru-RU" dirty="0" err="1" smtClean="0">
                <a:solidFill>
                  <a:schemeClr val="tx1"/>
                </a:solidFill>
              </a:rPr>
              <a:t>менингококцемией</a:t>
            </a:r>
            <a:r>
              <a:rPr lang="ru-RU" dirty="0" smtClean="0">
                <a:solidFill>
                  <a:schemeClr val="tx1"/>
                </a:solidFill>
              </a:rPr>
              <a:t>, в 45% - с энцефалитом.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Заболевание преимущественно развилось у детей с неблагоприятным </a:t>
            </a:r>
            <a:r>
              <a:rPr lang="ru-RU" dirty="0" err="1" smtClean="0">
                <a:solidFill>
                  <a:schemeClr val="tx1"/>
                </a:solidFill>
              </a:rPr>
              <a:t>преморбидным</a:t>
            </a:r>
            <a:r>
              <a:rPr lang="ru-RU" dirty="0" smtClean="0">
                <a:solidFill>
                  <a:schemeClr val="tx1"/>
                </a:solidFill>
              </a:rPr>
              <a:t> фоном: более половины больных имели отягощённый акушерский анамнез, заболевание у них протекало тяжело, с судорожным синдромом, с высокой температурой;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30% накануне переболели ОРВИ;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13,3% - был контакт с больными ОРВИ;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детей за 2 недели до болезни были привиты (</a:t>
            </a:r>
            <a:r>
              <a:rPr lang="ru-RU" dirty="0" err="1" smtClean="0">
                <a:solidFill>
                  <a:schemeClr val="tx1"/>
                </a:solidFill>
              </a:rPr>
              <a:t>пентоксим</a:t>
            </a:r>
            <a:r>
              <a:rPr lang="ru-RU" dirty="0" smtClean="0">
                <a:solidFill>
                  <a:schemeClr val="tx1"/>
                </a:solidFill>
              </a:rPr>
              <a:t>);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35 детей с рахитом,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32 ребёнка имели в анамнезе экссудативно-катаральную аномалию конституции.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Дети, у которых выявлена </a:t>
            </a:r>
            <a:r>
              <a:rPr lang="ru-RU" sz="4400" dirty="0" err="1" smtClean="0">
                <a:solidFill>
                  <a:schemeClr val="tx1"/>
                </a:solidFill>
              </a:rPr>
              <a:t>тимомегалия</a:t>
            </a:r>
            <a:r>
              <a:rPr lang="ru-RU" sz="4400" dirty="0" smtClean="0">
                <a:solidFill>
                  <a:schemeClr val="tx1"/>
                </a:solidFill>
              </a:rPr>
              <a:t> (их было 20%), представляли группу риска, так как вилочковая железа чрезвычайно чувствительна к различным стрессовым и антигенным воздействиям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Общее состояние детей при поступлении в большинстве случаев было тяжелым, либо крайне тяжелым (83,8%). Симптомы </a:t>
            </a:r>
            <a:r>
              <a:rPr lang="ru-RU" dirty="0" err="1" smtClean="0">
                <a:solidFill>
                  <a:schemeClr val="tx1"/>
                </a:solidFill>
              </a:rPr>
              <a:t>инфекицонно</a:t>
            </a:r>
            <a:r>
              <a:rPr lang="ru-RU" dirty="0" smtClean="0">
                <a:solidFill>
                  <a:schemeClr val="tx1"/>
                </a:solidFill>
              </a:rPr>
              <a:t>-токсического шока (ИТШ) выявлены у 30% больных, ДВС-синдром у 15%, отек-набухание головного мозга у 45,5%. Менингеальные симптомы были при поступлении положительными только в 62,7% случаев. Кроме того, у этих детей в первые сутки болезней отмечались </a:t>
            </a:r>
            <a:r>
              <a:rPr lang="ru-RU" dirty="0" err="1" smtClean="0">
                <a:solidFill>
                  <a:schemeClr val="tx1"/>
                </a:solidFill>
              </a:rPr>
              <a:t>клонико</a:t>
            </a:r>
            <a:r>
              <a:rPr lang="ru-RU" dirty="0" smtClean="0">
                <a:solidFill>
                  <a:schemeClr val="tx1"/>
                </a:solidFill>
              </a:rPr>
              <a:t>-тонические судороги на фоне гипертермии, клинических симптомов ИТШ, кратковременной преходящей очаговой церебральной симптоматики.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44089</TotalTime>
  <Words>994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Blank</vt:lpstr>
      <vt:lpstr>Custom Design</vt:lpstr>
      <vt:lpstr>Ошибки диагностики менингококковой инфекции у детей первого года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диагностические критерии менингококковой  инфекции. </vt:lpstr>
      <vt:lpstr>Презентация PowerPoint</vt:lpstr>
      <vt:lpstr>Презентация PowerPoint</vt:lpstr>
      <vt:lpstr>Менингококцемия. Звездчатая геморрагическая сыпь</vt:lpstr>
      <vt:lpstr>Презентация PowerPoint</vt:lpstr>
      <vt:lpstr>Презентация PowerPoint</vt:lpstr>
      <vt:lpstr>Геморрагически-некротическая сыпь при менингококковой инфекции (генерализованная форма)</vt:lpstr>
      <vt:lpstr>Презентация PowerPoint</vt:lpstr>
      <vt:lpstr>Презентация PowerPoint</vt:lpstr>
      <vt:lpstr>Менингококковый менингит. Гнойный выпот на больших полушариях головного мозга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Medical</dc:title>
  <dc:creator>showeet.com</dc:creator>
  <dc:description>© Copyright Showeet.com</dc:description>
  <cp:lastModifiedBy>Сергей</cp:lastModifiedBy>
  <cp:revision>59</cp:revision>
  <cp:lastPrinted>2019-03-19T10:32:48Z</cp:lastPrinted>
  <dcterms:created xsi:type="dcterms:W3CDTF">2011-05-09T14:18:21Z</dcterms:created>
  <dcterms:modified xsi:type="dcterms:W3CDTF">2020-10-09T16:17:43Z</dcterms:modified>
  <cp:category>Templates</cp:category>
</cp:coreProperties>
</file>