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9" r:id="rId1"/>
  </p:sldMasterIdLst>
  <p:notesMasterIdLst>
    <p:notesMasterId r:id="rId26"/>
  </p:notesMasterIdLst>
  <p:handoutMasterIdLst>
    <p:handoutMasterId r:id="rId27"/>
  </p:handoutMasterIdLst>
  <p:sldIdLst>
    <p:sldId id="335" r:id="rId2"/>
    <p:sldId id="1029" r:id="rId3"/>
    <p:sldId id="1034" r:id="rId4"/>
    <p:sldId id="1035" r:id="rId5"/>
    <p:sldId id="1036" r:id="rId6"/>
    <p:sldId id="830" r:id="rId7"/>
    <p:sldId id="989" r:id="rId8"/>
    <p:sldId id="1012" r:id="rId9"/>
    <p:sldId id="1022" r:id="rId10"/>
    <p:sldId id="985" r:id="rId11"/>
    <p:sldId id="994" r:id="rId12"/>
    <p:sldId id="844" r:id="rId13"/>
    <p:sldId id="995" r:id="rId14"/>
    <p:sldId id="1001" r:id="rId15"/>
    <p:sldId id="1002" r:id="rId16"/>
    <p:sldId id="1004" r:id="rId17"/>
    <p:sldId id="1006" r:id="rId18"/>
    <p:sldId id="1007" r:id="rId19"/>
    <p:sldId id="1009" r:id="rId20"/>
    <p:sldId id="960" r:id="rId21"/>
    <p:sldId id="1010" r:id="rId22"/>
    <p:sldId id="1003" r:id="rId23"/>
    <p:sldId id="1023" r:id="rId24"/>
    <p:sldId id="983" r:id="rId25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5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0091C4"/>
    <a:srgbClr val="000000"/>
    <a:srgbClr val="FFDF79"/>
    <a:srgbClr val="FFCF37"/>
    <a:srgbClr val="FF6600"/>
    <a:srgbClr val="FFFFFF"/>
    <a:srgbClr val="00FF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9472" autoAdjust="0"/>
  </p:normalViewPr>
  <p:slideViewPr>
    <p:cSldViewPr>
      <p:cViewPr varScale="1">
        <p:scale>
          <a:sx n="92" d="100"/>
          <a:sy n="92" d="100"/>
        </p:scale>
        <p:origin x="-1470" y="-90"/>
      </p:cViewPr>
      <p:guideLst>
        <p:guide orient="horz" pos="406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822"/>
    </p:cViewPr>
  </p:sorterViewPr>
  <p:notesViewPr>
    <p:cSldViewPr>
      <p:cViewPr varScale="1">
        <p:scale>
          <a:sx n="52" d="100"/>
          <a:sy n="52" d="100"/>
        </p:scale>
        <p:origin x="-2898" y="-96"/>
      </p:cViewPr>
      <p:guideLst>
        <p:guide orient="horz" pos="312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6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hPercent val="120"/>
      <c:rotY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532351934270593E-3"/>
          <c:y val="0.1817849018216795"/>
          <c:w val="0.99044676480657257"/>
          <c:h val="0.6568090139953289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8769">
              <a:solidFill>
                <a:schemeClr val="tx1"/>
              </a:solidFill>
              <a:prstDash val="solid"/>
            </a:ln>
          </c:spPr>
          <c:dPt>
            <c:idx val="0"/>
            <c:bubble3D val="0"/>
            <c:explosion val="8"/>
            <c:spPr>
              <a:gradFill rotWithShape="0">
                <a:gsLst>
                  <a:gs pos="0">
                    <a:srgbClr val="00FF00"/>
                  </a:gs>
                  <a:gs pos="100000">
                    <a:srgbClr val="008000"/>
                  </a:gs>
                </a:gsLst>
                <a:path path="rect">
                  <a:fillToRect l="100000" b="100000"/>
                </a:path>
              </a:gradFill>
              <a:ln w="17537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3C6-4D78-A4CA-5B59EF6C88F1}"/>
              </c:ext>
            </c:extLst>
          </c:dPt>
          <c:dPt>
            <c:idx val="1"/>
            <c:bubble3D val="0"/>
            <c:explosion val="11"/>
            <c:spPr>
              <a:gradFill flip="none"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lin ang="16200000" scaled="1"/>
                <a:tileRect/>
              </a:gradFill>
              <a:ln w="17537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C6-4D78-A4CA-5B59EF6C88F1}"/>
              </c:ext>
            </c:extLst>
          </c:dPt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3C6-4D78-A4CA-5B59EF6C8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753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4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275487567487"/>
          <c:y val="6.6420664206642083E-2"/>
          <c:w val="0.82690874288476901"/>
          <c:h val="0.86715867158672066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flip="none" rotWithShape="1">
              <a:gsLst>
                <a:gs pos="0">
                  <a:srgbClr val="800000"/>
                </a:gs>
                <a:gs pos="50000">
                  <a:srgbClr val="FF0000"/>
                </a:gs>
              </a:gsLst>
              <a:path path="rect">
                <a:fillToRect l="100000" t="100000"/>
              </a:path>
              <a:tileRect r="-100000" b="-100000"/>
            </a:gradFill>
            <a:ln w="22716">
              <a:noFill/>
              <a:prstDash val="soli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Sheet1!$B$2:$E$2</c:f>
              <c:numCache>
                <c:formatCode>General</c:formatCode>
                <c:ptCount val="4"/>
                <c:pt idx="0">
                  <c:v>2.9299999999999997</c:v>
                </c:pt>
                <c:pt idx="1">
                  <c:v>0.16</c:v>
                </c:pt>
                <c:pt idx="2">
                  <c:v>0.21000000000000021</c:v>
                </c:pt>
                <c:pt idx="3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A7-4CA6-8C82-2D7DC40B6956}"/>
            </c:ext>
          </c:extLst>
        </c:ser>
        <c:ser>
          <c:idx val="0"/>
          <c:order val="1"/>
          <c:spPr>
            <a:gradFill flip="none" rotWithShape="1">
              <a:gsLst>
                <a:gs pos="0">
                  <a:srgbClr val="FF6600"/>
                </a:gs>
                <a:gs pos="50000">
                  <a:srgbClr val="FFFF00"/>
                </a:gs>
              </a:gsLst>
              <a:path path="rect">
                <a:fillToRect t="100000" r="100000"/>
              </a:path>
              <a:tileRect l="-100000" b="-100000"/>
            </a:gradFill>
            <a:ln w="3407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Sheet1!$B$3:$E$3</c:f>
              <c:numCache>
                <c:formatCode>General</c:formatCode>
                <c:ptCount val="4"/>
                <c:pt idx="0">
                  <c:v>3.04</c:v>
                </c:pt>
                <c:pt idx="1">
                  <c:v>0.73000000000000065</c:v>
                </c:pt>
                <c:pt idx="2">
                  <c:v>0.72000000000000064</c:v>
                </c:pt>
                <c:pt idx="3">
                  <c:v>0.95000000000000062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A7-4CA6-8C82-2D7DC40B6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axId val="31228288"/>
        <c:axId val="31229824"/>
      </c:barChart>
      <c:catAx>
        <c:axId val="31228288"/>
        <c:scaling>
          <c:orientation val="minMax"/>
        </c:scaling>
        <c:delete val="1"/>
        <c:axPos val="b"/>
        <c:majorGridlines>
          <c:spPr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</c:majorGridlines>
        <c:numFmt formatCode="General" sourceLinked="1"/>
        <c:majorTickMark val="out"/>
        <c:minorTickMark val="none"/>
        <c:tickLblPos val="none"/>
        <c:crossAx val="31229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229824"/>
        <c:scaling>
          <c:orientation val="minMax"/>
          <c:max val="3.5"/>
          <c:min val="0"/>
        </c:scaling>
        <c:delete val="0"/>
        <c:axPos val="l"/>
        <c:majorGridlines>
          <c:spPr>
            <a:ln w="9525">
              <a:solidFill>
                <a:schemeClr val="bg1">
                  <a:lumMod val="50000"/>
                </a:schemeClr>
              </a:solidFill>
              <a:prstDash val="lg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1">
                    <a:solidFill>
                      <a:srgbClr val="000000"/>
                    </a:solidFill>
                    <a:effectLst/>
                  </a:defRPr>
                </a:pPr>
                <a:r>
                  <a:rPr lang="ru-RU" sz="1400" b="1" dirty="0">
                    <a:solidFill>
                      <a:srgbClr val="000000"/>
                    </a:solidFill>
                    <a:effectLst/>
                  </a:rPr>
                  <a:t>балл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113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1228288"/>
        <c:crosses val="autoZero"/>
        <c:crossBetween val="between"/>
        <c:majorUnit val="0.5"/>
      </c:valAx>
      <c:spPr>
        <a:noFill/>
        <a:ln w="1135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248840486388673E-2"/>
          <c:y val="1.1864406779661081E-2"/>
          <c:w val="0.89467759144681791"/>
          <c:h val="0.9355932203389836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Після лікування</c:v>
                </c:pt>
              </c:strCache>
            </c:strRef>
          </c:tx>
          <c:spPr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2700000" scaled="1"/>
              <a:tileRect/>
            </a:gradFill>
            <a:ln w="8484">
              <a:solidFill>
                <a:srgbClr val="0070C0"/>
              </a:solidFill>
              <a:prstDash val="solid"/>
            </a:ln>
          </c:spPr>
          <c:invertIfNegative val="0"/>
          <c:dLbls>
            <c:delete val="1"/>
          </c:dLbls>
          <c:cat>
            <c:numRef>
              <c:f>Sheet1!$B$1:$I$1</c:f>
              <c:numCache>
                <c:formatCode>General</c:formatCode>
                <c:ptCount val="8"/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71-4EF1-8FA3-1D93545E699E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До лікування</c:v>
                </c:pt>
              </c:strCache>
            </c:strRef>
          </c:tx>
          <c:spPr>
            <a:gradFill flip="none" rotWithShape="1">
              <a:gsLst>
                <a:gs pos="0">
                  <a:srgbClr val="FF0000"/>
                </a:gs>
                <a:gs pos="100000">
                  <a:srgbClr val="FF6600"/>
                </a:gs>
              </a:gsLst>
              <a:lin ang="18900000" scaled="1"/>
              <a:tileRect/>
            </a:gradFill>
            <a:ln w="8484">
              <a:solidFill>
                <a:srgbClr val="FF0000"/>
              </a:solidFill>
              <a:prstDash val="solid"/>
            </a:ln>
          </c:spPr>
          <c:invertIfNegative val="0"/>
          <c:dLbls>
            <c:delete val="1"/>
          </c:dLbls>
          <c:cat>
            <c:numRef>
              <c:f>Sheet1!$B$1:$I$1</c:f>
              <c:numCache>
                <c:formatCode>General</c:formatCode>
                <c:ptCount val="8"/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71-4EF1-8FA3-1D93545E69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35"/>
        <c:axId val="30861568"/>
        <c:axId val="82120704"/>
      </c:barChart>
      <c:catAx>
        <c:axId val="30861568"/>
        <c:scaling>
          <c:orientation val="minMax"/>
        </c:scaling>
        <c:delete val="0"/>
        <c:axPos val="l"/>
        <c:majorGridlines>
          <c:spPr>
            <a:ln w="212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12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68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2120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2120704"/>
        <c:scaling>
          <c:orientation val="minMax"/>
          <c:max val="70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12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defRPr>
            </a:pPr>
            <a:endParaRPr lang="ru-RU"/>
          </a:p>
        </c:txPr>
        <c:crossAx val="30861568"/>
        <c:crosses val="autoZero"/>
        <c:crossBetween val="between"/>
        <c:majorUnit val="10"/>
      </c:valAx>
      <c:spPr>
        <a:noFill/>
        <a:ln w="2121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68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4884048638868E-2"/>
          <c:y val="1.1864406779661081E-2"/>
          <c:w val="0.89467759144681791"/>
          <c:h val="0.9355932203389836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Після лікування</c:v>
                </c:pt>
              </c:strCache>
            </c:strRef>
          </c:tx>
          <c:spPr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2700000" scaled="1"/>
              <a:tileRect/>
            </a:gradFill>
            <a:ln w="8484">
              <a:solidFill>
                <a:srgbClr val="0070C0"/>
              </a:solidFill>
              <a:prstDash val="solid"/>
            </a:ln>
          </c:spPr>
          <c:invertIfNegative val="0"/>
          <c:dLbls>
            <c:delete val="1"/>
          </c:dLbls>
          <c:cat>
            <c:numRef>
              <c:f>Sheet1!$B$1:$I$1</c:f>
              <c:numCache>
                <c:formatCode>General</c:formatCode>
                <c:ptCount val="8"/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10</c:v>
                </c:pt>
                <c:pt idx="1">
                  <c:v>7.5</c:v>
                </c:pt>
                <c:pt idx="2">
                  <c:v>10</c:v>
                </c:pt>
                <c:pt idx="3">
                  <c:v>12.5</c:v>
                </c:pt>
                <c:pt idx="4">
                  <c:v>60</c:v>
                </c:pt>
                <c:pt idx="5">
                  <c:v>22.5</c:v>
                </c:pt>
                <c:pt idx="6">
                  <c:v>22.5</c:v>
                </c:pt>
                <c:pt idx="7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76-400F-B2FB-4744FB5C0B0B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До лікування</c:v>
                </c:pt>
              </c:strCache>
            </c:strRef>
          </c:tx>
          <c:spPr>
            <a:gradFill flip="none" rotWithShape="1">
              <a:gsLst>
                <a:gs pos="0">
                  <a:srgbClr val="FF0000"/>
                </a:gs>
                <a:gs pos="100000">
                  <a:srgbClr val="FF6600"/>
                </a:gs>
              </a:gsLst>
              <a:lin ang="18900000" scaled="1"/>
              <a:tileRect/>
            </a:gradFill>
            <a:ln w="8484">
              <a:solidFill>
                <a:srgbClr val="FF0000"/>
              </a:solidFill>
              <a:prstDash val="solid"/>
            </a:ln>
          </c:spPr>
          <c:invertIfNegative val="0"/>
          <c:dLbls>
            <c:delete val="1"/>
          </c:dLbls>
          <c:cat>
            <c:numRef>
              <c:f>Sheet1!$B$1:$I$1</c:f>
              <c:numCache>
                <c:formatCode>General</c:formatCode>
                <c:ptCount val="8"/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15</c:v>
                </c:pt>
                <c:pt idx="4">
                  <c:v>57.5</c:v>
                </c:pt>
                <c:pt idx="5">
                  <c:v>22.5</c:v>
                </c:pt>
                <c:pt idx="6">
                  <c:v>20</c:v>
                </c:pt>
                <c:pt idx="7">
                  <c:v>47.5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76-400F-B2FB-4744FB5C0B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35"/>
        <c:axId val="82461440"/>
        <c:axId val="82462976"/>
      </c:barChart>
      <c:catAx>
        <c:axId val="82461440"/>
        <c:scaling>
          <c:orientation val="minMax"/>
        </c:scaling>
        <c:delete val="0"/>
        <c:axPos val="l"/>
        <c:majorGridlines>
          <c:spPr>
            <a:ln w="212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12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68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2462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2462976"/>
        <c:scaling>
          <c:orientation val="minMax"/>
          <c:max val="70"/>
          <c:min val="0"/>
        </c:scaling>
        <c:delete val="0"/>
        <c:axPos val="b"/>
        <c:majorGridlines>
          <c:spPr>
            <a:ln w="8484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12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defRPr>
            </a:pPr>
            <a:endParaRPr lang="ru-RU"/>
          </a:p>
        </c:txPr>
        <c:crossAx val="82461440"/>
        <c:crosses val="autoZero"/>
        <c:crossBetween val="between"/>
        <c:majorUnit val="10"/>
      </c:valAx>
      <c:spPr>
        <a:noFill/>
        <a:ln w="2121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68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248840486388673E-2"/>
          <c:y val="1.1864406779661081E-2"/>
          <c:w val="0.89467759144681791"/>
          <c:h val="0.9355932203389836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Після лікування</c:v>
                </c:pt>
              </c:strCache>
            </c:strRef>
          </c:tx>
          <c:spPr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8100000" scaled="1"/>
              <a:tileRect/>
            </a:gradFill>
            <a:ln w="8484">
              <a:solidFill>
                <a:srgbClr val="0070C0"/>
              </a:solidFill>
              <a:prstDash val="solid"/>
            </a:ln>
          </c:spPr>
          <c:invertIfNegative val="0"/>
          <c:dLbls>
            <c:delete val="1"/>
          </c:dLbls>
          <c:cat>
            <c:numRef>
              <c:f>Sheet1!$B$1:$I$1</c:f>
              <c:numCache>
                <c:formatCode>General</c:formatCode>
                <c:ptCount val="8"/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20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17.5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A1-461C-800D-071FA30DEF0F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До лікування</c:v>
                </c:pt>
              </c:strCache>
            </c:strRef>
          </c:tx>
          <c:spPr>
            <a:gradFill flip="none" rotWithShape="1">
              <a:gsLst>
                <a:gs pos="0">
                  <a:srgbClr val="FF0000"/>
                </a:gs>
                <a:gs pos="100000">
                  <a:srgbClr val="FF6600"/>
                </a:gs>
              </a:gsLst>
              <a:lin ang="13500000" scaled="1"/>
              <a:tileRect/>
            </a:gradFill>
            <a:ln w="8484">
              <a:solidFill>
                <a:srgbClr val="FF0000"/>
              </a:solidFill>
              <a:prstDash val="solid"/>
            </a:ln>
          </c:spPr>
          <c:invertIfNegative val="0"/>
          <c:dLbls>
            <c:delete val="1"/>
          </c:dLbls>
          <c:cat>
            <c:numRef>
              <c:f>Sheet1!$B$1:$I$1</c:f>
              <c:numCache>
                <c:formatCode>General</c:formatCode>
                <c:ptCount val="8"/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15</c:v>
                </c:pt>
                <c:pt idx="4">
                  <c:v>65</c:v>
                </c:pt>
                <c:pt idx="5">
                  <c:v>30</c:v>
                </c:pt>
                <c:pt idx="6">
                  <c:v>17.5</c:v>
                </c:pt>
                <c:pt idx="7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A1-461C-800D-071FA30DEF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35"/>
        <c:axId val="82779136"/>
        <c:axId val="82785024"/>
      </c:barChart>
      <c:catAx>
        <c:axId val="82779136"/>
        <c:scaling>
          <c:orientation val="minMax"/>
        </c:scaling>
        <c:delete val="0"/>
        <c:axPos val="r"/>
        <c:majorGridlines>
          <c:spPr>
            <a:ln w="212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12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68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2785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2785024"/>
        <c:scaling>
          <c:orientation val="maxMin"/>
          <c:max val="70"/>
          <c:min val="0"/>
        </c:scaling>
        <c:delete val="0"/>
        <c:axPos val="b"/>
        <c:majorGridlines>
          <c:spPr>
            <a:ln w="8484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12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defRPr>
            </a:pPr>
            <a:endParaRPr lang="ru-RU"/>
          </a:p>
        </c:txPr>
        <c:crossAx val="82779136"/>
        <c:crosses val="autoZero"/>
        <c:crossBetween val="between"/>
        <c:majorUnit val="10"/>
      </c:valAx>
      <c:spPr>
        <a:noFill/>
        <a:ln w="2121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68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27548756748695"/>
          <c:y val="6.6420664206642083E-2"/>
          <c:w val="0.82690874288476901"/>
          <c:h val="0.86715867158672055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flip="none" rotWithShape="1">
              <a:gsLst>
                <a:gs pos="0">
                  <a:srgbClr val="800000"/>
                </a:gs>
                <a:gs pos="50000">
                  <a:srgbClr val="FF0000"/>
                </a:gs>
              </a:gsLst>
              <a:path path="rect">
                <a:fillToRect l="100000" t="100000"/>
              </a:path>
              <a:tileRect r="-100000" b="-100000"/>
            </a:gradFill>
            <a:ln w="22716">
              <a:noFill/>
              <a:prstDash val="soli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invertIfNegative val="0"/>
          <c:errBars>
            <c:errBarType val="both"/>
            <c:errValType val="percentage"/>
            <c:noEndCap val="0"/>
            <c:val val="2"/>
          </c:errBars>
          <c:val>
            <c:numRef>
              <c:f>Sheet1!$B$2:$C$2</c:f>
              <c:numCache>
                <c:formatCode>General</c:formatCode>
                <c:ptCount val="2"/>
                <c:pt idx="0">
                  <c:v>2.2000000000000002</c:v>
                </c:pt>
                <c:pt idx="1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3F-4CE9-9601-7B549BD9DEB3}"/>
            </c:ext>
          </c:extLst>
        </c:ser>
        <c:ser>
          <c:idx val="0"/>
          <c:order val="1"/>
          <c:spPr>
            <a:gradFill flip="none" rotWithShape="1">
              <a:gsLst>
                <a:gs pos="0">
                  <a:srgbClr val="FF6600"/>
                </a:gs>
                <a:gs pos="50000">
                  <a:srgbClr val="FFFF00"/>
                </a:gs>
              </a:gsLst>
              <a:path path="rect">
                <a:fillToRect t="100000" r="100000"/>
              </a:path>
              <a:tileRect l="-100000" b="-100000"/>
            </a:gradFill>
            <a:ln w="3407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errBars>
            <c:errBarType val="both"/>
            <c:errValType val="percentage"/>
            <c:noEndCap val="0"/>
            <c:val val="17"/>
          </c:errBars>
          <c:val>
            <c:numRef>
              <c:f>Sheet1!$B$3:$C$3</c:f>
              <c:numCache>
                <c:formatCode>General</c:formatCode>
                <c:ptCount val="2"/>
                <c:pt idx="0">
                  <c:v>7</c:v>
                </c:pt>
                <c:pt idx="1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3F-4CE9-9601-7B549BD9D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axId val="5856640"/>
        <c:axId val="82510976"/>
      </c:barChart>
      <c:catAx>
        <c:axId val="5856640"/>
        <c:scaling>
          <c:orientation val="minMax"/>
        </c:scaling>
        <c:delete val="1"/>
        <c:axPos val="b"/>
        <c:majorGridlines>
          <c:spPr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</c:majorGridlines>
        <c:numFmt formatCode="General" sourceLinked="1"/>
        <c:majorTickMark val="out"/>
        <c:minorTickMark val="none"/>
        <c:tickLblPos val="none"/>
        <c:crossAx val="82510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2510976"/>
        <c:scaling>
          <c:orientation val="minMax"/>
          <c:max val="9"/>
          <c:min val="0"/>
        </c:scaling>
        <c:delete val="0"/>
        <c:axPos val="l"/>
        <c:majorGridlines>
          <c:spPr>
            <a:ln w="9525">
              <a:solidFill>
                <a:schemeClr val="bg1">
                  <a:lumMod val="50000"/>
                </a:schemeClr>
              </a:solidFill>
              <a:prstDash val="lg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13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856640"/>
        <c:crosses val="autoZero"/>
        <c:crossBetween val="between"/>
        <c:majorUnit val="1"/>
      </c:valAx>
      <c:spPr>
        <a:noFill/>
        <a:ln w="1135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hPercent val="150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96694214876069"/>
          <c:y val="1.8644067796610299E-2"/>
          <c:w val="0.79028925619835055"/>
          <c:h val="0.9711864406779655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4825">
              <a:solidFill>
                <a:schemeClr val="tx1"/>
              </a:solidFill>
              <a:prstDash val="solid"/>
            </a:ln>
          </c:spPr>
          <c:explosion val="9"/>
          <c:dPt>
            <c:idx val="0"/>
            <c:bubble3D val="0"/>
            <c:spPr>
              <a:gradFill flip="none" rotWithShape="1"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path path="rect">
                  <a:fillToRect r="100000" b="100000"/>
                </a:path>
                <a:tileRect l="-100000" t="-100000"/>
              </a:gradFill>
              <a:ln w="9649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93F-4B45-942D-00C367A771D7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0000FF"/>
                  </a:gs>
                  <a:gs pos="100000">
                    <a:srgbClr val="00B0F0"/>
                  </a:gs>
                </a:gsLst>
                <a:path path="rect">
                  <a:fillToRect l="100000" b="100000"/>
                </a:path>
                <a:tileRect t="-100000" r="-100000"/>
              </a:gradFill>
              <a:ln w="9649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3F-4B45-942D-00C367A771D7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path path="rect">
                  <a:fillToRect l="100000" b="100000"/>
                </a:path>
                <a:tileRect t="-100000" r="-100000"/>
              </a:gradFill>
              <a:ln w="9649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93F-4B45-942D-00C367A771D7}"/>
              </c:ext>
            </c:extLst>
          </c:dPt>
          <c:dLbls>
            <c:delete val="1"/>
          </c:dLbls>
          <c:cat>
            <c:strRef>
              <c:f>Sheet1!$B$1:$D$1</c:f>
              <c:strCache>
                <c:ptCount val="3"/>
                <c:pt idx="2">
                  <c:v>Зн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0.19</c:v>
                </c:pt>
                <c:pt idx="1">
                  <c:v>0.14000000000000001</c:v>
                </c:pt>
                <c:pt idx="2">
                  <c:v>0.6700000000000027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93F-4B45-942D-00C367A771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964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1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5"/>
      <c:hPercent val="150"/>
      <c:rotY val="2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96694214876069"/>
          <c:y val="1.8644067796610302E-2"/>
          <c:w val="0.79028925619835066"/>
          <c:h val="0.9711864406779655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4825">
              <a:solidFill>
                <a:schemeClr val="tx1"/>
              </a:solidFill>
              <a:prstDash val="solid"/>
            </a:ln>
          </c:spPr>
          <c:explosion val="9"/>
          <c:dPt>
            <c:idx val="0"/>
            <c:bubble3D val="0"/>
            <c:spPr>
              <a:gradFill flip="none" rotWithShape="1"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path path="rect">
                  <a:fillToRect l="100000" b="100000"/>
                </a:path>
                <a:tileRect t="-100000" r="-100000"/>
              </a:gradFill>
              <a:ln w="9649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513-4F78-AA67-FB02C734A446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0000FF"/>
                  </a:gs>
                  <a:gs pos="100000">
                    <a:srgbClr val="00B0F0"/>
                  </a:gs>
                </a:gsLst>
                <a:path path="rect">
                  <a:fillToRect l="100000" b="100000"/>
                </a:path>
                <a:tileRect t="-100000" r="-100000"/>
              </a:gradFill>
              <a:ln w="9649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13-4F78-AA67-FB02C734A446}"/>
              </c:ext>
            </c:extLst>
          </c:dPt>
          <c:dLbls>
            <c:delete val="1"/>
          </c:dLbls>
          <c:cat>
            <c:numRef>
              <c:f>Sheet1!$B$1:$C$1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Sheet1!$B$2:$C$2</c:f>
              <c:numCache>
                <c:formatCode>0%</c:formatCode>
                <c:ptCount val="2"/>
                <c:pt idx="0">
                  <c:v>0.11</c:v>
                </c:pt>
                <c:pt idx="1">
                  <c:v>0.89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513-4F78-AA67-FB02C734A4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964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1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hPercent val="120"/>
      <c:rotY val="138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532351934270315E-3"/>
          <c:y val="0.18178490182167953"/>
          <c:w val="0.99044676480657257"/>
          <c:h val="0.6568090139953292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8769">
              <a:solidFill>
                <a:schemeClr val="tx1"/>
              </a:solidFill>
              <a:prstDash val="solid"/>
            </a:ln>
          </c:spPr>
          <c:dPt>
            <c:idx val="0"/>
            <c:bubble3D val="0"/>
            <c:explosion val="8"/>
            <c:spPr>
              <a:gradFill rotWithShape="0">
                <a:gsLst>
                  <a:gs pos="0">
                    <a:srgbClr val="00FF00"/>
                  </a:gs>
                  <a:gs pos="100000">
                    <a:srgbClr val="008000"/>
                  </a:gs>
                </a:gsLst>
                <a:path path="rect">
                  <a:fillToRect l="100000" b="100000"/>
                </a:path>
              </a:gradFill>
              <a:ln w="17537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DBA-4FB5-85D2-6A343DC0E50F}"/>
              </c:ext>
            </c:extLst>
          </c:dPt>
          <c:dPt>
            <c:idx val="1"/>
            <c:bubble3D val="0"/>
            <c:explosion val="11"/>
            <c:spPr>
              <a:gradFill flip="none"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 w="17537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BA-4FB5-85D2-6A343DC0E50F}"/>
              </c:ext>
            </c:extLst>
          </c:dPt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2</c:v>
                </c:pt>
                <c:pt idx="1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DBA-4FB5-85D2-6A343DC0E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753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4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hPercent val="120"/>
      <c:rotY val="196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068583818327041E-3"/>
          <c:y val="0.17247716305985683"/>
          <c:w val="0.99044676480657257"/>
          <c:h val="0.6568090139953294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8769">
              <a:solidFill>
                <a:schemeClr val="tx1"/>
              </a:solidFill>
              <a:prstDash val="solid"/>
            </a:ln>
          </c:spPr>
          <c:dPt>
            <c:idx val="0"/>
            <c:bubble3D val="0"/>
            <c:explosion val="8"/>
            <c:spPr>
              <a:gradFill rotWithShape="0">
                <a:gsLst>
                  <a:gs pos="0">
                    <a:srgbClr val="00FF00"/>
                  </a:gs>
                  <a:gs pos="100000">
                    <a:srgbClr val="008000"/>
                  </a:gs>
                </a:gsLst>
                <a:path path="rect">
                  <a:fillToRect l="100000" b="100000"/>
                </a:path>
              </a:gradFill>
              <a:ln w="17537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98F-4DB0-AD13-7102FC888C9F}"/>
              </c:ext>
            </c:extLst>
          </c:dPt>
          <c:dPt>
            <c:idx val="1"/>
            <c:bubble3D val="0"/>
            <c:explosion val="11"/>
            <c:spPr>
              <a:gradFill flip="none" rotWithShape="1">
                <a:gsLst>
                  <a:gs pos="0">
                    <a:srgbClr val="800000"/>
                  </a:gs>
                  <a:gs pos="50000">
                    <a:srgbClr val="FF0000"/>
                  </a:gs>
                  <a:gs pos="100000">
                    <a:srgbClr val="8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 w="17537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8F-4DB0-AD13-7102FC888C9F}"/>
              </c:ext>
            </c:extLst>
          </c:dPt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98F-4DB0-AD13-7102FC888C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753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4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solidFill>
            <a:schemeClr val="bg1">
              <a:lumMod val="50000"/>
            </a:schemeClr>
          </a:solidFill>
        </a:ln>
      </c:spPr>
    </c:sideWall>
    <c:backWall>
      <c:thickness val="0"/>
      <c:spPr>
        <a:ln>
          <a:solidFill>
            <a:schemeClr val="bg1">
              <a:lumMod val="50000"/>
            </a:schemeClr>
          </a:solidFill>
        </a:ln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50000">
                  <a:srgbClr val="FF0000"/>
                </a:gs>
                <a:gs pos="79000">
                  <a:srgbClr val="FF6600"/>
                </a:gs>
              </a:gsLst>
              <a:lin ang="8100000" scaled="1"/>
              <a:tileRect/>
            </a:gradFill>
          </c:spPr>
          <c:invertIfNegative val="0"/>
          <c:cat>
            <c:strRef>
              <c:f>Лист1!$A$2:$A$4</c:f>
              <c:strCache>
                <c:ptCount val="3"/>
                <c:pt idx="0">
                  <c:v>До 35 лет</c:v>
                </c:pt>
                <c:pt idx="1">
                  <c:v>После 40 лет</c:v>
                </c:pt>
                <c:pt idx="2">
                  <c:v>Старше 60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52-47B8-B5DC-356B1F00FA5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flip="none" rotWithShape="1">
              <a:gsLst>
                <a:gs pos="54000">
                  <a:srgbClr val="C00000"/>
                </a:gs>
                <a:gs pos="79000">
                  <a:srgbClr val="800000"/>
                </a:gs>
              </a:gsLst>
              <a:lin ang="2700000" scaled="1"/>
              <a:tileRect/>
            </a:gradFill>
          </c:spPr>
          <c:invertIfNegative val="0"/>
          <c:cat>
            <c:strRef>
              <c:f>Лист1!$A$2:$A$4</c:f>
              <c:strCache>
                <c:ptCount val="3"/>
                <c:pt idx="0">
                  <c:v>До 35 лет</c:v>
                </c:pt>
                <c:pt idx="1">
                  <c:v>После 40 лет</c:v>
                </c:pt>
                <c:pt idx="2">
                  <c:v>Старше 60 лет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</c:v>
                </c:pt>
                <c:pt idx="1">
                  <c:v>10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52-47B8-B5DC-356B1F00F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gapDepth val="0"/>
        <c:shape val="box"/>
        <c:axId val="23452672"/>
        <c:axId val="23003904"/>
        <c:axId val="0"/>
      </c:bar3DChart>
      <c:catAx>
        <c:axId val="23452672"/>
        <c:scaling>
          <c:orientation val="maxMin"/>
        </c:scaling>
        <c:delete val="0"/>
        <c:axPos val="l"/>
        <c:majorGridlines>
          <c:spPr>
            <a:ln w="1905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</c:majorGridlines>
        <c:numFmt formatCode="General" sourceLinked="0"/>
        <c:majorTickMark val="out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c:spPr>
        <c:txPr>
          <a:bodyPr/>
          <a:lstStyle/>
          <a:p>
            <a:pPr>
              <a:defRPr sz="24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3003904"/>
        <c:crosses val="autoZero"/>
        <c:auto val="1"/>
        <c:lblAlgn val="ctr"/>
        <c:lblOffset val="100"/>
        <c:noMultiLvlLbl val="0"/>
      </c:catAx>
      <c:valAx>
        <c:axId val="2300390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23452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01183431952671"/>
          <c:y val="5.7553956834532946E-2"/>
          <c:w val="0.78188223342490892"/>
          <c:h val="0.860911270983213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</c:v>
                </c:pt>
              </c:strCache>
            </c:strRef>
          </c:tx>
          <c:spPr>
            <a:gradFill rotWithShape="0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rect">
                <a:fillToRect t="100000" r="100000"/>
              </a:path>
            </a:gradFill>
            <a:ln w="3567">
              <a:solidFill>
                <a:srgbClr val="8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errBars>
            <c:errBarType val="both"/>
            <c:errValType val="percentage"/>
            <c:noEndCap val="0"/>
            <c:val val="2"/>
            <c:spPr>
              <a:ln w="14266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1.6400000000000001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59-4253-9818-B526677285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II</c:v>
                </c:pt>
              </c:strCache>
            </c:strRef>
          </c:tx>
          <c:spPr>
            <a:gradFill rotWithShape="0">
              <a:gsLst>
                <a:gs pos="0">
                  <a:srgbClr val="FF6600"/>
                </a:gs>
                <a:gs pos="100000">
                  <a:srgbClr val="FFFF00"/>
                </a:gs>
              </a:gsLst>
              <a:path path="rect">
                <a:fillToRect t="100000" r="100000"/>
              </a:path>
            </a:gradFill>
            <a:ln w="3567">
              <a:solidFill>
                <a:srgbClr val="FF66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errBars>
            <c:errBarType val="both"/>
            <c:errValType val="fixedVal"/>
            <c:noEndCap val="0"/>
            <c:val val="0.05"/>
            <c:spPr>
              <a:ln w="14266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1.55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059-4253-9818-B526677285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III</c:v>
                </c:pt>
              </c:strCache>
            </c:strRef>
          </c:tx>
          <c:spPr>
            <a:gradFill rotWithShape="0">
              <a:gsLst>
                <a:gs pos="0">
                  <a:srgbClr val="008000"/>
                </a:gs>
                <a:gs pos="100000">
                  <a:srgbClr val="00FF00"/>
                </a:gs>
              </a:gsLst>
              <a:path path="rect">
                <a:fillToRect t="100000" r="100000"/>
              </a:path>
            </a:gradFill>
            <a:ln w="3567">
              <a:solidFill>
                <a:srgbClr val="008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errBars>
            <c:errBarType val="both"/>
            <c:errValType val="percentage"/>
            <c:noEndCap val="0"/>
            <c:val val="11"/>
            <c:spPr>
              <a:ln w="14266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059-4253-9818-B52667728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5"/>
        <c:axId val="23629184"/>
        <c:axId val="23639168"/>
      </c:barChart>
      <c:catAx>
        <c:axId val="2362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3639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639168"/>
        <c:scaling>
          <c:orientation val="minMax"/>
          <c:max val="1.8"/>
        </c:scaling>
        <c:delete val="0"/>
        <c:axPos val="l"/>
        <c:majorGridlines>
          <c:spPr>
            <a:ln w="14266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5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4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3629184"/>
        <c:crosses val="autoZero"/>
        <c:crossBetween val="between"/>
      </c:valAx>
      <c:spPr>
        <a:noFill/>
        <a:ln w="14266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01183431952671"/>
          <c:y val="5.7553956834532967E-2"/>
          <c:w val="0.78188223342490892"/>
          <c:h val="0.860911270983213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</c:v>
                </c:pt>
              </c:strCache>
            </c:strRef>
          </c:tx>
          <c:spPr>
            <a:gradFill rotWithShape="0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rect">
                <a:fillToRect t="100000" r="100000"/>
              </a:path>
            </a:gradFill>
            <a:ln w="3567">
              <a:solidFill>
                <a:srgbClr val="8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errBars>
            <c:errBarType val="both"/>
            <c:errValType val="percentage"/>
            <c:noEndCap val="0"/>
            <c:val val="2"/>
            <c:spPr>
              <a:ln w="14266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30.7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07-4AD5-803E-25D63198F14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II</c:v>
                </c:pt>
              </c:strCache>
            </c:strRef>
          </c:tx>
          <c:spPr>
            <a:gradFill rotWithShape="0">
              <a:gsLst>
                <a:gs pos="0">
                  <a:srgbClr val="FF6600"/>
                </a:gs>
                <a:gs pos="100000">
                  <a:srgbClr val="FFFF00"/>
                </a:gs>
              </a:gsLst>
              <a:path path="rect">
                <a:fillToRect t="100000" r="100000"/>
              </a:path>
            </a:gradFill>
            <a:ln w="3567">
              <a:solidFill>
                <a:srgbClr val="FF66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errBars>
            <c:errBarType val="both"/>
            <c:errValType val="percentage"/>
            <c:noEndCap val="0"/>
            <c:val val="11"/>
            <c:spPr>
              <a:ln w="14266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13.370000000000006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07-4AD5-803E-25D63198F14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III</c:v>
                </c:pt>
              </c:strCache>
            </c:strRef>
          </c:tx>
          <c:spPr>
            <a:gradFill rotWithShape="0">
              <a:gsLst>
                <a:gs pos="0">
                  <a:srgbClr val="008000"/>
                </a:gs>
                <a:gs pos="100000">
                  <a:srgbClr val="00FF00"/>
                </a:gs>
              </a:gsLst>
              <a:path path="rect">
                <a:fillToRect t="100000" r="100000"/>
              </a:path>
            </a:gradFill>
            <a:ln w="3567">
              <a:solidFill>
                <a:srgbClr val="008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errBars>
            <c:errBarType val="both"/>
            <c:errValType val="percentage"/>
            <c:noEndCap val="0"/>
            <c:val val="11"/>
            <c:spPr>
              <a:ln w="14266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07-4AD5-803E-25D63198F1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5"/>
        <c:axId val="5809664"/>
        <c:axId val="5811200"/>
      </c:barChart>
      <c:catAx>
        <c:axId val="580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811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811200"/>
        <c:scaling>
          <c:orientation val="minMax"/>
          <c:max val="35"/>
        </c:scaling>
        <c:delete val="0"/>
        <c:axPos val="l"/>
        <c:majorGridlines>
          <c:spPr>
            <a:ln w="14266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5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4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809664"/>
        <c:crosses val="autoZero"/>
        <c:crossBetween val="between"/>
        <c:majorUnit val="5"/>
      </c:valAx>
      <c:spPr>
        <a:noFill/>
        <a:ln w="14266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01183431952671"/>
          <c:y val="5.7553956834532981E-2"/>
          <c:w val="0.78188223342490892"/>
          <c:h val="0.860911270983213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</c:v>
                </c:pt>
              </c:strCache>
            </c:strRef>
          </c:tx>
          <c:spPr>
            <a:gradFill rotWithShape="0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rect">
                <a:fillToRect t="100000" r="100000"/>
              </a:path>
            </a:gradFill>
            <a:ln w="3567">
              <a:solidFill>
                <a:srgbClr val="8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errBars>
            <c:errBarType val="both"/>
            <c:errValType val="percentage"/>
            <c:noEndCap val="0"/>
            <c:val val="3"/>
            <c:spPr>
              <a:ln w="14266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2.98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91-41AE-ABB2-B36603AA9A9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II</c:v>
                </c:pt>
              </c:strCache>
            </c:strRef>
          </c:tx>
          <c:spPr>
            <a:gradFill rotWithShape="0">
              <a:gsLst>
                <a:gs pos="0">
                  <a:srgbClr val="FF6600"/>
                </a:gs>
                <a:gs pos="100000">
                  <a:srgbClr val="FFFF00"/>
                </a:gs>
              </a:gsLst>
              <a:path path="rect">
                <a:fillToRect t="100000" r="100000"/>
              </a:path>
            </a:gradFill>
            <a:ln w="3567">
              <a:solidFill>
                <a:srgbClr val="FF66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errBars>
            <c:errBarType val="both"/>
            <c:errValType val="percentage"/>
            <c:noEndCap val="0"/>
            <c:val val="4"/>
            <c:spPr>
              <a:ln w="14266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0.83000000000000063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91-41AE-ABB2-B36603AA9A9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III</c:v>
                </c:pt>
              </c:strCache>
            </c:strRef>
          </c:tx>
          <c:spPr>
            <a:gradFill rotWithShape="0">
              <a:gsLst>
                <a:gs pos="0">
                  <a:srgbClr val="008000"/>
                </a:gs>
                <a:gs pos="100000">
                  <a:srgbClr val="00FF00"/>
                </a:gs>
              </a:gsLst>
              <a:path path="rect">
                <a:fillToRect t="100000" r="100000"/>
              </a:path>
            </a:gradFill>
            <a:ln w="3567">
              <a:solidFill>
                <a:srgbClr val="008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errBars>
            <c:errBarType val="both"/>
            <c:errValType val="percentage"/>
            <c:noEndCap val="0"/>
            <c:val val="11"/>
            <c:spPr>
              <a:ln w="14266">
                <a:solidFill>
                  <a:schemeClr val="tx1"/>
                </a:solidFill>
                <a:prstDash val="solid"/>
              </a:ln>
            </c:spPr>
          </c:errBar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91-41AE-ABB2-B36603AA9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5"/>
        <c:axId val="23534976"/>
        <c:axId val="23544960"/>
      </c:barChart>
      <c:catAx>
        <c:axId val="2353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3544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544960"/>
        <c:scaling>
          <c:orientation val="minMax"/>
          <c:max val="3.5"/>
          <c:min val="0"/>
        </c:scaling>
        <c:delete val="0"/>
        <c:axPos val="l"/>
        <c:majorGridlines>
          <c:spPr>
            <a:ln w="14266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5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4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3534976"/>
        <c:crosses val="autoZero"/>
        <c:crossBetween val="between"/>
        <c:majorUnit val="0.5"/>
      </c:valAx>
      <c:spPr>
        <a:noFill/>
        <a:ln w="14266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27548756748681"/>
          <c:y val="6.6420664206642083E-2"/>
          <c:w val="0.82690874288476901"/>
          <c:h val="0.86715867158672033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flip="none" rotWithShape="1">
              <a:gsLst>
                <a:gs pos="0">
                  <a:srgbClr val="800000"/>
                </a:gs>
                <a:gs pos="50000">
                  <a:srgbClr val="FF0000"/>
                </a:gs>
              </a:gsLst>
              <a:path path="rect">
                <a:fillToRect l="100000" t="100000"/>
              </a:path>
              <a:tileRect r="-100000" b="-100000"/>
            </a:gradFill>
            <a:ln w="22716">
              <a:noFill/>
              <a:prstDash val="soli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Sheet1!$B$2:$E$2</c:f>
              <c:numCache>
                <c:formatCode>General</c:formatCode>
                <c:ptCount val="4"/>
                <c:pt idx="0">
                  <c:v>1.6</c:v>
                </c:pt>
                <c:pt idx="1">
                  <c:v>0.61000000000000065</c:v>
                </c:pt>
                <c:pt idx="2">
                  <c:v>0.65000000000000413</c:v>
                </c:pt>
                <c:pt idx="3">
                  <c:v>0.71000000000000063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D3-4BD1-8A99-94A2B78D5C20}"/>
            </c:ext>
          </c:extLst>
        </c:ser>
        <c:ser>
          <c:idx val="0"/>
          <c:order val="1"/>
          <c:spPr>
            <a:gradFill flip="none" rotWithShape="1">
              <a:gsLst>
                <a:gs pos="0">
                  <a:srgbClr val="FF6600"/>
                </a:gs>
                <a:gs pos="50000">
                  <a:srgbClr val="FFFF00"/>
                </a:gs>
              </a:gsLst>
              <a:path path="rect">
                <a:fillToRect t="100000" r="100000"/>
              </a:path>
              <a:tileRect l="-100000" b="-100000"/>
            </a:gradFill>
            <a:ln w="3407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Sheet1!$B$3:$E$3</c:f>
              <c:numCache>
                <c:formatCode>General</c:formatCode>
                <c:ptCount val="4"/>
                <c:pt idx="0">
                  <c:v>1.6900000000000071</c:v>
                </c:pt>
                <c:pt idx="1">
                  <c:v>1.08</c:v>
                </c:pt>
                <c:pt idx="2">
                  <c:v>1.34</c:v>
                </c:pt>
                <c:pt idx="3">
                  <c:v>1.680000000000007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D3-4BD1-8A99-94A2B78D5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axId val="31143040"/>
        <c:axId val="31144576"/>
      </c:barChart>
      <c:catAx>
        <c:axId val="31143040"/>
        <c:scaling>
          <c:orientation val="minMax"/>
        </c:scaling>
        <c:delete val="1"/>
        <c:axPos val="b"/>
        <c:majorGridlines>
          <c:spPr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</c:majorGridlines>
        <c:numFmt formatCode="General" sourceLinked="1"/>
        <c:majorTickMark val="out"/>
        <c:minorTickMark val="none"/>
        <c:tickLblPos val="none"/>
        <c:crossAx val="31144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144576"/>
        <c:scaling>
          <c:orientation val="minMax"/>
          <c:max val="2"/>
          <c:min val="0"/>
        </c:scaling>
        <c:delete val="0"/>
        <c:axPos val="l"/>
        <c:majorGridlines>
          <c:spPr>
            <a:ln w="9525">
              <a:solidFill>
                <a:schemeClr val="bg1">
                  <a:lumMod val="50000"/>
                </a:schemeClr>
              </a:solidFill>
              <a:prstDash val="lg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1">
                    <a:solidFill>
                      <a:srgbClr val="000000"/>
                    </a:solidFill>
                    <a:effectLst/>
                  </a:defRPr>
                </a:pPr>
                <a:r>
                  <a:rPr lang="ru-RU" sz="1400" b="1" dirty="0">
                    <a:solidFill>
                      <a:srgbClr val="000000"/>
                    </a:solidFill>
                    <a:effectLst/>
                  </a:rPr>
                  <a:t>балл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113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1143040"/>
        <c:crosses val="autoZero"/>
        <c:crossBetween val="between"/>
        <c:majorUnit val="0.5"/>
      </c:valAx>
      <c:spPr>
        <a:noFill/>
        <a:ln w="1135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27548756748687"/>
          <c:y val="6.6420664206642083E-2"/>
          <c:w val="0.82690874288476901"/>
          <c:h val="0.86715867158672044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flip="none" rotWithShape="1">
              <a:gsLst>
                <a:gs pos="0">
                  <a:srgbClr val="800000"/>
                </a:gs>
                <a:gs pos="50000">
                  <a:srgbClr val="FF0000"/>
                </a:gs>
              </a:gsLst>
              <a:path path="rect">
                <a:fillToRect l="100000" t="100000"/>
              </a:path>
              <a:tileRect r="-100000" b="-100000"/>
            </a:gradFill>
            <a:ln w="22716">
              <a:noFill/>
              <a:prstDash val="soli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Sheet1!$B$2:$E$2</c:f>
              <c:numCache>
                <c:formatCode>General</c:formatCode>
                <c:ptCount val="4"/>
                <c:pt idx="0">
                  <c:v>30.4</c:v>
                </c:pt>
                <c:pt idx="1">
                  <c:v>0.97000000000000064</c:v>
                </c:pt>
                <c:pt idx="2">
                  <c:v>2.4899999999999998</c:v>
                </c:pt>
                <c:pt idx="3">
                  <c:v>4.03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08-41B9-954E-A486A06DA786}"/>
            </c:ext>
          </c:extLst>
        </c:ser>
        <c:ser>
          <c:idx val="0"/>
          <c:order val="1"/>
          <c:spPr>
            <a:gradFill flip="none" rotWithShape="1">
              <a:gsLst>
                <a:gs pos="0">
                  <a:srgbClr val="FF6600"/>
                </a:gs>
                <a:gs pos="50000">
                  <a:srgbClr val="FFFF00"/>
                </a:gs>
              </a:gsLst>
              <a:path path="rect">
                <a:fillToRect t="100000" r="100000"/>
              </a:path>
              <a:tileRect l="-100000" b="-100000"/>
            </a:gradFill>
            <a:ln w="3407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Sheet1!$B$3:$E$3</c:f>
              <c:numCache>
                <c:formatCode>General</c:formatCode>
                <c:ptCount val="4"/>
                <c:pt idx="0">
                  <c:v>31</c:v>
                </c:pt>
                <c:pt idx="1">
                  <c:v>4.7</c:v>
                </c:pt>
                <c:pt idx="2">
                  <c:v>7.8</c:v>
                </c:pt>
                <c:pt idx="3">
                  <c:v>11.2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08-41B9-954E-A486A06DA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axId val="31089408"/>
        <c:axId val="31090944"/>
      </c:barChart>
      <c:catAx>
        <c:axId val="31089408"/>
        <c:scaling>
          <c:orientation val="minMax"/>
        </c:scaling>
        <c:delete val="1"/>
        <c:axPos val="b"/>
        <c:majorGridlines>
          <c:spPr>
            <a:ln w="1270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</c:majorGridlines>
        <c:numFmt formatCode="General" sourceLinked="1"/>
        <c:majorTickMark val="out"/>
        <c:minorTickMark val="none"/>
        <c:tickLblPos val="none"/>
        <c:crossAx val="31090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090944"/>
        <c:scaling>
          <c:orientation val="minMax"/>
          <c:max val="32"/>
          <c:min val="0"/>
        </c:scaling>
        <c:delete val="0"/>
        <c:axPos val="l"/>
        <c:majorGridlines>
          <c:spPr>
            <a:ln w="9525">
              <a:solidFill>
                <a:schemeClr val="bg1">
                  <a:lumMod val="50000"/>
                </a:schemeClr>
              </a:solidFill>
              <a:prstDash val="lg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1">
                    <a:solidFill>
                      <a:srgbClr val="000000"/>
                    </a:solidFill>
                    <a:effectLst/>
                  </a:defRPr>
                </a:pPr>
                <a:r>
                  <a:rPr lang="en-US" sz="1400" b="1" dirty="0">
                    <a:solidFill>
                      <a:srgbClr val="000000"/>
                    </a:solidFill>
                    <a:effectLst/>
                  </a:rPr>
                  <a:t>%</a:t>
                </a:r>
                <a:endParaRPr lang="ru-RU" sz="1400" b="1" dirty="0">
                  <a:solidFill>
                    <a:srgbClr val="000000"/>
                  </a:solidFill>
                  <a:effectLst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113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1089408"/>
        <c:crosses val="autoZero"/>
        <c:crossBetween val="between"/>
        <c:majorUnit val="5"/>
      </c:valAx>
      <c:spPr>
        <a:noFill/>
        <a:ln w="1135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886" cy="49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2" rIns="91147" bIns="45572" numCol="1" anchor="t" anchorCtr="0" compatLnSpc="1">
            <a:prstTxWarp prst="textNoShape">
              <a:avLst/>
            </a:prstTxWarp>
          </a:bodyPr>
          <a:lstStyle>
            <a:lvl1pPr defTabSz="910666">
              <a:defRPr sz="1200" b="0"/>
            </a:lvl1pPr>
          </a:lstStyle>
          <a:p>
            <a:endParaRPr lang="ru-RU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789" y="1"/>
            <a:ext cx="2945886" cy="49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2" rIns="91147" bIns="45572" numCol="1" anchor="t" anchorCtr="0" compatLnSpc="1">
            <a:prstTxWarp prst="textNoShape">
              <a:avLst/>
            </a:prstTxWarp>
          </a:bodyPr>
          <a:lstStyle>
            <a:lvl1pPr algn="r" defTabSz="910666">
              <a:defRPr sz="1200" b="0"/>
            </a:lvl1pPr>
          </a:lstStyle>
          <a:p>
            <a:endParaRPr lang="ru-RU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225"/>
            <a:ext cx="2945886" cy="49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2" rIns="91147" bIns="45572" numCol="1" anchor="b" anchorCtr="0" compatLnSpc="1">
            <a:prstTxWarp prst="textNoShape">
              <a:avLst/>
            </a:prstTxWarp>
          </a:bodyPr>
          <a:lstStyle>
            <a:lvl1pPr defTabSz="910666">
              <a:defRPr sz="1200" b="0"/>
            </a:lvl1pPr>
          </a:lstStyle>
          <a:p>
            <a:endParaRPr lang="ru-RU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789" y="9429225"/>
            <a:ext cx="2945886" cy="49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2" rIns="91147" bIns="45572" numCol="1" anchor="b" anchorCtr="0" compatLnSpc="1">
            <a:prstTxWarp prst="textNoShape">
              <a:avLst/>
            </a:prstTxWarp>
          </a:bodyPr>
          <a:lstStyle>
            <a:lvl1pPr algn="r" defTabSz="910666">
              <a:defRPr sz="1200" b="0"/>
            </a:lvl1pPr>
          </a:lstStyle>
          <a:p>
            <a:fld id="{26D81CF7-8758-4FC4-8844-079C2D0468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533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886" cy="49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9" tIns="45574" rIns="91149" bIns="45574" numCol="1" anchor="t" anchorCtr="0" compatLnSpc="1">
            <a:prstTxWarp prst="textNoShape">
              <a:avLst/>
            </a:prstTxWarp>
          </a:bodyPr>
          <a:lstStyle>
            <a:lvl1pPr defTabSz="910666">
              <a:defRPr sz="1200" b="0"/>
            </a:lvl1pPr>
          </a:lstStyle>
          <a:p>
            <a:endParaRPr lang="ru-RU"/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087" y="1"/>
            <a:ext cx="2945886" cy="49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9" tIns="45574" rIns="91149" bIns="45574" numCol="1" anchor="t" anchorCtr="0" compatLnSpc="1">
            <a:prstTxWarp prst="textNoShape">
              <a:avLst/>
            </a:prstTxWarp>
          </a:bodyPr>
          <a:lstStyle>
            <a:lvl1pPr algn="r" defTabSz="910666">
              <a:defRPr sz="1200" b="0"/>
            </a:lvl1pPr>
          </a:lstStyle>
          <a:p>
            <a:endParaRPr lang="ru-RU"/>
          </a:p>
        </p:txBody>
      </p:sp>
      <p:sp>
        <p:nvSpPr>
          <p:cNvPr id="539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39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28" y="4714612"/>
            <a:ext cx="5438821" cy="44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9" tIns="45574" rIns="91149" bIns="45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39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561"/>
            <a:ext cx="2945886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9" tIns="45574" rIns="91149" bIns="45574" numCol="1" anchor="b" anchorCtr="0" compatLnSpc="1">
            <a:prstTxWarp prst="textNoShape">
              <a:avLst/>
            </a:prstTxWarp>
          </a:bodyPr>
          <a:lstStyle>
            <a:lvl1pPr defTabSz="910666">
              <a:defRPr sz="1200" b="0"/>
            </a:lvl1pPr>
          </a:lstStyle>
          <a:p>
            <a:endParaRPr lang="ru-RU"/>
          </a:p>
        </p:txBody>
      </p:sp>
      <p:sp>
        <p:nvSpPr>
          <p:cNvPr id="539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087" y="9427561"/>
            <a:ext cx="2945886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9" tIns="45574" rIns="91149" bIns="45574" numCol="1" anchor="b" anchorCtr="0" compatLnSpc="1">
            <a:prstTxWarp prst="textNoShape">
              <a:avLst/>
            </a:prstTxWarp>
          </a:bodyPr>
          <a:lstStyle>
            <a:lvl1pPr algn="r" defTabSz="910666">
              <a:defRPr sz="1200" b="0"/>
            </a:lvl1pPr>
          </a:lstStyle>
          <a:p>
            <a:fld id="{6E6F1040-379D-40C9-8F62-AE1D84B958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430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8E0D9F2-406D-41DE-B207-3E30305E4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6142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7CB4-A763-4B90-BE05-342C9AF17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42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7CB4-A763-4B90-BE05-342C9AF17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74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7CB4-A763-4B90-BE05-342C9AF175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853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7CB4-A763-4B90-BE05-342C9AF17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30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7CB4-A763-4B90-BE05-342C9AF17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88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7CB4-A763-4B90-BE05-342C9AF17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41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965B-DD08-4B40-933E-5A7D251D6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51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4E21-DBED-47CC-8976-BB60BFCCC8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797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E8CF80E-7979-46A7-9AA5-C64AA1BF3C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07703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5638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C3B7D-10A2-49A3-BA26-7DAC619676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21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2678A92C-8CBD-498B-9B64-4A2DADB58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52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BAD8C-0683-47FE-B6EC-E7F3EA09F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59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59DE-C327-4E22-8CA9-254A9F703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0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F4442-8185-4A0E-B647-2D56391757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028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10E7-89FB-4E21-B441-D5695F30A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98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9343-C3B2-4016-9475-EEA19B14D1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20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5487-B43E-4F81-BB78-1ABECBEE9A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20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8C10-A5B5-4BBE-B6A8-F70A60ED89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93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 cstate="print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27CB4-A763-4B90-BE05-342C9AF17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944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5720" y="357166"/>
            <a:ext cx="8462744" cy="6400214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square" lIns="0" tIns="43434" rIns="0" bIns="43434">
            <a:spAutoFit/>
          </a:bodyPr>
          <a:lstStyle/>
          <a:p>
            <a:pPr algn="ctr" defTabSz="868363">
              <a:lnSpc>
                <a:spcPct val="105000"/>
              </a:lnSpc>
              <a:buFont typeface="Monotype Sorts" pitchFamily="2" charset="2"/>
              <a:buNone/>
              <a:tabLst>
                <a:tab pos="1168400" algn="l"/>
              </a:tabLs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Министерство 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здравоохранения </a:t>
            </a:r>
          </a:p>
          <a:p>
            <a:pPr algn="ctr" defTabSz="868363">
              <a:lnSpc>
                <a:spcPct val="105000"/>
              </a:lnSpc>
              <a:buFont typeface="Monotype Sorts" pitchFamily="2" charset="2"/>
              <a:buNone/>
              <a:tabLst>
                <a:tab pos="1168400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Донецкой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Народной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Республики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ctr" defTabSz="868363">
              <a:lnSpc>
                <a:spcPct val="105000"/>
              </a:lnSpc>
              <a:buFont typeface="Monotype Sorts" pitchFamily="2" charset="2"/>
              <a:buNone/>
              <a:tabLst>
                <a:tab pos="11684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</a:t>
            </a:r>
          </a:p>
          <a:p>
            <a:pPr algn="ctr" defTabSz="868363">
              <a:lnSpc>
                <a:spcPct val="105000"/>
              </a:lnSpc>
              <a:buFont typeface="Monotype Sorts" pitchFamily="2" charset="2"/>
              <a:buNone/>
              <a:tabLst>
                <a:tab pos="11684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ГОО ВПО ДОННМУ ИМ.М.ГОРЬКОГО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868363">
              <a:lnSpc>
                <a:spcPct val="105000"/>
              </a:lnSpc>
              <a:buFont typeface="Monotype Sorts" pitchFamily="2" charset="2"/>
              <a:buNone/>
              <a:tabLst>
                <a:tab pos="1168400" algn="l"/>
              </a:tabLst>
            </a:pPr>
            <a:endParaRPr lang="ru-RU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868363">
              <a:lnSpc>
                <a:spcPct val="105000"/>
              </a:lnSpc>
              <a:buFont typeface="Monotype Sorts" pitchFamily="2" charset="2"/>
              <a:buNone/>
              <a:tabLst>
                <a:tab pos="1168400" algn="l"/>
              </a:tabLst>
            </a:pPr>
            <a:endParaRPr lang="ru-RU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868363">
              <a:lnSpc>
                <a:spcPct val="105000"/>
              </a:lnSpc>
              <a:buFont typeface="Monotype Sorts" pitchFamily="2" charset="2"/>
              <a:buNone/>
              <a:tabLst>
                <a:tab pos="1168400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Кафедра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стоматологии </a:t>
            </a:r>
          </a:p>
          <a:p>
            <a:pPr algn="ctr" defTabSz="868363">
              <a:lnSpc>
                <a:spcPct val="105000"/>
              </a:lnSpc>
              <a:buFont typeface="Monotype Sorts" pitchFamily="2" charset="2"/>
              <a:buNone/>
              <a:tabLst>
                <a:tab pos="1168400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факультета интернатуры последипломного образования</a:t>
            </a:r>
          </a:p>
          <a:p>
            <a:pPr algn="ctr" defTabSz="868363">
              <a:lnSpc>
                <a:spcPct val="105000"/>
              </a:lnSpc>
              <a:buFont typeface="Monotype Sorts" pitchFamily="2" charset="2"/>
              <a:buNone/>
              <a:tabLst>
                <a:tab pos="1168400" algn="l"/>
              </a:tabLst>
            </a:pP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868363">
              <a:lnSpc>
                <a:spcPct val="105000"/>
              </a:lnSpc>
              <a:buFont typeface="Monotype Sorts" pitchFamily="2" charset="2"/>
              <a:buNone/>
              <a:tabLst>
                <a:tab pos="1168400" algn="l"/>
              </a:tabLs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868363">
              <a:lnSpc>
                <a:spcPct val="105000"/>
              </a:lnSpc>
              <a:buFont typeface="Monotype Sorts" pitchFamily="2" charset="2"/>
              <a:buNone/>
              <a:tabLst>
                <a:tab pos="11684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ДИСБИОТИЧЕСКИЕ НАРУШЕНИЯ  ПРИ ГЕНЕРАЛИЗОВАННОМ ПАРОДОНТИТЕ И ПУТИ КОРРЕКЦИИ С ИСПОЛЬЗОВАНИЕМ  МУЛЬТИПРОБИОТИКА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868363">
              <a:lnSpc>
                <a:spcPct val="105000"/>
              </a:lnSpc>
              <a:buFont typeface="Monotype Sorts" pitchFamily="2" charset="2"/>
              <a:buNone/>
              <a:tabLst>
                <a:tab pos="1168400" algn="l"/>
              </a:tabLs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	  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Докладчик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ассистент </a:t>
            </a:r>
          </a:p>
          <a:p>
            <a:pPr algn="ctr" defTabSz="868363">
              <a:lnSpc>
                <a:spcPct val="105000"/>
              </a:lnSpc>
              <a:buFont typeface="Monotype Sorts" pitchFamily="2" charset="2"/>
              <a:buNone/>
              <a:tabLst>
                <a:tab pos="11684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Соболева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Анна Александровна</a:t>
            </a:r>
          </a:p>
          <a:p>
            <a:pPr algn="ctr" defTabSz="868363">
              <a:lnSpc>
                <a:spcPct val="105000"/>
              </a:lnSpc>
              <a:tabLst>
                <a:tab pos="1168400" algn="l"/>
              </a:tabLst>
            </a:pP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868363">
              <a:lnSpc>
                <a:spcPct val="105000"/>
              </a:lnSpc>
              <a:buFont typeface="Monotype Sorts" pitchFamily="2" charset="2"/>
              <a:buNone/>
              <a:tabLst>
                <a:tab pos="1168400" algn="l"/>
                <a:tab pos="3589338" algn="l"/>
              </a:tabLst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Руководитель: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д.мед.н</a:t>
            </a:r>
            <a:r>
              <a:rPr lang="ru-RU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., профессор</a:t>
            </a:r>
          </a:p>
          <a:p>
            <a:pPr defTabSz="868363">
              <a:lnSpc>
                <a:spcPct val="105000"/>
              </a:lnSpc>
              <a:buFont typeface="Monotype Sorts" pitchFamily="2" charset="2"/>
              <a:buNone/>
              <a:tabLst>
                <a:tab pos="1168400" algn="l"/>
                <a:tab pos="3589338" algn="l"/>
              </a:tabLst>
            </a:pPr>
            <a:r>
              <a:rPr lang="ru-RU" sz="1400" b="1" cap="al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400" cap="al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         	</a:t>
            </a:r>
            <a:r>
              <a:rPr lang="ru-RU" sz="1400" cap="al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Чайковская </a:t>
            </a:r>
            <a:r>
              <a:rPr lang="ru-RU" sz="1400" cap="all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Илона </a:t>
            </a:r>
            <a:r>
              <a:rPr lang="ru-RU" sz="1400" cap="al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Владиславовна</a:t>
            </a:r>
          </a:p>
          <a:p>
            <a:pPr defTabSz="868363">
              <a:lnSpc>
                <a:spcPct val="105000"/>
              </a:lnSpc>
              <a:buFont typeface="Monotype Sorts" pitchFamily="2" charset="2"/>
              <a:buNone/>
              <a:tabLst>
                <a:tab pos="1168400" algn="l"/>
                <a:tab pos="3589338" algn="l"/>
              </a:tabLst>
            </a:pPr>
            <a:endParaRPr lang="ru-RU" sz="1400" cap="all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868363">
              <a:buFont typeface="Monotype Sorts" pitchFamily="2" charset="2"/>
              <a:buNone/>
              <a:tabLst>
                <a:tab pos="1168400" algn="l"/>
                <a:tab pos="3589338" algn="l"/>
              </a:tabLst>
            </a:pPr>
            <a:r>
              <a:rPr lang="ru-RU" sz="1400" cap="al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Донецк </a:t>
            </a:r>
            <a:endParaRPr lang="ru-RU" sz="1400" cap="all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868363">
              <a:buFont typeface="Monotype Sorts" pitchFamily="2" charset="2"/>
              <a:buNone/>
              <a:tabLst>
                <a:tab pos="1168400" algn="l"/>
                <a:tab pos="3589338" algn="l"/>
              </a:tabLst>
            </a:pPr>
            <a:r>
              <a:rPr lang="ru-RU" sz="1400" b="1" cap="all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en-US" sz="1400" b="1" cap="all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4" name="Блок-схема: задержка 3"/>
          <p:cNvSpPr/>
          <p:nvPr/>
        </p:nvSpPr>
        <p:spPr bwMode="auto">
          <a:xfrm rot="8984982">
            <a:off x="1303410" y="164035"/>
            <a:ext cx="264856" cy="318039"/>
          </a:xfrm>
          <a:prstGeom prst="flowChartDelay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 useBgFill="1">
        <p:nvSpPr>
          <p:cNvPr id="7" name="Блок-схема: задержка 6"/>
          <p:cNvSpPr/>
          <p:nvPr/>
        </p:nvSpPr>
        <p:spPr bwMode="auto">
          <a:xfrm rot="12615018" flipH="1">
            <a:off x="173404" y="168460"/>
            <a:ext cx="264856" cy="318039"/>
          </a:xfrm>
          <a:prstGeom prst="flowChartDelay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 useBgFill="1">
        <p:nvSpPr>
          <p:cNvPr id="9" name="Блок-схема: задержка 8"/>
          <p:cNvSpPr/>
          <p:nvPr/>
        </p:nvSpPr>
        <p:spPr bwMode="auto">
          <a:xfrm rot="8984982" flipH="1" flipV="1">
            <a:off x="168633" y="1707053"/>
            <a:ext cx="264856" cy="318039"/>
          </a:xfrm>
          <a:prstGeom prst="flowChartDelay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 useBgFill="1">
        <p:nvSpPr>
          <p:cNvPr id="10" name="Прямоугольник 9"/>
          <p:cNvSpPr/>
          <p:nvPr/>
        </p:nvSpPr>
        <p:spPr bwMode="auto">
          <a:xfrm>
            <a:off x="950436" y="232435"/>
            <a:ext cx="428628" cy="71438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 useBgFill="1">
        <p:nvSpPr>
          <p:cNvPr id="11" name="Прямоугольник 10"/>
          <p:cNvSpPr/>
          <p:nvPr/>
        </p:nvSpPr>
        <p:spPr bwMode="auto">
          <a:xfrm>
            <a:off x="361929" y="234922"/>
            <a:ext cx="428628" cy="71438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4" y="0"/>
            <a:ext cx="2383860" cy="25258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709" y="0"/>
            <a:ext cx="2128519" cy="1967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8675688" y="0"/>
            <a:ext cx="468312" cy="360363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 type="none" w="lg" len="lg"/>
            <a:tailEnd type="none" w="lg" len="lg"/>
          </a:ln>
          <a:effectLst/>
        </p:spPr>
        <p:txBody>
          <a:bodyPr lIns="36000" tIns="0" rIns="0" bIns="0" anchor="ctr" anchorCtr="1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sz="2000" kern="2000" dirty="0">
                <a:solidFill>
                  <a:srgbClr val="800000"/>
                </a:solidFill>
                <a:latin typeface="Arial" charset="0"/>
              </a:rPr>
              <a:t>10</a:t>
            </a: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 bwMode="auto">
          <a:xfrm rot="5400000">
            <a:off x="2678908" y="464340"/>
            <a:ext cx="3857652" cy="6929455"/>
          </a:xfrm>
          <a:prstGeom prst="round2SameRect">
            <a:avLst/>
          </a:prstGeom>
          <a:solidFill>
            <a:srgbClr val="F3FFF3"/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468000" tIns="0" rIns="0" bIns="25200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Проанализировать и оценить в динамике эффективность лечения 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генерализованного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пародонтита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путем использования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мультипробиотика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снижающего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дисбиотические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нарушения в полости рта</a:t>
            </a:r>
            <a:endParaRPr kumimoji="1" lang="ru-RU" sz="24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ашивка 10"/>
          <p:cNvSpPr/>
          <p:nvPr/>
        </p:nvSpPr>
        <p:spPr bwMode="auto">
          <a:xfrm rot="5400000">
            <a:off x="2897619" y="-793876"/>
            <a:ext cx="1220066" cy="5040000"/>
          </a:xfrm>
          <a:prstGeom prst="chevron">
            <a:avLst>
              <a:gd name="adj" fmla="val 26855"/>
            </a:avLst>
          </a:prstGeom>
          <a:gradFill>
            <a:gsLst>
              <a:gs pos="0">
                <a:srgbClr val="CCFFCC"/>
              </a:gs>
              <a:gs pos="100000">
                <a:schemeClr val="accent5"/>
              </a:gs>
            </a:gsLst>
            <a:lin ang="5400000" scaled="0"/>
          </a:gradFill>
          <a:ln w="38100" cap="flat" cmpd="sng" algn="ctr">
            <a:gradFill>
              <a:gsLst>
                <a:gs pos="0">
                  <a:srgbClr val="003300"/>
                </a:gs>
                <a:gs pos="100000">
                  <a:srgbClr val="800000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vert270" wrap="none" lIns="180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tabLst/>
            </a:pPr>
            <a:endParaRPr kumimoji="1" lang="ru-RU" sz="24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259632" y="1340768"/>
            <a:ext cx="4526814" cy="792088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>
            <a:prstTxWarp prst="textChevronInverted">
              <a:avLst>
                <a:gd name="adj" fmla="val 63349"/>
              </a:avLst>
            </a:prstTxWarp>
            <a:spAutoFit/>
          </a:bodyPr>
          <a:lstStyle/>
          <a:p>
            <a:pPr eaLnBrk="0" hangingPunct="0"/>
            <a:r>
              <a:rPr lang="ru-RU" sz="2000" kern="2000" dirty="0" smtClean="0">
                <a:solidFill>
                  <a:srgbClr val="800000"/>
                </a:solidFill>
                <a:latin typeface="Arial" charset="0"/>
              </a:rPr>
              <a:t>Поставленные ЦЕЛИ </a:t>
            </a:r>
            <a:r>
              <a:rPr lang="ru-RU" sz="2000" kern="2000" dirty="0">
                <a:solidFill>
                  <a:srgbClr val="800000"/>
                </a:solidFill>
                <a:latin typeface="Arial" charset="0"/>
              </a:rPr>
              <a:t>и </a:t>
            </a:r>
            <a:r>
              <a:rPr lang="ru-RU" sz="2000" kern="2000" dirty="0" smtClean="0">
                <a:solidFill>
                  <a:srgbClr val="800000"/>
                </a:solidFill>
                <a:latin typeface="Arial" charset="0"/>
              </a:rPr>
              <a:t>ЗАДАЧИ</a:t>
            </a:r>
            <a:endParaRPr lang="ru-RU" sz="2000" kern="2000" dirty="0">
              <a:solidFill>
                <a:srgbClr val="80000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с одним скругленным углом 27"/>
          <p:cNvSpPr/>
          <p:nvPr/>
        </p:nvSpPr>
        <p:spPr bwMode="auto">
          <a:xfrm rot="16200000" flipH="1" flipV="1">
            <a:off x="4303010" y="-2446941"/>
            <a:ext cx="792000" cy="7740000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vert270" wrap="square" lIns="180000" tIns="36000" rIns="0" bIns="14400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осмотр полости рта, индексы Грина-Вермильона,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Parma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Russel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509278" y="774790"/>
            <a:ext cx="4860000" cy="396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635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14400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Клинические и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параклинические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808190" y="214290"/>
            <a:ext cx="7524750" cy="4572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800000"/>
                </a:solidFill>
                <a:latin typeface="Arial" charset="0"/>
              </a:rPr>
              <a:t>МЕТОДЫ ИССЛЕДОВАНИЯ 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812680" y="200843"/>
            <a:ext cx="7524750" cy="46166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Arial" charset="0"/>
              </a:rPr>
              <a:t>МЕТОДЫ ИССЛЕДОВАНИЯ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8675688" y="0"/>
            <a:ext cx="468312" cy="360363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 type="none" w="lg" len="lg"/>
            <a:tailEnd type="none" w="lg" len="lg"/>
          </a:ln>
          <a:effectLst/>
        </p:spPr>
        <p:txBody>
          <a:bodyPr lIns="3600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ru-RU" sz="2000" kern="2000" dirty="0">
                <a:solidFill>
                  <a:srgbClr val="800000"/>
                </a:solidFill>
                <a:latin typeface="Arial" charset="0"/>
              </a:rPr>
              <a:t>11</a:t>
            </a:r>
            <a:endParaRPr lang="ru-RU" sz="2000" b="1" kern="2000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9" name="Прямоугольник с одним скругленным углом 18"/>
          <p:cNvSpPr/>
          <p:nvPr/>
        </p:nvSpPr>
        <p:spPr bwMode="auto">
          <a:xfrm rot="16200000" flipH="1" flipV="1">
            <a:off x="4302343" y="-1246153"/>
            <a:ext cx="792000" cy="7740000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vert270" wrap="square" lIns="180000" tIns="36000" rIns="0" bIns="14400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внутриротовая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прицельная рентгенография зубов и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ортопантомография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с одним скругленным углом 26"/>
          <p:cNvSpPr/>
          <p:nvPr/>
        </p:nvSpPr>
        <p:spPr bwMode="auto">
          <a:xfrm rot="16200000" flipH="1" flipV="1">
            <a:off x="4429010" y="-159532"/>
            <a:ext cx="540000" cy="7740000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vert270" wrap="square" lIns="180000" tIns="36000" rIns="0" bIns="14400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изучение микробной обсемененности</a:t>
            </a:r>
          </a:p>
        </p:txBody>
      </p:sp>
      <p:sp>
        <p:nvSpPr>
          <p:cNvPr id="32" name="Прямоугольник с одним скругленным углом 31"/>
          <p:cNvSpPr/>
          <p:nvPr/>
        </p:nvSpPr>
        <p:spPr bwMode="auto">
          <a:xfrm rot="16200000" flipH="1" flipV="1">
            <a:off x="4301584" y="1251144"/>
            <a:ext cx="792000" cy="7740000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vert270" wrap="square" lIns="180000" tIns="36000" rIns="0" bIns="14400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параметрические и непараметрические методы, дисперсионный и корреляционный анализ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513481" y="1970968"/>
            <a:ext cx="4860000" cy="396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635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14400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Рентгенологические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513481" y="3168162"/>
            <a:ext cx="4860000" cy="396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635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14400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Микробиологические</a:t>
            </a: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467544" y="4293096"/>
            <a:ext cx="4860000" cy="396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635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14400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Статистические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85750" y="354356"/>
            <a:ext cx="85725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/>
          <a:lstStyle/>
          <a:p>
            <a:pPr marL="379413" marR="0" lvl="0" indent="-379413" algn="ctr" defTabSz="10112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Tx/>
              <a:tabLst/>
              <a:defRPr/>
            </a:pPr>
            <a:r>
              <a:rPr kumimoji="1" lang="ru-RU" sz="2400" i="0" u="none" strike="noStrike" kern="0" normalizeH="0" baseline="0" noProof="0" dirty="0">
                <a:solidFill>
                  <a:srgbClr val="800000"/>
                </a:solidFill>
                <a:uLnTx/>
                <a:uFillTx/>
                <a:latin typeface="Arial" pitchFamily="34" charset="0"/>
                <a:cs typeface="Arial" pitchFamily="34" charset="0"/>
              </a:rPr>
              <a:t>РАСПРЕДЕЛЕНИЕ ПАЦИЕНТОВ ПО ГРУППАМ</a:t>
            </a:r>
          </a:p>
        </p:txBody>
      </p:sp>
      <p:sp>
        <p:nvSpPr>
          <p:cNvPr id="37" name="Прямоугольник с одним скругленным углом 36"/>
          <p:cNvSpPr/>
          <p:nvPr/>
        </p:nvSpPr>
        <p:spPr bwMode="auto">
          <a:xfrm rot="16200000" flipH="1" flipV="1">
            <a:off x="3995142" y="-1138905"/>
            <a:ext cx="1348741" cy="7177138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72000" tIns="36000" rIns="0" bIns="720000" numCol="1" rtlCol="0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lvl="0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группа (основная) – 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80 пациентов с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генерализованным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пародонтитом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 хроническими заболеваниями внутренних органов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(ГП+СП)</a:t>
            </a: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642910" y="1788172"/>
            <a:ext cx="900000" cy="72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635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8675688" y="0"/>
            <a:ext cx="468312" cy="360363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 type="none" w="lg" len="lg"/>
            <a:tailEnd type="none" w="lg" len="lg"/>
          </a:ln>
          <a:effectLst/>
        </p:spPr>
        <p:txBody>
          <a:bodyPr lIns="3600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ru-RU" sz="2000" b="1" kern="2000" dirty="0">
                <a:solidFill>
                  <a:srgbClr val="800000"/>
                </a:solidFill>
                <a:latin typeface="Arial" charset="0"/>
              </a:rPr>
              <a:t>12</a:t>
            </a:r>
          </a:p>
        </p:txBody>
      </p:sp>
      <p:sp>
        <p:nvSpPr>
          <p:cNvPr id="25" name="Прямоугольник с одним скругленным углом 24"/>
          <p:cNvSpPr/>
          <p:nvPr/>
        </p:nvSpPr>
        <p:spPr bwMode="auto">
          <a:xfrm rot="16200000">
            <a:off x="3727124" y="-2584171"/>
            <a:ext cx="832496" cy="7572428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square" lIns="72000" tIns="36000" rIns="0" bIns="900000" numCol="1" rtlCol="0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lvl="0" algn="ctr"/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150 пациентов</a:t>
            </a:r>
          </a:p>
        </p:txBody>
      </p:sp>
      <p:sp>
        <p:nvSpPr>
          <p:cNvPr id="28" name="Прямоугольник с одним скругленным углом 27"/>
          <p:cNvSpPr/>
          <p:nvPr/>
        </p:nvSpPr>
        <p:spPr bwMode="auto">
          <a:xfrm rot="16200000" flipH="1" flipV="1">
            <a:off x="4009430" y="379067"/>
            <a:ext cx="1348741" cy="7177138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72000" tIns="36000" rIns="0" bIns="720000" numCol="1" rtlCol="0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lvl="0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группа (сравнения) –</a:t>
            </a:r>
          </a:p>
          <a:p>
            <a:pPr lvl="0"/>
            <a:r>
              <a:rPr lang="uk-UA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40 </a:t>
            </a:r>
            <a:r>
              <a:rPr lang="uk-UA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пациентов</a:t>
            </a:r>
            <a:r>
              <a:rPr lang="uk-UA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генерализованным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пародонтитом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без соматической патологии</a:t>
            </a:r>
          </a:p>
          <a:p>
            <a:pPr lvl="0"/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k-UA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ГП без СП)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с одним скругленным углом 28"/>
          <p:cNvSpPr/>
          <p:nvPr/>
        </p:nvSpPr>
        <p:spPr bwMode="auto">
          <a:xfrm rot="16200000" flipH="1" flipV="1">
            <a:off x="4014192" y="1891337"/>
            <a:ext cx="1348741" cy="7177138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72000" tIns="36000" rIns="0" bIns="720000" numCol="1" rtlCol="0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lvl="0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группа (контрольная) –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30 практически здоровы</a:t>
            </a:r>
            <a:r>
              <a:rPr lang="uk-UA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люд</a:t>
            </a:r>
            <a:r>
              <a:rPr lang="uk-UA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ей, </a:t>
            </a:r>
            <a:r>
              <a:rPr lang="uk-UA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которые</a:t>
            </a:r>
            <a:r>
              <a:rPr lang="uk-UA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 момент </a:t>
            </a:r>
            <a:r>
              <a:rPr lang="uk-UA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обследования</a:t>
            </a:r>
            <a:r>
              <a:rPr lang="uk-UA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uk-UA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предьявляли</a:t>
            </a:r>
            <a:r>
              <a:rPr lang="uk-UA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жалоб.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647554" y="3315969"/>
            <a:ext cx="900000" cy="72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635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647554" y="4833001"/>
            <a:ext cx="900000" cy="72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635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32" name="Rectangle 12"/>
          <p:cNvSpPr>
            <a:spLocks noChangeAspect="1" noChangeArrowheads="1"/>
          </p:cNvSpPr>
          <p:nvPr/>
        </p:nvSpPr>
        <p:spPr bwMode="auto">
          <a:xfrm>
            <a:off x="776142" y="1916760"/>
            <a:ext cx="540000" cy="448260"/>
          </a:xfrm>
          <a:prstGeom prst="rect">
            <a:avLst/>
          </a:prstGeom>
          <a:gradFill rotWithShape="0">
            <a:gsLst>
              <a:gs pos="0">
                <a:srgbClr val="990000"/>
              </a:gs>
              <a:gs pos="100000">
                <a:srgbClr val="FF0000"/>
              </a:gs>
            </a:gsLst>
            <a:path path="rect">
              <a:fillToRect t="100000" r="10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3" name="Rectangle 13"/>
          <p:cNvSpPr>
            <a:spLocks noChangeAspect="1" noChangeArrowheads="1"/>
          </p:cNvSpPr>
          <p:nvPr/>
        </p:nvSpPr>
        <p:spPr bwMode="auto">
          <a:xfrm>
            <a:off x="795192" y="3430269"/>
            <a:ext cx="540000" cy="44826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FF00"/>
              </a:gs>
            </a:gsLst>
            <a:path path="rect">
              <a:fillToRect t="100000" r="10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4" name="Rectangle 15"/>
          <p:cNvSpPr>
            <a:spLocks noChangeAspect="1" noChangeArrowheads="1"/>
          </p:cNvSpPr>
          <p:nvPr/>
        </p:nvSpPr>
        <p:spPr bwMode="auto">
          <a:xfrm>
            <a:off x="795192" y="4942539"/>
            <a:ext cx="540000" cy="448260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00FF00"/>
              </a:gs>
            </a:gsLst>
            <a:path path="rect">
              <a:fillToRect t="100000" r="10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3139308" y="1357298"/>
            <a:ext cx="3060000" cy="5214974"/>
          </a:xfrm>
          <a:prstGeom prst="roundRect">
            <a:avLst>
              <a:gd name="adj" fmla="val 4186"/>
            </a:avLst>
          </a:prstGeom>
          <a:solidFill>
            <a:srgbClr val="FFF7F7"/>
          </a:solidFill>
          <a:ln w="57150">
            <a:solidFill>
              <a:srgbClr val="800000"/>
            </a:solidFill>
            <a:round/>
            <a:headEnd/>
            <a:tailEnd/>
          </a:ln>
          <a:effectLst/>
        </p:spPr>
        <p:txBody>
          <a:bodyPr lIns="180000" tIns="0" rIns="180000" bIns="0" anchor="ctr"/>
          <a:lstStyle/>
          <a:p>
            <a:pPr lvl="0" algn="ctr">
              <a:spcAft>
                <a:spcPts val="0"/>
              </a:spcAft>
            </a:pPr>
            <a:endParaRPr lang="ru-RU" sz="2400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41" name="AutoShape 13"/>
          <p:cNvSpPr>
            <a:spLocks noChangeArrowheads="1"/>
          </p:cNvSpPr>
          <p:nvPr/>
        </p:nvSpPr>
        <p:spPr bwMode="auto">
          <a:xfrm>
            <a:off x="6000760" y="1357298"/>
            <a:ext cx="3060000" cy="5214974"/>
          </a:xfrm>
          <a:prstGeom prst="roundRect">
            <a:avLst>
              <a:gd name="adj" fmla="val 4186"/>
            </a:avLst>
          </a:prstGeom>
          <a:solidFill>
            <a:srgbClr val="FFF7F7"/>
          </a:solidFill>
          <a:ln w="57150">
            <a:solidFill>
              <a:srgbClr val="800000"/>
            </a:solidFill>
            <a:round/>
            <a:headEnd/>
            <a:tailEnd/>
          </a:ln>
          <a:effectLst/>
        </p:spPr>
        <p:txBody>
          <a:bodyPr lIns="180000" tIns="0" rIns="180000" bIns="0" anchor="ctr"/>
          <a:lstStyle/>
          <a:p>
            <a:pPr lvl="0" algn="ctr">
              <a:spcAft>
                <a:spcPts val="0"/>
              </a:spcAft>
            </a:pPr>
            <a:endParaRPr lang="ru-RU" sz="2400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25" name="AutoShape 13"/>
          <p:cNvSpPr>
            <a:spLocks noChangeArrowheads="1"/>
          </p:cNvSpPr>
          <p:nvPr/>
        </p:nvSpPr>
        <p:spPr bwMode="auto">
          <a:xfrm>
            <a:off x="142844" y="1357298"/>
            <a:ext cx="3060000" cy="5214974"/>
          </a:xfrm>
          <a:prstGeom prst="roundRect">
            <a:avLst>
              <a:gd name="adj" fmla="val 4186"/>
            </a:avLst>
          </a:prstGeom>
          <a:solidFill>
            <a:srgbClr val="FFF7F7"/>
          </a:solidFill>
          <a:ln w="57150">
            <a:solidFill>
              <a:srgbClr val="800000"/>
            </a:solidFill>
            <a:round/>
            <a:headEnd/>
            <a:tailEnd/>
          </a:ln>
          <a:effectLst/>
        </p:spPr>
        <p:txBody>
          <a:bodyPr lIns="180000" tIns="0" rIns="180000" bIns="0" anchor="ctr"/>
          <a:lstStyle/>
          <a:p>
            <a:pPr lvl="0" algn="ctr">
              <a:spcAft>
                <a:spcPts val="0"/>
              </a:spcAft>
            </a:pPr>
            <a:endParaRPr lang="ru-RU" sz="2400" dirty="0">
              <a:solidFill>
                <a:srgbClr val="800000"/>
              </a:solidFill>
              <a:latin typeface="Arial" charset="0"/>
            </a:endParaRPr>
          </a:p>
        </p:txBody>
      </p:sp>
      <p:graphicFrame>
        <p:nvGraphicFramePr>
          <p:cNvPr id="28" name="Object 5"/>
          <p:cNvGraphicFramePr>
            <a:graphicFrameLocks noChangeAspect="1"/>
          </p:cNvGraphicFramePr>
          <p:nvPr/>
        </p:nvGraphicFramePr>
        <p:xfrm>
          <a:off x="285720" y="1838420"/>
          <a:ext cx="2746365" cy="4819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2"/>
          <p:cNvSpPr>
            <a:spLocks noChangeAspect="1" noChangeArrowheads="1"/>
          </p:cNvSpPr>
          <p:nvPr/>
        </p:nvSpPr>
        <p:spPr bwMode="auto">
          <a:xfrm>
            <a:off x="428596" y="944334"/>
            <a:ext cx="327025" cy="271462"/>
          </a:xfrm>
          <a:prstGeom prst="rect">
            <a:avLst/>
          </a:prstGeom>
          <a:gradFill rotWithShape="0">
            <a:gsLst>
              <a:gs pos="0">
                <a:srgbClr val="990000"/>
              </a:gs>
              <a:gs pos="100000">
                <a:srgbClr val="FF0000"/>
              </a:gs>
            </a:gsLst>
            <a:path path="rect">
              <a:fillToRect t="100000" r="10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ChangeAspect="1" noChangeArrowheads="1"/>
          </p:cNvSpPr>
          <p:nvPr/>
        </p:nvSpPr>
        <p:spPr bwMode="auto">
          <a:xfrm>
            <a:off x="3459157" y="944436"/>
            <a:ext cx="327025" cy="271462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FF00"/>
              </a:gs>
            </a:gsLst>
            <a:path path="rect">
              <a:fillToRect t="100000" r="10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ChangeAspect="1" noChangeArrowheads="1"/>
          </p:cNvSpPr>
          <p:nvPr/>
        </p:nvSpPr>
        <p:spPr bwMode="auto">
          <a:xfrm>
            <a:off x="6786578" y="945986"/>
            <a:ext cx="327025" cy="271463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00FF00"/>
              </a:gs>
            </a:gsLst>
            <a:path path="rect">
              <a:fillToRect t="100000" r="10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7200915" y="914562"/>
            <a:ext cx="1306513" cy="324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>
            <a:outerShdw dist="17961" dir="2700000" algn="ctr" rotWithShape="0">
              <a:srgbClr val="00FF00"/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ru-RU" sz="2000" b="1" dirty="0">
                <a:solidFill>
                  <a:srgbClr val="003300"/>
                </a:solidFill>
                <a:latin typeface="Arial" charset="0"/>
              </a:rPr>
              <a:t>Контроль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52459" y="917019"/>
            <a:ext cx="2592000" cy="324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r>
              <a:rPr lang="uk-UA" sz="2000" b="1" dirty="0">
                <a:solidFill>
                  <a:srgbClr val="000000"/>
                </a:solidFill>
                <a:latin typeface="Arial" charset="0"/>
              </a:rPr>
              <a:t>І 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группа 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  <a:sym typeface="Symbol"/>
              </a:rPr>
              <a:t> </a:t>
            </a:r>
            <a:r>
              <a:rPr lang="ru-RU" sz="2000" b="1" dirty="0">
                <a:solidFill>
                  <a:srgbClr val="800000"/>
                </a:solidFill>
                <a:latin typeface="Arial" charset="0"/>
                <a:sym typeface="Symbol"/>
              </a:rPr>
              <a:t>ГП + СП</a:t>
            </a:r>
            <a:endParaRPr lang="ru-RU" sz="2000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54218" y="322262"/>
            <a:ext cx="85725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046" tIns="50523" rIns="101046" bIns="50523" numCol="1" anchor="ctr" anchorCtr="0" compatLnSpc="1"/>
          <a:lstStyle/>
          <a:p>
            <a:pPr marL="379413" marR="0" lvl="0" indent="-379413" algn="ctr" defTabSz="10112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Tx/>
              <a:tabLst/>
              <a:defRPr/>
            </a:pPr>
            <a:r>
              <a:rPr kumimoji="1" lang="ru-RU" sz="2400" i="0" u="none" strike="noStrike" kern="0" normalizeH="0" baseline="0" noProof="0" dirty="0">
                <a:solidFill>
                  <a:srgbClr val="800000"/>
                </a:solidFill>
                <a:uLnTx/>
                <a:uFillTx/>
                <a:latin typeface="Arial" pitchFamily="34" charset="0"/>
                <a:cs typeface="Arial" pitchFamily="34" charset="0"/>
              </a:rPr>
              <a:t>Значения определяемых индексов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906578" y="920296"/>
            <a:ext cx="2880000" cy="324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r>
              <a:rPr lang="uk-UA" sz="2000" b="1" dirty="0">
                <a:solidFill>
                  <a:srgbClr val="000000"/>
                </a:solidFill>
                <a:latin typeface="Arial" charset="0"/>
              </a:rPr>
              <a:t>ІІ 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группа 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  <a:sym typeface="Symbol"/>
              </a:rPr>
              <a:t> </a:t>
            </a:r>
            <a:r>
              <a:rPr lang="ru-RU" sz="2000" b="1" dirty="0">
                <a:solidFill>
                  <a:srgbClr val="800000"/>
                </a:solidFill>
                <a:latin typeface="Arial" charset="0"/>
                <a:sym typeface="Symbol"/>
              </a:rPr>
              <a:t>ГП </a:t>
            </a:r>
            <a:r>
              <a:rPr lang="ru-RU" sz="2000" b="1" dirty="0">
                <a:solidFill>
                  <a:srgbClr val="FF0000"/>
                </a:solidFill>
                <a:latin typeface="Arial" charset="0"/>
                <a:sym typeface="Symbol"/>
              </a:rPr>
              <a:t>без СП</a:t>
            </a:r>
            <a:endParaRPr lang="ru-RU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51240" y="1582062"/>
            <a:ext cx="2592000" cy="324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uk-UA" b="1" dirty="0" err="1">
                <a:solidFill>
                  <a:srgbClr val="000000"/>
                </a:solidFill>
                <a:latin typeface="Arial" charset="0"/>
              </a:rPr>
              <a:t>Грина-Вермильона</a:t>
            </a:r>
            <a:endParaRPr lang="ru-RU" b="1" dirty="0">
              <a:solidFill>
                <a:srgbClr val="800000"/>
              </a:solidFill>
              <a:latin typeface="Arial" charset="0"/>
            </a:endParaRP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3254395" y="1838420"/>
          <a:ext cx="2746365" cy="4819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626446" y="1571612"/>
            <a:ext cx="2160000" cy="324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 charset="0"/>
              </a:rPr>
              <a:t>PMA</a:t>
            </a:r>
            <a:endParaRPr lang="ru-RU" b="1" dirty="0">
              <a:solidFill>
                <a:srgbClr val="800000"/>
              </a:solidFill>
              <a:latin typeface="Arial" charset="0"/>
            </a:endParaRP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6183353" y="1838420"/>
          <a:ext cx="2746365" cy="4819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555404" y="1571612"/>
            <a:ext cx="2160000" cy="324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Arial" charset="0"/>
              </a:rPr>
              <a:t>Рассел</a:t>
            </a:r>
            <a:r>
              <a:rPr lang="uk-UA" b="1" dirty="0">
                <a:solidFill>
                  <a:srgbClr val="000000"/>
                </a:solidFill>
                <a:latin typeface="Arial" charset="0"/>
              </a:rPr>
              <a:t>а</a:t>
            </a:r>
            <a:endParaRPr lang="ru-RU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68662" y="1841992"/>
            <a:ext cx="468000" cy="360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uk-UA" sz="1400" b="1" dirty="0" err="1">
                <a:solidFill>
                  <a:srgbClr val="000000"/>
                </a:solidFill>
                <a:latin typeface="Arial" charset="0"/>
              </a:rPr>
              <a:t>балл</a:t>
            </a:r>
            <a:endParaRPr lang="ru-RU" sz="1400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486782" y="1836098"/>
            <a:ext cx="468000" cy="360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uk-UA" sz="1400" b="1" dirty="0">
                <a:solidFill>
                  <a:srgbClr val="000000"/>
                </a:solidFill>
                <a:latin typeface="Arial" charset="0"/>
              </a:rPr>
              <a:t>%</a:t>
            </a:r>
            <a:endParaRPr lang="ru-RU" sz="1400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22" name="Полилиния 21"/>
          <p:cNvSpPr/>
          <p:nvPr/>
        </p:nvSpPr>
        <p:spPr bwMode="auto">
          <a:xfrm>
            <a:off x="923026" y="2500306"/>
            <a:ext cx="720016" cy="3771098"/>
          </a:xfrm>
          <a:custGeom>
            <a:avLst/>
            <a:gdLst>
              <a:gd name="connsiteX0" fmla="*/ 8627 w 707366"/>
              <a:gd name="connsiteY0" fmla="*/ 0 h 3761117"/>
              <a:gd name="connsiteX1" fmla="*/ 707366 w 707366"/>
              <a:gd name="connsiteY1" fmla="*/ 0 h 3761117"/>
              <a:gd name="connsiteX2" fmla="*/ 707366 w 707366"/>
              <a:gd name="connsiteY2" fmla="*/ 181155 h 3761117"/>
              <a:gd name="connsiteX3" fmla="*/ 517585 w 707366"/>
              <a:gd name="connsiteY3" fmla="*/ 163902 h 3761117"/>
              <a:gd name="connsiteX4" fmla="*/ 534838 w 707366"/>
              <a:gd name="connsiteY4" fmla="*/ 3761117 h 3761117"/>
              <a:gd name="connsiteX5" fmla="*/ 0 w 707366"/>
              <a:gd name="connsiteY5" fmla="*/ 3761117 h 3761117"/>
              <a:gd name="connsiteX6" fmla="*/ 8627 w 707366"/>
              <a:gd name="connsiteY6" fmla="*/ 0 h 3761117"/>
              <a:gd name="connsiteX0" fmla="*/ 8627 w 720016"/>
              <a:gd name="connsiteY0" fmla="*/ 9981 h 3771098"/>
              <a:gd name="connsiteX1" fmla="*/ 720016 w 720016"/>
              <a:gd name="connsiteY1" fmla="*/ 0 h 3771098"/>
              <a:gd name="connsiteX2" fmla="*/ 707366 w 720016"/>
              <a:gd name="connsiteY2" fmla="*/ 191136 h 3771098"/>
              <a:gd name="connsiteX3" fmla="*/ 517585 w 720016"/>
              <a:gd name="connsiteY3" fmla="*/ 173883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8627 w 720016"/>
              <a:gd name="connsiteY6" fmla="*/ 9981 h 3771098"/>
              <a:gd name="connsiteX0" fmla="*/ 5636 w 720016"/>
              <a:gd name="connsiteY0" fmla="*/ 0 h 3771098"/>
              <a:gd name="connsiteX1" fmla="*/ 720016 w 720016"/>
              <a:gd name="connsiteY1" fmla="*/ 0 h 3771098"/>
              <a:gd name="connsiteX2" fmla="*/ 707366 w 720016"/>
              <a:gd name="connsiteY2" fmla="*/ 191136 h 3771098"/>
              <a:gd name="connsiteX3" fmla="*/ 517585 w 720016"/>
              <a:gd name="connsiteY3" fmla="*/ 173883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5636 w 720016"/>
              <a:gd name="connsiteY6" fmla="*/ 0 h 3771098"/>
              <a:gd name="connsiteX0" fmla="*/ 5636 w 720016"/>
              <a:gd name="connsiteY0" fmla="*/ 0 h 3771098"/>
              <a:gd name="connsiteX1" fmla="*/ 720016 w 720016"/>
              <a:gd name="connsiteY1" fmla="*/ 0 h 3771098"/>
              <a:gd name="connsiteX2" fmla="*/ 720016 w 720016"/>
              <a:gd name="connsiteY2" fmla="*/ 142876 h 3771098"/>
              <a:gd name="connsiteX3" fmla="*/ 517585 w 720016"/>
              <a:gd name="connsiteY3" fmla="*/ 173883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5636 w 720016"/>
              <a:gd name="connsiteY6" fmla="*/ 0 h 377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016" h="3771098">
                <a:moveTo>
                  <a:pt x="5636" y="0"/>
                </a:moveTo>
                <a:lnTo>
                  <a:pt x="720016" y="0"/>
                </a:lnTo>
                <a:lnTo>
                  <a:pt x="720016" y="142876"/>
                </a:lnTo>
                <a:lnTo>
                  <a:pt x="517585" y="173883"/>
                </a:lnTo>
                <a:lnTo>
                  <a:pt x="534838" y="3771098"/>
                </a:lnTo>
                <a:lnTo>
                  <a:pt x="0" y="3771098"/>
                </a:lnTo>
                <a:cubicBezTo>
                  <a:pt x="2876" y="2517392"/>
                  <a:pt x="2760" y="1253706"/>
                  <a:pt x="563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6600"/>
              </a:gs>
              <a:gs pos="50000">
                <a:srgbClr val="C00000"/>
              </a:gs>
              <a:gs pos="100000">
                <a:srgbClr val="800000"/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 bwMode="auto">
          <a:xfrm>
            <a:off x="3860610" y="2643182"/>
            <a:ext cx="720016" cy="3628222"/>
          </a:xfrm>
          <a:custGeom>
            <a:avLst/>
            <a:gdLst>
              <a:gd name="connsiteX0" fmla="*/ 8627 w 707366"/>
              <a:gd name="connsiteY0" fmla="*/ 0 h 3761117"/>
              <a:gd name="connsiteX1" fmla="*/ 707366 w 707366"/>
              <a:gd name="connsiteY1" fmla="*/ 0 h 3761117"/>
              <a:gd name="connsiteX2" fmla="*/ 707366 w 707366"/>
              <a:gd name="connsiteY2" fmla="*/ 181155 h 3761117"/>
              <a:gd name="connsiteX3" fmla="*/ 517585 w 707366"/>
              <a:gd name="connsiteY3" fmla="*/ 163902 h 3761117"/>
              <a:gd name="connsiteX4" fmla="*/ 534838 w 707366"/>
              <a:gd name="connsiteY4" fmla="*/ 3761117 h 3761117"/>
              <a:gd name="connsiteX5" fmla="*/ 0 w 707366"/>
              <a:gd name="connsiteY5" fmla="*/ 3761117 h 3761117"/>
              <a:gd name="connsiteX6" fmla="*/ 8627 w 707366"/>
              <a:gd name="connsiteY6" fmla="*/ 0 h 3761117"/>
              <a:gd name="connsiteX0" fmla="*/ 8627 w 720016"/>
              <a:gd name="connsiteY0" fmla="*/ 9981 h 3771098"/>
              <a:gd name="connsiteX1" fmla="*/ 720016 w 720016"/>
              <a:gd name="connsiteY1" fmla="*/ 0 h 3771098"/>
              <a:gd name="connsiteX2" fmla="*/ 707366 w 720016"/>
              <a:gd name="connsiteY2" fmla="*/ 191136 h 3771098"/>
              <a:gd name="connsiteX3" fmla="*/ 517585 w 720016"/>
              <a:gd name="connsiteY3" fmla="*/ 173883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8627 w 720016"/>
              <a:gd name="connsiteY6" fmla="*/ 9981 h 3771098"/>
              <a:gd name="connsiteX0" fmla="*/ 5636 w 720016"/>
              <a:gd name="connsiteY0" fmla="*/ 0 h 3771098"/>
              <a:gd name="connsiteX1" fmla="*/ 720016 w 720016"/>
              <a:gd name="connsiteY1" fmla="*/ 0 h 3771098"/>
              <a:gd name="connsiteX2" fmla="*/ 707366 w 720016"/>
              <a:gd name="connsiteY2" fmla="*/ 191136 h 3771098"/>
              <a:gd name="connsiteX3" fmla="*/ 517585 w 720016"/>
              <a:gd name="connsiteY3" fmla="*/ 173883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5636 w 720016"/>
              <a:gd name="connsiteY6" fmla="*/ 0 h 3771098"/>
              <a:gd name="connsiteX0" fmla="*/ 5636 w 720016"/>
              <a:gd name="connsiteY0" fmla="*/ 0 h 3771098"/>
              <a:gd name="connsiteX1" fmla="*/ 720016 w 720016"/>
              <a:gd name="connsiteY1" fmla="*/ 0 h 3771098"/>
              <a:gd name="connsiteX2" fmla="*/ 720016 w 720016"/>
              <a:gd name="connsiteY2" fmla="*/ 142876 h 3771098"/>
              <a:gd name="connsiteX3" fmla="*/ 517585 w 720016"/>
              <a:gd name="connsiteY3" fmla="*/ 173883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5636 w 720016"/>
              <a:gd name="connsiteY6" fmla="*/ 0 h 3771098"/>
              <a:gd name="connsiteX0" fmla="*/ 5636 w 720016"/>
              <a:gd name="connsiteY0" fmla="*/ 0 h 3771098"/>
              <a:gd name="connsiteX1" fmla="*/ 720016 w 720016"/>
              <a:gd name="connsiteY1" fmla="*/ 0 h 3771098"/>
              <a:gd name="connsiteX2" fmla="*/ 720016 w 720016"/>
              <a:gd name="connsiteY2" fmla="*/ 2079033 h 3771098"/>
              <a:gd name="connsiteX3" fmla="*/ 517585 w 720016"/>
              <a:gd name="connsiteY3" fmla="*/ 173883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5636 w 720016"/>
              <a:gd name="connsiteY6" fmla="*/ 0 h 3771098"/>
              <a:gd name="connsiteX0" fmla="*/ 5636 w 720016"/>
              <a:gd name="connsiteY0" fmla="*/ 0 h 3771098"/>
              <a:gd name="connsiteX1" fmla="*/ 720016 w 720016"/>
              <a:gd name="connsiteY1" fmla="*/ 0 h 3771098"/>
              <a:gd name="connsiteX2" fmla="*/ 720016 w 720016"/>
              <a:gd name="connsiteY2" fmla="*/ 2079033 h 3771098"/>
              <a:gd name="connsiteX3" fmla="*/ 505702 w 720016"/>
              <a:gd name="connsiteY3" fmla="*/ 2079033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5636 w 720016"/>
              <a:gd name="connsiteY6" fmla="*/ 0 h 3771098"/>
              <a:gd name="connsiteX0" fmla="*/ 5636 w 720016"/>
              <a:gd name="connsiteY0" fmla="*/ 0 h 3771098"/>
              <a:gd name="connsiteX1" fmla="*/ 720016 w 720016"/>
              <a:gd name="connsiteY1" fmla="*/ 0 h 3771098"/>
              <a:gd name="connsiteX2" fmla="*/ 720016 w 720016"/>
              <a:gd name="connsiteY2" fmla="*/ 2079033 h 3771098"/>
              <a:gd name="connsiteX3" fmla="*/ 505702 w 720016"/>
              <a:gd name="connsiteY3" fmla="*/ 2079033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5636 w 720016"/>
              <a:gd name="connsiteY6" fmla="*/ 0 h 3771098"/>
              <a:gd name="connsiteX0" fmla="*/ 5636 w 720016"/>
              <a:gd name="connsiteY0" fmla="*/ 0 h 3771098"/>
              <a:gd name="connsiteX1" fmla="*/ 720016 w 720016"/>
              <a:gd name="connsiteY1" fmla="*/ 0 h 3771098"/>
              <a:gd name="connsiteX2" fmla="*/ 720016 w 720016"/>
              <a:gd name="connsiteY2" fmla="*/ 2079033 h 3771098"/>
              <a:gd name="connsiteX3" fmla="*/ 505702 w 720016"/>
              <a:gd name="connsiteY3" fmla="*/ 2079033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5636 w 720016"/>
              <a:gd name="connsiteY6" fmla="*/ 0 h 3771098"/>
              <a:gd name="connsiteX0" fmla="*/ 5636 w 720016"/>
              <a:gd name="connsiteY0" fmla="*/ 0 h 3771098"/>
              <a:gd name="connsiteX1" fmla="*/ 720016 w 720016"/>
              <a:gd name="connsiteY1" fmla="*/ 0 h 3771098"/>
              <a:gd name="connsiteX2" fmla="*/ 720016 w 720016"/>
              <a:gd name="connsiteY2" fmla="*/ 2079033 h 3771098"/>
              <a:gd name="connsiteX3" fmla="*/ 505702 w 720016"/>
              <a:gd name="connsiteY3" fmla="*/ 2079033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5636 w 720016"/>
              <a:gd name="connsiteY6" fmla="*/ 0 h 377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016" h="3771098">
                <a:moveTo>
                  <a:pt x="5636" y="0"/>
                </a:moveTo>
                <a:lnTo>
                  <a:pt x="720016" y="0"/>
                </a:lnTo>
                <a:lnTo>
                  <a:pt x="720016" y="2079033"/>
                </a:lnTo>
                <a:cubicBezTo>
                  <a:pt x="633752" y="2121333"/>
                  <a:pt x="577140" y="2079033"/>
                  <a:pt x="505702" y="2079033"/>
                </a:cubicBezTo>
                <a:lnTo>
                  <a:pt x="534838" y="3771098"/>
                </a:lnTo>
                <a:lnTo>
                  <a:pt x="0" y="3771098"/>
                </a:lnTo>
                <a:cubicBezTo>
                  <a:pt x="2876" y="2517392"/>
                  <a:pt x="2760" y="1253706"/>
                  <a:pt x="563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6600"/>
              </a:gs>
              <a:gs pos="50000">
                <a:srgbClr val="C00000"/>
              </a:gs>
              <a:gs pos="100000">
                <a:srgbClr val="800000"/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Полилиния 23"/>
          <p:cNvSpPr/>
          <p:nvPr/>
        </p:nvSpPr>
        <p:spPr bwMode="auto">
          <a:xfrm>
            <a:off x="6832138" y="2741830"/>
            <a:ext cx="740258" cy="3528000"/>
          </a:xfrm>
          <a:custGeom>
            <a:avLst/>
            <a:gdLst>
              <a:gd name="connsiteX0" fmla="*/ 8627 w 707366"/>
              <a:gd name="connsiteY0" fmla="*/ 0 h 3761117"/>
              <a:gd name="connsiteX1" fmla="*/ 707366 w 707366"/>
              <a:gd name="connsiteY1" fmla="*/ 0 h 3761117"/>
              <a:gd name="connsiteX2" fmla="*/ 707366 w 707366"/>
              <a:gd name="connsiteY2" fmla="*/ 181155 h 3761117"/>
              <a:gd name="connsiteX3" fmla="*/ 517585 w 707366"/>
              <a:gd name="connsiteY3" fmla="*/ 163902 h 3761117"/>
              <a:gd name="connsiteX4" fmla="*/ 534838 w 707366"/>
              <a:gd name="connsiteY4" fmla="*/ 3761117 h 3761117"/>
              <a:gd name="connsiteX5" fmla="*/ 0 w 707366"/>
              <a:gd name="connsiteY5" fmla="*/ 3761117 h 3761117"/>
              <a:gd name="connsiteX6" fmla="*/ 8627 w 707366"/>
              <a:gd name="connsiteY6" fmla="*/ 0 h 3761117"/>
              <a:gd name="connsiteX0" fmla="*/ 8627 w 720016"/>
              <a:gd name="connsiteY0" fmla="*/ 9981 h 3771098"/>
              <a:gd name="connsiteX1" fmla="*/ 720016 w 720016"/>
              <a:gd name="connsiteY1" fmla="*/ 0 h 3771098"/>
              <a:gd name="connsiteX2" fmla="*/ 707366 w 720016"/>
              <a:gd name="connsiteY2" fmla="*/ 191136 h 3771098"/>
              <a:gd name="connsiteX3" fmla="*/ 517585 w 720016"/>
              <a:gd name="connsiteY3" fmla="*/ 173883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8627 w 720016"/>
              <a:gd name="connsiteY6" fmla="*/ 9981 h 3771098"/>
              <a:gd name="connsiteX0" fmla="*/ 5636 w 720016"/>
              <a:gd name="connsiteY0" fmla="*/ 0 h 3771098"/>
              <a:gd name="connsiteX1" fmla="*/ 720016 w 720016"/>
              <a:gd name="connsiteY1" fmla="*/ 0 h 3771098"/>
              <a:gd name="connsiteX2" fmla="*/ 707366 w 720016"/>
              <a:gd name="connsiteY2" fmla="*/ 191136 h 3771098"/>
              <a:gd name="connsiteX3" fmla="*/ 517585 w 720016"/>
              <a:gd name="connsiteY3" fmla="*/ 173883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5636 w 720016"/>
              <a:gd name="connsiteY6" fmla="*/ 0 h 3771098"/>
              <a:gd name="connsiteX0" fmla="*/ 5636 w 720016"/>
              <a:gd name="connsiteY0" fmla="*/ 0 h 3771098"/>
              <a:gd name="connsiteX1" fmla="*/ 720016 w 720016"/>
              <a:gd name="connsiteY1" fmla="*/ 0 h 3771098"/>
              <a:gd name="connsiteX2" fmla="*/ 720016 w 720016"/>
              <a:gd name="connsiteY2" fmla="*/ 142876 h 3771098"/>
              <a:gd name="connsiteX3" fmla="*/ 517585 w 720016"/>
              <a:gd name="connsiteY3" fmla="*/ 173883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5636 w 720016"/>
              <a:gd name="connsiteY6" fmla="*/ 0 h 3771098"/>
              <a:gd name="connsiteX0" fmla="*/ 5636 w 720016"/>
              <a:gd name="connsiteY0" fmla="*/ 0 h 3771098"/>
              <a:gd name="connsiteX1" fmla="*/ 720016 w 720016"/>
              <a:gd name="connsiteY1" fmla="*/ 0 h 3771098"/>
              <a:gd name="connsiteX2" fmla="*/ 720016 w 720016"/>
              <a:gd name="connsiteY2" fmla="*/ 2079033 h 3771098"/>
              <a:gd name="connsiteX3" fmla="*/ 517585 w 720016"/>
              <a:gd name="connsiteY3" fmla="*/ 173883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5636 w 720016"/>
              <a:gd name="connsiteY6" fmla="*/ 0 h 3771098"/>
              <a:gd name="connsiteX0" fmla="*/ 5636 w 720016"/>
              <a:gd name="connsiteY0" fmla="*/ 0 h 3771098"/>
              <a:gd name="connsiteX1" fmla="*/ 720016 w 720016"/>
              <a:gd name="connsiteY1" fmla="*/ 0 h 3771098"/>
              <a:gd name="connsiteX2" fmla="*/ 720016 w 720016"/>
              <a:gd name="connsiteY2" fmla="*/ 2079033 h 3771098"/>
              <a:gd name="connsiteX3" fmla="*/ 505702 w 720016"/>
              <a:gd name="connsiteY3" fmla="*/ 2079033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5636 w 720016"/>
              <a:gd name="connsiteY6" fmla="*/ 0 h 3771098"/>
              <a:gd name="connsiteX0" fmla="*/ 5636 w 720016"/>
              <a:gd name="connsiteY0" fmla="*/ 0 h 3771098"/>
              <a:gd name="connsiteX1" fmla="*/ 720016 w 720016"/>
              <a:gd name="connsiteY1" fmla="*/ 0 h 3771098"/>
              <a:gd name="connsiteX2" fmla="*/ 720016 w 720016"/>
              <a:gd name="connsiteY2" fmla="*/ 2079033 h 3771098"/>
              <a:gd name="connsiteX3" fmla="*/ 505702 w 720016"/>
              <a:gd name="connsiteY3" fmla="*/ 2079033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5636 w 720016"/>
              <a:gd name="connsiteY6" fmla="*/ 0 h 3771098"/>
              <a:gd name="connsiteX0" fmla="*/ 5636 w 720016"/>
              <a:gd name="connsiteY0" fmla="*/ 0 h 3771098"/>
              <a:gd name="connsiteX1" fmla="*/ 720016 w 720016"/>
              <a:gd name="connsiteY1" fmla="*/ 0 h 3771098"/>
              <a:gd name="connsiteX2" fmla="*/ 720016 w 720016"/>
              <a:gd name="connsiteY2" fmla="*/ 2079033 h 3771098"/>
              <a:gd name="connsiteX3" fmla="*/ 505702 w 720016"/>
              <a:gd name="connsiteY3" fmla="*/ 2079033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5636 w 720016"/>
              <a:gd name="connsiteY6" fmla="*/ 0 h 3771098"/>
              <a:gd name="connsiteX0" fmla="*/ 5636 w 720016"/>
              <a:gd name="connsiteY0" fmla="*/ 0 h 3771098"/>
              <a:gd name="connsiteX1" fmla="*/ 720016 w 720016"/>
              <a:gd name="connsiteY1" fmla="*/ 0 h 3771098"/>
              <a:gd name="connsiteX2" fmla="*/ 720016 w 720016"/>
              <a:gd name="connsiteY2" fmla="*/ 2079033 h 3771098"/>
              <a:gd name="connsiteX3" fmla="*/ 505702 w 720016"/>
              <a:gd name="connsiteY3" fmla="*/ 2079033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5636 w 720016"/>
              <a:gd name="connsiteY6" fmla="*/ 0 h 3771098"/>
              <a:gd name="connsiteX0" fmla="*/ 5636 w 720016"/>
              <a:gd name="connsiteY0" fmla="*/ 0 h 3771098"/>
              <a:gd name="connsiteX1" fmla="*/ 720016 w 720016"/>
              <a:gd name="connsiteY1" fmla="*/ 0 h 3771098"/>
              <a:gd name="connsiteX2" fmla="*/ 720016 w 720016"/>
              <a:gd name="connsiteY2" fmla="*/ 2079033 h 3771098"/>
              <a:gd name="connsiteX3" fmla="*/ 525944 w 720016"/>
              <a:gd name="connsiteY3" fmla="*/ 2719892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5636 w 720016"/>
              <a:gd name="connsiteY6" fmla="*/ 0 h 3771098"/>
              <a:gd name="connsiteX0" fmla="*/ 5636 w 720016"/>
              <a:gd name="connsiteY0" fmla="*/ 0 h 3771098"/>
              <a:gd name="connsiteX1" fmla="*/ 720016 w 720016"/>
              <a:gd name="connsiteY1" fmla="*/ 0 h 3771098"/>
              <a:gd name="connsiteX2" fmla="*/ 668820 w 720016"/>
              <a:gd name="connsiteY2" fmla="*/ 2719892 h 3771098"/>
              <a:gd name="connsiteX3" fmla="*/ 525944 w 720016"/>
              <a:gd name="connsiteY3" fmla="*/ 2719892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5636 w 720016"/>
              <a:gd name="connsiteY6" fmla="*/ 0 h 3771098"/>
              <a:gd name="connsiteX0" fmla="*/ 5636 w 740258"/>
              <a:gd name="connsiteY0" fmla="*/ 0 h 3771098"/>
              <a:gd name="connsiteX1" fmla="*/ 720016 w 740258"/>
              <a:gd name="connsiteY1" fmla="*/ 0 h 3771098"/>
              <a:gd name="connsiteX2" fmla="*/ 740258 w 740258"/>
              <a:gd name="connsiteY2" fmla="*/ 2643531 h 3771098"/>
              <a:gd name="connsiteX3" fmla="*/ 525944 w 740258"/>
              <a:gd name="connsiteY3" fmla="*/ 2719892 h 3771098"/>
              <a:gd name="connsiteX4" fmla="*/ 534838 w 740258"/>
              <a:gd name="connsiteY4" fmla="*/ 3771098 h 3771098"/>
              <a:gd name="connsiteX5" fmla="*/ 0 w 740258"/>
              <a:gd name="connsiteY5" fmla="*/ 3771098 h 3771098"/>
              <a:gd name="connsiteX6" fmla="*/ 5636 w 740258"/>
              <a:gd name="connsiteY6" fmla="*/ 0 h 3771098"/>
              <a:gd name="connsiteX0" fmla="*/ 5636 w 740258"/>
              <a:gd name="connsiteY0" fmla="*/ 0 h 3771098"/>
              <a:gd name="connsiteX1" fmla="*/ 720016 w 740258"/>
              <a:gd name="connsiteY1" fmla="*/ 0 h 3771098"/>
              <a:gd name="connsiteX2" fmla="*/ 740258 w 740258"/>
              <a:gd name="connsiteY2" fmla="*/ 2643531 h 3771098"/>
              <a:gd name="connsiteX3" fmla="*/ 525944 w 740258"/>
              <a:gd name="connsiteY3" fmla="*/ 2719892 h 3771098"/>
              <a:gd name="connsiteX4" fmla="*/ 534838 w 740258"/>
              <a:gd name="connsiteY4" fmla="*/ 3771098 h 3771098"/>
              <a:gd name="connsiteX5" fmla="*/ 0 w 740258"/>
              <a:gd name="connsiteY5" fmla="*/ 3771098 h 3771098"/>
              <a:gd name="connsiteX6" fmla="*/ 5636 w 740258"/>
              <a:gd name="connsiteY6" fmla="*/ 0 h 3771098"/>
              <a:gd name="connsiteX0" fmla="*/ 5636 w 740258"/>
              <a:gd name="connsiteY0" fmla="*/ 0 h 3771098"/>
              <a:gd name="connsiteX1" fmla="*/ 720016 w 740258"/>
              <a:gd name="connsiteY1" fmla="*/ 0 h 3771098"/>
              <a:gd name="connsiteX2" fmla="*/ 740258 w 740258"/>
              <a:gd name="connsiteY2" fmla="*/ 2643531 h 3771098"/>
              <a:gd name="connsiteX3" fmla="*/ 525944 w 740258"/>
              <a:gd name="connsiteY3" fmla="*/ 2719892 h 3771098"/>
              <a:gd name="connsiteX4" fmla="*/ 534838 w 740258"/>
              <a:gd name="connsiteY4" fmla="*/ 3771098 h 3771098"/>
              <a:gd name="connsiteX5" fmla="*/ 0 w 740258"/>
              <a:gd name="connsiteY5" fmla="*/ 3771098 h 3771098"/>
              <a:gd name="connsiteX6" fmla="*/ 5636 w 740258"/>
              <a:gd name="connsiteY6" fmla="*/ 0 h 3771098"/>
              <a:gd name="connsiteX0" fmla="*/ 5636 w 740258"/>
              <a:gd name="connsiteY0" fmla="*/ 0 h 3771098"/>
              <a:gd name="connsiteX1" fmla="*/ 720016 w 740258"/>
              <a:gd name="connsiteY1" fmla="*/ 0 h 3771098"/>
              <a:gd name="connsiteX2" fmla="*/ 740258 w 740258"/>
              <a:gd name="connsiteY2" fmla="*/ 2643531 h 3771098"/>
              <a:gd name="connsiteX3" fmla="*/ 525944 w 740258"/>
              <a:gd name="connsiteY3" fmla="*/ 2719892 h 3771098"/>
              <a:gd name="connsiteX4" fmla="*/ 534838 w 740258"/>
              <a:gd name="connsiteY4" fmla="*/ 3771098 h 3771098"/>
              <a:gd name="connsiteX5" fmla="*/ 0 w 740258"/>
              <a:gd name="connsiteY5" fmla="*/ 3771098 h 3771098"/>
              <a:gd name="connsiteX6" fmla="*/ 5636 w 740258"/>
              <a:gd name="connsiteY6" fmla="*/ 0 h 3771098"/>
              <a:gd name="connsiteX0" fmla="*/ 5636 w 740258"/>
              <a:gd name="connsiteY0" fmla="*/ 0 h 3771098"/>
              <a:gd name="connsiteX1" fmla="*/ 720016 w 740258"/>
              <a:gd name="connsiteY1" fmla="*/ 0 h 3771098"/>
              <a:gd name="connsiteX2" fmla="*/ 740258 w 740258"/>
              <a:gd name="connsiteY2" fmla="*/ 2643531 h 3771098"/>
              <a:gd name="connsiteX3" fmla="*/ 525944 w 740258"/>
              <a:gd name="connsiteY3" fmla="*/ 2643531 h 3771098"/>
              <a:gd name="connsiteX4" fmla="*/ 534838 w 740258"/>
              <a:gd name="connsiteY4" fmla="*/ 3771098 h 3771098"/>
              <a:gd name="connsiteX5" fmla="*/ 0 w 740258"/>
              <a:gd name="connsiteY5" fmla="*/ 3771098 h 3771098"/>
              <a:gd name="connsiteX6" fmla="*/ 5636 w 740258"/>
              <a:gd name="connsiteY6" fmla="*/ 0 h 3771098"/>
              <a:gd name="connsiteX0" fmla="*/ 5636 w 740258"/>
              <a:gd name="connsiteY0" fmla="*/ 0 h 3771098"/>
              <a:gd name="connsiteX1" fmla="*/ 720016 w 740258"/>
              <a:gd name="connsiteY1" fmla="*/ 0 h 3771098"/>
              <a:gd name="connsiteX2" fmla="*/ 740258 w 740258"/>
              <a:gd name="connsiteY2" fmla="*/ 2643531 h 3771098"/>
              <a:gd name="connsiteX3" fmla="*/ 525944 w 740258"/>
              <a:gd name="connsiteY3" fmla="*/ 2643531 h 3771098"/>
              <a:gd name="connsiteX4" fmla="*/ 534838 w 740258"/>
              <a:gd name="connsiteY4" fmla="*/ 3771098 h 3771098"/>
              <a:gd name="connsiteX5" fmla="*/ 0 w 740258"/>
              <a:gd name="connsiteY5" fmla="*/ 3771098 h 3771098"/>
              <a:gd name="connsiteX6" fmla="*/ 5636 w 740258"/>
              <a:gd name="connsiteY6" fmla="*/ 0 h 3771098"/>
              <a:gd name="connsiteX0" fmla="*/ 5636 w 740258"/>
              <a:gd name="connsiteY0" fmla="*/ 0 h 3771098"/>
              <a:gd name="connsiteX1" fmla="*/ 720016 w 740258"/>
              <a:gd name="connsiteY1" fmla="*/ 0 h 3771098"/>
              <a:gd name="connsiteX2" fmla="*/ 740258 w 740258"/>
              <a:gd name="connsiteY2" fmla="*/ 2643531 h 3771098"/>
              <a:gd name="connsiteX3" fmla="*/ 525944 w 740258"/>
              <a:gd name="connsiteY3" fmla="*/ 2719892 h 3771098"/>
              <a:gd name="connsiteX4" fmla="*/ 534838 w 740258"/>
              <a:gd name="connsiteY4" fmla="*/ 3771098 h 3771098"/>
              <a:gd name="connsiteX5" fmla="*/ 0 w 740258"/>
              <a:gd name="connsiteY5" fmla="*/ 3771098 h 3771098"/>
              <a:gd name="connsiteX6" fmla="*/ 5636 w 740258"/>
              <a:gd name="connsiteY6" fmla="*/ 0 h 377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258" h="3771098">
                <a:moveTo>
                  <a:pt x="5636" y="0"/>
                </a:moveTo>
                <a:lnTo>
                  <a:pt x="720016" y="0"/>
                </a:lnTo>
                <a:lnTo>
                  <a:pt x="740258" y="2643531"/>
                </a:lnTo>
                <a:cubicBezTo>
                  <a:pt x="653994" y="2685831"/>
                  <a:pt x="597382" y="2719892"/>
                  <a:pt x="525944" y="2719892"/>
                </a:cubicBezTo>
                <a:cubicBezTo>
                  <a:pt x="528909" y="3070294"/>
                  <a:pt x="531873" y="3420696"/>
                  <a:pt x="534838" y="3771098"/>
                </a:cubicBezTo>
                <a:lnTo>
                  <a:pt x="0" y="3771098"/>
                </a:lnTo>
                <a:cubicBezTo>
                  <a:pt x="2876" y="2517392"/>
                  <a:pt x="2760" y="1253706"/>
                  <a:pt x="563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6600"/>
              </a:gs>
              <a:gs pos="50000">
                <a:srgbClr val="C00000"/>
              </a:gs>
              <a:gs pos="100000">
                <a:srgbClr val="800000"/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1777488" y="2104868"/>
            <a:ext cx="1080000" cy="324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b="1" i="1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p&lt;0,001</a:t>
            </a:r>
            <a:endParaRPr lang="ru-RU" b="1" i="1" dirty="0">
              <a:solidFill>
                <a:srgbClr val="0091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4397592" y="4699118"/>
            <a:ext cx="714380" cy="1548000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FFC000"/>
              </a:gs>
              <a:gs pos="100000">
                <a:srgbClr val="FF6600"/>
              </a:gs>
            </a:gsLst>
            <a:path path="rect">
              <a:fillToRect t="100000" r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Полилиния 31"/>
          <p:cNvSpPr/>
          <p:nvPr/>
        </p:nvSpPr>
        <p:spPr bwMode="auto">
          <a:xfrm>
            <a:off x="7356344" y="5290380"/>
            <a:ext cx="720016" cy="972000"/>
          </a:xfrm>
          <a:custGeom>
            <a:avLst/>
            <a:gdLst>
              <a:gd name="connsiteX0" fmla="*/ 8627 w 707366"/>
              <a:gd name="connsiteY0" fmla="*/ 0 h 3761117"/>
              <a:gd name="connsiteX1" fmla="*/ 707366 w 707366"/>
              <a:gd name="connsiteY1" fmla="*/ 0 h 3761117"/>
              <a:gd name="connsiteX2" fmla="*/ 707366 w 707366"/>
              <a:gd name="connsiteY2" fmla="*/ 181155 h 3761117"/>
              <a:gd name="connsiteX3" fmla="*/ 517585 w 707366"/>
              <a:gd name="connsiteY3" fmla="*/ 163902 h 3761117"/>
              <a:gd name="connsiteX4" fmla="*/ 534838 w 707366"/>
              <a:gd name="connsiteY4" fmla="*/ 3761117 h 3761117"/>
              <a:gd name="connsiteX5" fmla="*/ 0 w 707366"/>
              <a:gd name="connsiteY5" fmla="*/ 3761117 h 3761117"/>
              <a:gd name="connsiteX6" fmla="*/ 8627 w 707366"/>
              <a:gd name="connsiteY6" fmla="*/ 0 h 3761117"/>
              <a:gd name="connsiteX0" fmla="*/ 8627 w 720016"/>
              <a:gd name="connsiteY0" fmla="*/ 9981 h 3771098"/>
              <a:gd name="connsiteX1" fmla="*/ 720016 w 720016"/>
              <a:gd name="connsiteY1" fmla="*/ 0 h 3771098"/>
              <a:gd name="connsiteX2" fmla="*/ 707366 w 720016"/>
              <a:gd name="connsiteY2" fmla="*/ 191136 h 3771098"/>
              <a:gd name="connsiteX3" fmla="*/ 517585 w 720016"/>
              <a:gd name="connsiteY3" fmla="*/ 173883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8627 w 720016"/>
              <a:gd name="connsiteY6" fmla="*/ 9981 h 3771098"/>
              <a:gd name="connsiteX0" fmla="*/ 5636 w 720016"/>
              <a:gd name="connsiteY0" fmla="*/ 0 h 3771098"/>
              <a:gd name="connsiteX1" fmla="*/ 720016 w 720016"/>
              <a:gd name="connsiteY1" fmla="*/ 0 h 3771098"/>
              <a:gd name="connsiteX2" fmla="*/ 707366 w 720016"/>
              <a:gd name="connsiteY2" fmla="*/ 191136 h 3771098"/>
              <a:gd name="connsiteX3" fmla="*/ 517585 w 720016"/>
              <a:gd name="connsiteY3" fmla="*/ 173883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5636 w 720016"/>
              <a:gd name="connsiteY6" fmla="*/ 0 h 3771098"/>
              <a:gd name="connsiteX0" fmla="*/ 5636 w 720016"/>
              <a:gd name="connsiteY0" fmla="*/ 0 h 3771098"/>
              <a:gd name="connsiteX1" fmla="*/ 720016 w 720016"/>
              <a:gd name="connsiteY1" fmla="*/ 0 h 3771098"/>
              <a:gd name="connsiteX2" fmla="*/ 720016 w 720016"/>
              <a:gd name="connsiteY2" fmla="*/ 142876 h 3771098"/>
              <a:gd name="connsiteX3" fmla="*/ 517585 w 720016"/>
              <a:gd name="connsiteY3" fmla="*/ 173883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5636 w 720016"/>
              <a:gd name="connsiteY6" fmla="*/ 0 h 3771098"/>
              <a:gd name="connsiteX0" fmla="*/ 5636 w 720016"/>
              <a:gd name="connsiteY0" fmla="*/ 0 h 3771098"/>
              <a:gd name="connsiteX1" fmla="*/ 720016 w 720016"/>
              <a:gd name="connsiteY1" fmla="*/ 0 h 3771098"/>
              <a:gd name="connsiteX2" fmla="*/ 720016 w 720016"/>
              <a:gd name="connsiteY2" fmla="*/ 2079033 h 3771098"/>
              <a:gd name="connsiteX3" fmla="*/ 517585 w 720016"/>
              <a:gd name="connsiteY3" fmla="*/ 173883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5636 w 720016"/>
              <a:gd name="connsiteY6" fmla="*/ 0 h 3771098"/>
              <a:gd name="connsiteX0" fmla="*/ 5636 w 720016"/>
              <a:gd name="connsiteY0" fmla="*/ 0 h 3771098"/>
              <a:gd name="connsiteX1" fmla="*/ 720016 w 720016"/>
              <a:gd name="connsiteY1" fmla="*/ 0 h 3771098"/>
              <a:gd name="connsiteX2" fmla="*/ 720016 w 720016"/>
              <a:gd name="connsiteY2" fmla="*/ 2079033 h 3771098"/>
              <a:gd name="connsiteX3" fmla="*/ 505702 w 720016"/>
              <a:gd name="connsiteY3" fmla="*/ 2079033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5636 w 720016"/>
              <a:gd name="connsiteY6" fmla="*/ 0 h 3771098"/>
              <a:gd name="connsiteX0" fmla="*/ 5636 w 720016"/>
              <a:gd name="connsiteY0" fmla="*/ 0 h 3771098"/>
              <a:gd name="connsiteX1" fmla="*/ 720016 w 720016"/>
              <a:gd name="connsiteY1" fmla="*/ 0 h 3771098"/>
              <a:gd name="connsiteX2" fmla="*/ 720016 w 720016"/>
              <a:gd name="connsiteY2" fmla="*/ 2079033 h 3771098"/>
              <a:gd name="connsiteX3" fmla="*/ 505702 w 720016"/>
              <a:gd name="connsiteY3" fmla="*/ 2079033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5636 w 720016"/>
              <a:gd name="connsiteY6" fmla="*/ 0 h 3771098"/>
              <a:gd name="connsiteX0" fmla="*/ 5636 w 720016"/>
              <a:gd name="connsiteY0" fmla="*/ 0 h 3771098"/>
              <a:gd name="connsiteX1" fmla="*/ 720016 w 720016"/>
              <a:gd name="connsiteY1" fmla="*/ 0 h 3771098"/>
              <a:gd name="connsiteX2" fmla="*/ 720016 w 720016"/>
              <a:gd name="connsiteY2" fmla="*/ 2079033 h 3771098"/>
              <a:gd name="connsiteX3" fmla="*/ 505702 w 720016"/>
              <a:gd name="connsiteY3" fmla="*/ 2079033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5636 w 720016"/>
              <a:gd name="connsiteY6" fmla="*/ 0 h 3771098"/>
              <a:gd name="connsiteX0" fmla="*/ 5636 w 720016"/>
              <a:gd name="connsiteY0" fmla="*/ 0 h 3771098"/>
              <a:gd name="connsiteX1" fmla="*/ 720016 w 720016"/>
              <a:gd name="connsiteY1" fmla="*/ 0 h 3771098"/>
              <a:gd name="connsiteX2" fmla="*/ 720016 w 720016"/>
              <a:gd name="connsiteY2" fmla="*/ 2079033 h 3771098"/>
              <a:gd name="connsiteX3" fmla="*/ 505702 w 720016"/>
              <a:gd name="connsiteY3" fmla="*/ 2079033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5636 w 720016"/>
              <a:gd name="connsiteY6" fmla="*/ 0 h 3771098"/>
              <a:gd name="connsiteX0" fmla="*/ 5636 w 720016"/>
              <a:gd name="connsiteY0" fmla="*/ 0 h 3771098"/>
              <a:gd name="connsiteX1" fmla="*/ 720016 w 720016"/>
              <a:gd name="connsiteY1" fmla="*/ 0 h 3771098"/>
              <a:gd name="connsiteX2" fmla="*/ 720016 w 720016"/>
              <a:gd name="connsiteY2" fmla="*/ 2079033 h 3771098"/>
              <a:gd name="connsiteX3" fmla="*/ 525944 w 720016"/>
              <a:gd name="connsiteY3" fmla="*/ 2719892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5636 w 720016"/>
              <a:gd name="connsiteY6" fmla="*/ 0 h 3771098"/>
              <a:gd name="connsiteX0" fmla="*/ 5636 w 720016"/>
              <a:gd name="connsiteY0" fmla="*/ 0 h 3771098"/>
              <a:gd name="connsiteX1" fmla="*/ 720016 w 720016"/>
              <a:gd name="connsiteY1" fmla="*/ 0 h 3771098"/>
              <a:gd name="connsiteX2" fmla="*/ 668820 w 720016"/>
              <a:gd name="connsiteY2" fmla="*/ 2719892 h 3771098"/>
              <a:gd name="connsiteX3" fmla="*/ 525944 w 720016"/>
              <a:gd name="connsiteY3" fmla="*/ 2719892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5636 w 720016"/>
              <a:gd name="connsiteY6" fmla="*/ 0 h 3771098"/>
              <a:gd name="connsiteX0" fmla="*/ 5636 w 740258"/>
              <a:gd name="connsiteY0" fmla="*/ 0 h 3771098"/>
              <a:gd name="connsiteX1" fmla="*/ 720016 w 740258"/>
              <a:gd name="connsiteY1" fmla="*/ 0 h 3771098"/>
              <a:gd name="connsiteX2" fmla="*/ 740258 w 740258"/>
              <a:gd name="connsiteY2" fmla="*/ 2643531 h 3771098"/>
              <a:gd name="connsiteX3" fmla="*/ 525944 w 740258"/>
              <a:gd name="connsiteY3" fmla="*/ 2719892 h 3771098"/>
              <a:gd name="connsiteX4" fmla="*/ 534838 w 740258"/>
              <a:gd name="connsiteY4" fmla="*/ 3771098 h 3771098"/>
              <a:gd name="connsiteX5" fmla="*/ 0 w 740258"/>
              <a:gd name="connsiteY5" fmla="*/ 3771098 h 3771098"/>
              <a:gd name="connsiteX6" fmla="*/ 5636 w 740258"/>
              <a:gd name="connsiteY6" fmla="*/ 0 h 3771098"/>
              <a:gd name="connsiteX0" fmla="*/ 5636 w 740258"/>
              <a:gd name="connsiteY0" fmla="*/ 0 h 3771098"/>
              <a:gd name="connsiteX1" fmla="*/ 720016 w 740258"/>
              <a:gd name="connsiteY1" fmla="*/ 0 h 3771098"/>
              <a:gd name="connsiteX2" fmla="*/ 740258 w 740258"/>
              <a:gd name="connsiteY2" fmla="*/ 2643531 h 3771098"/>
              <a:gd name="connsiteX3" fmla="*/ 525944 w 740258"/>
              <a:gd name="connsiteY3" fmla="*/ 2719892 h 3771098"/>
              <a:gd name="connsiteX4" fmla="*/ 534838 w 740258"/>
              <a:gd name="connsiteY4" fmla="*/ 3771098 h 3771098"/>
              <a:gd name="connsiteX5" fmla="*/ 0 w 740258"/>
              <a:gd name="connsiteY5" fmla="*/ 3771098 h 3771098"/>
              <a:gd name="connsiteX6" fmla="*/ 5636 w 740258"/>
              <a:gd name="connsiteY6" fmla="*/ 0 h 3771098"/>
              <a:gd name="connsiteX0" fmla="*/ 5636 w 740258"/>
              <a:gd name="connsiteY0" fmla="*/ 0 h 3771098"/>
              <a:gd name="connsiteX1" fmla="*/ 720016 w 740258"/>
              <a:gd name="connsiteY1" fmla="*/ 0 h 3771098"/>
              <a:gd name="connsiteX2" fmla="*/ 740258 w 740258"/>
              <a:gd name="connsiteY2" fmla="*/ 2643531 h 3771098"/>
              <a:gd name="connsiteX3" fmla="*/ 525944 w 740258"/>
              <a:gd name="connsiteY3" fmla="*/ 2719892 h 3771098"/>
              <a:gd name="connsiteX4" fmla="*/ 534838 w 740258"/>
              <a:gd name="connsiteY4" fmla="*/ 3771098 h 3771098"/>
              <a:gd name="connsiteX5" fmla="*/ 0 w 740258"/>
              <a:gd name="connsiteY5" fmla="*/ 3771098 h 3771098"/>
              <a:gd name="connsiteX6" fmla="*/ 5636 w 740258"/>
              <a:gd name="connsiteY6" fmla="*/ 0 h 3771098"/>
              <a:gd name="connsiteX0" fmla="*/ 5636 w 740258"/>
              <a:gd name="connsiteY0" fmla="*/ 0 h 3771098"/>
              <a:gd name="connsiteX1" fmla="*/ 720016 w 740258"/>
              <a:gd name="connsiteY1" fmla="*/ 0 h 3771098"/>
              <a:gd name="connsiteX2" fmla="*/ 740258 w 740258"/>
              <a:gd name="connsiteY2" fmla="*/ 2643531 h 3771098"/>
              <a:gd name="connsiteX3" fmla="*/ 525944 w 740258"/>
              <a:gd name="connsiteY3" fmla="*/ 2719892 h 3771098"/>
              <a:gd name="connsiteX4" fmla="*/ 534838 w 740258"/>
              <a:gd name="connsiteY4" fmla="*/ 3771098 h 3771098"/>
              <a:gd name="connsiteX5" fmla="*/ 0 w 740258"/>
              <a:gd name="connsiteY5" fmla="*/ 3771098 h 3771098"/>
              <a:gd name="connsiteX6" fmla="*/ 5636 w 740258"/>
              <a:gd name="connsiteY6" fmla="*/ 0 h 3771098"/>
              <a:gd name="connsiteX0" fmla="*/ 5636 w 740258"/>
              <a:gd name="connsiteY0" fmla="*/ 0 h 3771098"/>
              <a:gd name="connsiteX1" fmla="*/ 720016 w 740258"/>
              <a:gd name="connsiteY1" fmla="*/ 0 h 3771098"/>
              <a:gd name="connsiteX2" fmla="*/ 740258 w 740258"/>
              <a:gd name="connsiteY2" fmla="*/ 2643531 h 3771098"/>
              <a:gd name="connsiteX3" fmla="*/ 525944 w 740258"/>
              <a:gd name="connsiteY3" fmla="*/ 2643531 h 3771098"/>
              <a:gd name="connsiteX4" fmla="*/ 534838 w 740258"/>
              <a:gd name="connsiteY4" fmla="*/ 3771098 h 3771098"/>
              <a:gd name="connsiteX5" fmla="*/ 0 w 740258"/>
              <a:gd name="connsiteY5" fmla="*/ 3771098 h 3771098"/>
              <a:gd name="connsiteX6" fmla="*/ 5636 w 740258"/>
              <a:gd name="connsiteY6" fmla="*/ 0 h 3771098"/>
              <a:gd name="connsiteX0" fmla="*/ 5636 w 740258"/>
              <a:gd name="connsiteY0" fmla="*/ 0 h 3771098"/>
              <a:gd name="connsiteX1" fmla="*/ 720016 w 740258"/>
              <a:gd name="connsiteY1" fmla="*/ 0 h 3771098"/>
              <a:gd name="connsiteX2" fmla="*/ 740258 w 740258"/>
              <a:gd name="connsiteY2" fmla="*/ 2643531 h 3771098"/>
              <a:gd name="connsiteX3" fmla="*/ 525944 w 740258"/>
              <a:gd name="connsiteY3" fmla="*/ 2643531 h 3771098"/>
              <a:gd name="connsiteX4" fmla="*/ 534838 w 740258"/>
              <a:gd name="connsiteY4" fmla="*/ 3771098 h 3771098"/>
              <a:gd name="connsiteX5" fmla="*/ 0 w 740258"/>
              <a:gd name="connsiteY5" fmla="*/ 3771098 h 3771098"/>
              <a:gd name="connsiteX6" fmla="*/ 5636 w 740258"/>
              <a:gd name="connsiteY6" fmla="*/ 0 h 3771098"/>
              <a:gd name="connsiteX0" fmla="*/ 5636 w 740258"/>
              <a:gd name="connsiteY0" fmla="*/ 0 h 3771098"/>
              <a:gd name="connsiteX1" fmla="*/ 720016 w 740258"/>
              <a:gd name="connsiteY1" fmla="*/ 0 h 3771098"/>
              <a:gd name="connsiteX2" fmla="*/ 740258 w 740258"/>
              <a:gd name="connsiteY2" fmla="*/ 2643531 h 3771098"/>
              <a:gd name="connsiteX3" fmla="*/ 525944 w 740258"/>
              <a:gd name="connsiteY3" fmla="*/ 2719892 h 3771098"/>
              <a:gd name="connsiteX4" fmla="*/ 534838 w 740258"/>
              <a:gd name="connsiteY4" fmla="*/ 3771098 h 3771098"/>
              <a:gd name="connsiteX5" fmla="*/ 0 w 740258"/>
              <a:gd name="connsiteY5" fmla="*/ 3771098 h 3771098"/>
              <a:gd name="connsiteX6" fmla="*/ 5636 w 740258"/>
              <a:gd name="connsiteY6" fmla="*/ 0 h 3771098"/>
              <a:gd name="connsiteX0" fmla="*/ 5636 w 787556"/>
              <a:gd name="connsiteY0" fmla="*/ 0 h 3771098"/>
              <a:gd name="connsiteX1" fmla="*/ 720016 w 787556"/>
              <a:gd name="connsiteY1" fmla="*/ 0 h 3771098"/>
              <a:gd name="connsiteX2" fmla="*/ 787556 w 787556"/>
              <a:gd name="connsiteY2" fmla="*/ 3033274 h 3771098"/>
              <a:gd name="connsiteX3" fmla="*/ 525944 w 787556"/>
              <a:gd name="connsiteY3" fmla="*/ 2719892 h 3771098"/>
              <a:gd name="connsiteX4" fmla="*/ 534838 w 787556"/>
              <a:gd name="connsiteY4" fmla="*/ 3771098 h 3771098"/>
              <a:gd name="connsiteX5" fmla="*/ 0 w 787556"/>
              <a:gd name="connsiteY5" fmla="*/ 3771098 h 3771098"/>
              <a:gd name="connsiteX6" fmla="*/ 5636 w 787556"/>
              <a:gd name="connsiteY6" fmla="*/ 0 h 3771098"/>
              <a:gd name="connsiteX0" fmla="*/ 5636 w 787556"/>
              <a:gd name="connsiteY0" fmla="*/ 0 h 3771098"/>
              <a:gd name="connsiteX1" fmla="*/ 720016 w 787556"/>
              <a:gd name="connsiteY1" fmla="*/ 0 h 3771098"/>
              <a:gd name="connsiteX2" fmla="*/ 787556 w 787556"/>
              <a:gd name="connsiteY2" fmla="*/ 3033274 h 3771098"/>
              <a:gd name="connsiteX3" fmla="*/ 573242 w 787556"/>
              <a:gd name="connsiteY3" fmla="*/ 3033274 h 3771098"/>
              <a:gd name="connsiteX4" fmla="*/ 534838 w 787556"/>
              <a:gd name="connsiteY4" fmla="*/ 3771098 h 3771098"/>
              <a:gd name="connsiteX5" fmla="*/ 0 w 787556"/>
              <a:gd name="connsiteY5" fmla="*/ 3771098 h 3771098"/>
              <a:gd name="connsiteX6" fmla="*/ 5636 w 787556"/>
              <a:gd name="connsiteY6" fmla="*/ 0 h 3771098"/>
              <a:gd name="connsiteX0" fmla="*/ 5636 w 787556"/>
              <a:gd name="connsiteY0" fmla="*/ 0 h 3771098"/>
              <a:gd name="connsiteX1" fmla="*/ 720016 w 787556"/>
              <a:gd name="connsiteY1" fmla="*/ 0 h 3771098"/>
              <a:gd name="connsiteX2" fmla="*/ 787556 w 787556"/>
              <a:gd name="connsiteY2" fmla="*/ 3033274 h 3771098"/>
              <a:gd name="connsiteX3" fmla="*/ 501804 w 787556"/>
              <a:gd name="connsiteY3" fmla="*/ 3033274 h 3771098"/>
              <a:gd name="connsiteX4" fmla="*/ 534838 w 787556"/>
              <a:gd name="connsiteY4" fmla="*/ 3771098 h 3771098"/>
              <a:gd name="connsiteX5" fmla="*/ 0 w 787556"/>
              <a:gd name="connsiteY5" fmla="*/ 3771098 h 3771098"/>
              <a:gd name="connsiteX6" fmla="*/ 5636 w 787556"/>
              <a:gd name="connsiteY6" fmla="*/ 0 h 3771098"/>
              <a:gd name="connsiteX0" fmla="*/ 5636 w 720016"/>
              <a:gd name="connsiteY0" fmla="*/ 0 h 3771098"/>
              <a:gd name="connsiteX1" fmla="*/ 720016 w 720016"/>
              <a:gd name="connsiteY1" fmla="*/ 0 h 3771098"/>
              <a:gd name="connsiteX2" fmla="*/ 716118 w 720016"/>
              <a:gd name="connsiteY2" fmla="*/ 3033274 h 3771098"/>
              <a:gd name="connsiteX3" fmla="*/ 501804 w 720016"/>
              <a:gd name="connsiteY3" fmla="*/ 3033274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5636 w 720016"/>
              <a:gd name="connsiteY6" fmla="*/ 0 h 3771098"/>
              <a:gd name="connsiteX0" fmla="*/ 5636 w 720016"/>
              <a:gd name="connsiteY0" fmla="*/ 0 h 3771098"/>
              <a:gd name="connsiteX1" fmla="*/ 720016 w 720016"/>
              <a:gd name="connsiteY1" fmla="*/ 0 h 3771098"/>
              <a:gd name="connsiteX2" fmla="*/ 716118 w 720016"/>
              <a:gd name="connsiteY2" fmla="*/ 3033274 h 3771098"/>
              <a:gd name="connsiteX3" fmla="*/ 501804 w 720016"/>
              <a:gd name="connsiteY3" fmla="*/ 3033274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5636 w 720016"/>
              <a:gd name="connsiteY6" fmla="*/ 0 h 3771098"/>
              <a:gd name="connsiteX0" fmla="*/ 5636 w 720016"/>
              <a:gd name="connsiteY0" fmla="*/ 0 h 3771098"/>
              <a:gd name="connsiteX1" fmla="*/ 720016 w 720016"/>
              <a:gd name="connsiteY1" fmla="*/ 0 h 3771098"/>
              <a:gd name="connsiteX2" fmla="*/ 716118 w 720016"/>
              <a:gd name="connsiteY2" fmla="*/ 3033274 h 3771098"/>
              <a:gd name="connsiteX3" fmla="*/ 501804 w 720016"/>
              <a:gd name="connsiteY3" fmla="*/ 3033274 h 3771098"/>
              <a:gd name="connsiteX4" fmla="*/ 534838 w 720016"/>
              <a:gd name="connsiteY4" fmla="*/ 3771098 h 3771098"/>
              <a:gd name="connsiteX5" fmla="*/ 0 w 720016"/>
              <a:gd name="connsiteY5" fmla="*/ 3771098 h 3771098"/>
              <a:gd name="connsiteX6" fmla="*/ 5636 w 720016"/>
              <a:gd name="connsiteY6" fmla="*/ 0 h 377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016" h="3771098">
                <a:moveTo>
                  <a:pt x="5636" y="0"/>
                </a:moveTo>
                <a:lnTo>
                  <a:pt x="720016" y="0"/>
                </a:lnTo>
                <a:cubicBezTo>
                  <a:pt x="718717" y="1011091"/>
                  <a:pt x="717417" y="2022183"/>
                  <a:pt x="716118" y="3033274"/>
                </a:cubicBezTo>
                <a:cubicBezTo>
                  <a:pt x="620580" y="3038015"/>
                  <a:pt x="573242" y="3033274"/>
                  <a:pt x="501804" y="3033274"/>
                </a:cubicBezTo>
                <a:cubicBezTo>
                  <a:pt x="504769" y="3383676"/>
                  <a:pt x="531873" y="3420696"/>
                  <a:pt x="534838" y="3771098"/>
                </a:cubicBezTo>
                <a:lnTo>
                  <a:pt x="0" y="3771098"/>
                </a:lnTo>
                <a:cubicBezTo>
                  <a:pt x="2876" y="2517392"/>
                  <a:pt x="2760" y="1253706"/>
                  <a:pt x="5636" y="0"/>
                </a:cubicBezTo>
                <a:close/>
              </a:path>
            </a:pathLst>
          </a:custGeom>
          <a:gradFill>
            <a:gsLst>
              <a:gs pos="0">
                <a:srgbClr val="FFFF00"/>
              </a:gs>
              <a:gs pos="50000">
                <a:srgbClr val="FFC000"/>
              </a:gs>
              <a:gs pos="100000">
                <a:srgbClr val="FF6600"/>
              </a:gs>
            </a:gsLst>
            <a:path path="rect">
              <a:fillToRect t="100000" r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4706446" y="2319182"/>
            <a:ext cx="1080000" cy="324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b="1" i="1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p&lt;0,001</a:t>
            </a:r>
            <a:endParaRPr lang="ru-RU" b="1" i="1" dirty="0">
              <a:solidFill>
                <a:srgbClr val="0091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9" name="Arc 604"/>
          <p:cNvSpPr>
            <a:spLocks/>
          </p:cNvSpPr>
          <p:nvPr/>
        </p:nvSpPr>
        <p:spPr bwMode="auto">
          <a:xfrm rot="2174023">
            <a:off x="4074170" y="2954131"/>
            <a:ext cx="1478244" cy="13783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B0F0"/>
            </a:solidFill>
            <a:round/>
            <a:headEnd type="stealth" w="lg" len="lg"/>
            <a:tailEnd type="none" w="lg" len="lg"/>
          </a:ln>
          <a:effectLst>
            <a:outerShdw dist="28398" dir="20006097" algn="ctr" rotWithShape="0">
              <a:srgbClr val="00206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7567898" y="2319182"/>
            <a:ext cx="1080000" cy="324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b="1" i="1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p&lt;0,001</a:t>
            </a:r>
            <a:endParaRPr lang="ru-RU" b="1" i="1" dirty="0">
              <a:solidFill>
                <a:srgbClr val="0091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3" name="Arc 604"/>
          <p:cNvSpPr>
            <a:spLocks/>
          </p:cNvSpPr>
          <p:nvPr/>
        </p:nvSpPr>
        <p:spPr bwMode="auto">
          <a:xfrm rot="1936652">
            <a:off x="6918625" y="3016007"/>
            <a:ext cx="1620000" cy="1944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B0F0"/>
            </a:solidFill>
            <a:round/>
            <a:headEnd type="stealth" w="lg" len="lg"/>
            <a:tailEnd type="none" w="lg" len="lg"/>
          </a:ln>
          <a:effectLst>
            <a:outerShdw dist="28398" dir="20006097" algn="ctr" rotWithShape="0">
              <a:srgbClr val="00206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459882" y="1836098"/>
            <a:ext cx="468000" cy="360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uk-UA" sz="1400" b="1" dirty="0" err="1">
                <a:solidFill>
                  <a:srgbClr val="000000"/>
                </a:solidFill>
                <a:latin typeface="Arial" charset="0"/>
              </a:rPr>
              <a:t>балл</a:t>
            </a:r>
            <a:endParaRPr lang="ru-RU" sz="1400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8675688" y="0"/>
            <a:ext cx="468312" cy="360363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 type="none" w="lg" len="lg"/>
            <a:tailEnd type="none" w="lg" len="lg"/>
          </a:ln>
          <a:effectLst/>
        </p:spPr>
        <p:txBody>
          <a:bodyPr lIns="3600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en-US" sz="2000" b="1" kern="2000" dirty="0">
                <a:solidFill>
                  <a:srgbClr val="800000"/>
                </a:solidFill>
                <a:latin typeface="Arial" charset="0"/>
              </a:rPr>
              <a:t>1</a:t>
            </a:r>
            <a:r>
              <a:rPr lang="ru-RU" sz="2000" b="1" kern="2000" dirty="0">
                <a:solidFill>
                  <a:srgbClr val="800000"/>
                </a:solidFill>
                <a:latin typeface="Arial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41" grpId="1" animBg="1"/>
      <p:bldP spid="25" grpId="0" animBg="1"/>
      <p:bldP spid="25" grpId="1" animBg="1"/>
      <p:bldP spid="22" grpId="0" animBg="1"/>
      <p:bldP spid="23" grpId="0" animBg="1"/>
      <p:bldP spid="24" grpId="0" animBg="1"/>
      <p:bldP spid="26" grpId="0"/>
      <p:bldP spid="26" grpId="1"/>
      <p:bldP spid="30" grpId="0" animBg="1"/>
      <p:bldP spid="32" grpId="0" animBg="1"/>
      <p:bldP spid="33" grpId="1"/>
      <p:bldP spid="39" grpId="0" animBg="1"/>
      <p:bldP spid="42" grpId="0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85750" y="354356"/>
            <a:ext cx="8572500" cy="93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/>
          <a:lstStyle/>
          <a:p>
            <a:pPr marL="379413" marR="0" lvl="0" indent="-379413" algn="ctr" defTabSz="10112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Tx/>
              <a:tabLst/>
              <a:defRPr/>
            </a:pPr>
            <a:r>
              <a:rPr kumimoji="1" lang="ru-RU" sz="2400" i="0" u="none" strike="noStrike" kern="0" normalizeH="0" baseline="0" noProof="0" dirty="0">
                <a:solidFill>
                  <a:srgbClr val="800000"/>
                </a:solidFill>
                <a:uLnTx/>
                <a:uFillTx/>
                <a:latin typeface="Arial" pitchFamily="34" charset="0"/>
                <a:cs typeface="Arial" pitchFamily="34" charset="0"/>
              </a:rPr>
              <a:t>Распределение пациентов с ГП и СП</a:t>
            </a:r>
          </a:p>
          <a:p>
            <a:pPr marL="379413" marR="0" lvl="0" indent="-379413" algn="ctr" defTabSz="10112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Tx/>
              <a:tabLst/>
              <a:defRPr/>
            </a:pPr>
            <a:r>
              <a:rPr kumimoji="1" lang="ru-RU" sz="2400" i="0" u="none" strike="noStrike" kern="0" normalizeH="0" baseline="0" noProof="0" dirty="0">
                <a:solidFill>
                  <a:srgbClr val="800000"/>
                </a:solidFill>
                <a:uLnTx/>
                <a:uFillTx/>
                <a:latin typeface="Arial" pitchFamily="34" charset="0"/>
                <a:cs typeface="Arial" pitchFamily="34" charset="0"/>
              </a:rPr>
              <a:t>по подгруппам в зависимости </a:t>
            </a:r>
          </a:p>
          <a:p>
            <a:pPr marL="379413" marR="0" lvl="0" indent="-379413" algn="ctr" defTabSz="10112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Tx/>
              <a:tabLst/>
              <a:defRPr/>
            </a:pPr>
            <a:r>
              <a:rPr kumimoji="1" lang="ru-RU" sz="2400" i="0" u="none" strike="noStrike" kern="0" normalizeH="0" baseline="0" noProof="0" dirty="0">
                <a:solidFill>
                  <a:srgbClr val="800000"/>
                </a:solidFill>
                <a:uLnTx/>
                <a:uFillTx/>
                <a:latin typeface="Arial" pitchFamily="34" charset="0"/>
                <a:cs typeface="Arial" pitchFamily="34" charset="0"/>
              </a:rPr>
              <a:t>от получаемого лечения</a:t>
            </a:r>
          </a:p>
        </p:txBody>
      </p:sp>
      <p:sp>
        <p:nvSpPr>
          <p:cNvPr id="37" name="Прямоугольник с одним скругленным углом 36"/>
          <p:cNvSpPr/>
          <p:nvPr/>
        </p:nvSpPr>
        <p:spPr bwMode="auto">
          <a:xfrm rot="16200000" flipH="1" flipV="1">
            <a:off x="4141538" y="518666"/>
            <a:ext cx="1080000" cy="6000792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72000" tIns="36000" rIns="0" bIns="720000" numCol="1" rtlCol="0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lvl="0"/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(А) подгруппа – 40 пациентов</a:t>
            </a:r>
          </a:p>
          <a:p>
            <a:pPr lvl="0"/>
            <a:r>
              <a:rPr lang="ru-RU" sz="2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разработанное лечение</a:t>
            </a: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1243108" y="2991941"/>
            <a:ext cx="900000" cy="72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635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8675688" y="0"/>
            <a:ext cx="468312" cy="360363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 type="none" w="lg" len="lg"/>
            <a:tailEnd type="none" w="lg" len="lg"/>
          </a:ln>
          <a:effectLst/>
        </p:spPr>
        <p:txBody>
          <a:bodyPr lIns="3600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en-US" sz="2000" b="1" kern="2000" dirty="0">
                <a:solidFill>
                  <a:srgbClr val="800000"/>
                </a:solidFill>
                <a:latin typeface="Arial" charset="0"/>
              </a:rPr>
              <a:t>1</a:t>
            </a:r>
            <a:r>
              <a:rPr lang="uk-UA" sz="2000" b="1" kern="2000" dirty="0">
                <a:solidFill>
                  <a:srgbClr val="800000"/>
                </a:solidFill>
                <a:latin typeface="Arial" charset="0"/>
              </a:rPr>
              <a:t>4</a:t>
            </a:r>
            <a:endParaRPr lang="ru-RU" sz="2000" b="1" kern="2000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25" name="Прямоугольник с одним скругленным углом 24"/>
          <p:cNvSpPr/>
          <p:nvPr/>
        </p:nvSpPr>
        <p:spPr bwMode="auto">
          <a:xfrm rot="16200000">
            <a:off x="3603372" y="-1620026"/>
            <a:ext cx="1080000" cy="7572428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square" lIns="72000" tIns="1800000" rIns="0" bIns="900000" numCol="1" rtlCol="0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lvl="0"/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группа (основная) – </a:t>
            </a:r>
          </a:p>
          <a:p>
            <a:pPr lvl="0"/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80 пациентов с ГП + СП (ССС, ЖКТ, эндокринная патология)</a:t>
            </a:r>
          </a:p>
        </p:txBody>
      </p:sp>
      <p:sp>
        <p:nvSpPr>
          <p:cNvPr id="28" name="Прямоугольник с одним скругленным углом 27"/>
          <p:cNvSpPr/>
          <p:nvPr/>
        </p:nvSpPr>
        <p:spPr bwMode="auto">
          <a:xfrm rot="16200000" flipH="1" flipV="1">
            <a:off x="4155826" y="1817430"/>
            <a:ext cx="1080000" cy="6000792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72000" tIns="36000" rIns="0" bIns="720000" numCol="1" rtlCol="0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lvl="0"/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(В) подгруппа – 40 пациентов</a:t>
            </a:r>
          </a:p>
          <a:p>
            <a:pPr lvl="0"/>
            <a:r>
              <a:rPr lang="ru-RU" sz="2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традиционное лечение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1247752" y="4311163"/>
            <a:ext cx="900000" cy="72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635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32" name="Rectangle 12"/>
          <p:cNvSpPr>
            <a:spLocks noChangeAspect="1" noChangeArrowheads="1"/>
          </p:cNvSpPr>
          <p:nvPr/>
        </p:nvSpPr>
        <p:spPr bwMode="auto">
          <a:xfrm>
            <a:off x="1376340" y="3120529"/>
            <a:ext cx="540000" cy="448260"/>
          </a:xfrm>
          <a:prstGeom prst="rect">
            <a:avLst/>
          </a:prstGeom>
          <a:gradFill rotWithShape="0">
            <a:gsLst>
              <a:gs pos="0">
                <a:srgbClr val="990000"/>
              </a:gs>
              <a:gs pos="100000">
                <a:srgbClr val="FF0000"/>
              </a:gs>
            </a:gsLst>
            <a:path path="rect">
              <a:fillToRect t="100000" r="10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3" name="Rectangle 13"/>
          <p:cNvSpPr>
            <a:spLocks noChangeAspect="1" noChangeArrowheads="1"/>
          </p:cNvSpPr>
          <p:nvPr/>
        </p:nvSpPr>
        <p:spPr bwMode="auto">
          <a:xfrm>
            <a:off x="1395390" y="4425463"/>
            <a:ext cx="540000" cy="44826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FF00"/>
              </a:gs>
            </a:gsLst>
            <a:path path="rect">
              <a:fillToRect t="100000" r="10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с двумя скругленными соседними углами 18"/>
          <p:cNvSpPr/>
          <p:nvPr/>
        </p:nvSpPr>
        <p:spPr bwMode="auto">
          <a:xfrm rot="5400000">
            <a:off x="4574524" y="-2670205"/>
            <a:ext cx="468000" cy="7380000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0" tIns="0" rIns="0" bIns="10800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Обучение гигиене полости рта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8675688" y="0"/>
            <a:ext cx="468312" cy="360363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 type="none" w="lg" len="lg"/>
            <a:tailEnd type="none" w="lg" len="lg"/>
          </a:ln>
          <a:effectLst/>
        </p:spPr>
        <p:txBody>
          <a:bodyPr lIns="3600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ru-RU" sz="2000" b="1" kern="2000" dirty="0">
                <a:solidFill>
                  <a:srgbClr val="800000"/>
                </a:solidFill>
                <a:latin typeface="Arial" charset="0"/>
              </a:rPr>
              <a:t>15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1231071" y="214290"/>
            <a:ext cx="6680310" cy="46166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800000"/>
                </a:solidFill>
                <a:latin typeface="Arial" charset="0"/>
              </a:rPr>
              <a:t>Схема комплексного лечения</a:t>
            </a:r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 bwMode="auto">
          <a:xfrm rot="5400000">
            <a:off x="4576426" y="-2090404"/>
            <a:ext cx="468000" cy="7380000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0" tIns="0" rIns="0" bIns="10800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Профессиональная гигиена</a:t>
            </a:r>
          </a:p>
        </p:txBody>
      </p:sp>
      <p:sp>
        <p:nvSpPr>
          <p:cNvPr id="26" name="Нашивка 25"/>
          <p:cNvSpPr/>
          <p:nvPr/>
        </p:nvSpPr>
        <p:spPr bwMode="auto">
          <a:xfrm rot="5400000">
            <a:off x="542007" y="835442"/>
            <a:ext cx="612000" cy="540000"/>
          </a:xfrm>
          <a:prstGeom prst="chevron">
            <a:avLst>
              <a:gd name="adj" fmla="val 32483"/>
            </a:avLst>
          </a:prstGeom>
          <a:gradFill>
            <a:gsLst>
              <a:gs pos="0">
                <a:srgbClr val="CCFFCC"/>
              </a:gs>
              <a:gs pos="100000">
                <a:schemeClr val="accent5"/>
              </a:gs>
            </a:gsLst>
            <a:lin ang="5400000" scaled="0"/>
          </a:gradFill>
          <a:ln w="38100" cap="flat" cmpd="sng" algn="ctr">
            <a:gradFill>
              <a:gsLst>
                <a:gs pos="0">
                  <a:srgbClr val="003300"/>
                </a:gs>
                <a:gs pos="100000">
                  <a:srgbClr val="800000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vert270" wrap="non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tabLst/>
            </a:pPr>
            <a:r>
              <a:rPr kumimoji="1" lang="ru-RU" sz="240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7" name="Прямоугольник с двумя скругленными соседними углами 26"/>
          <p:cNvSpPr/>
          <p:nvPr/>
        </p:nvSpPr>
        <p:spPr bwMode="auto">
          <a:xfrm rot="5400000">
            <a:off x="4563816" y="-1511355"/>
            <a:ext cx="468000" cy="7380000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0" tIns="0" rIns="0" bIns="10800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Ультразвуковой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скелинг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с двумя скругленными соседними углами 27"/>
          <p:cNvSpPr/>
          <p:nvPr/>
        </p:nvSpPr>
        <p:spPr bwMode="auto">
          <a:xfrm rot="5400000">
            <a:off x="4577464" y="504675"/>
            <a:ext cx="468000" cy="7380000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0" tIns="0" rIns="0" bIns="10800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Избирательное </a:t>
            </a: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пришлифование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зубов</a:t>
            </a:r>
          </a:p>
        </p:txBody>
      </p:sp>
      <p:sp>
        <p:nvSpPr>
          <p:cNvPr id="29" name="Прямоугольник с двумя скругленными соседними углами 28"/>
          <p:cNvSpPr/>
          <p:nvPr/>
        </p:nvSpPr>
        <p:spPr bwMode="auto">
          <a:xfrm rot="5400000">
            <a:off x="4563816" y="-931631"/>
            <a:ext cx="468000" cy="7380000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0" tIns="0" rIns="0" bIns="10800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Детоксикация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корней</a:t>
            </a:r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 bwMode="auto">
          <a:xfrm rot="5400000">
            <a:off x="4436662" y="-216878"/>
            <a:ext cx="756000" cy="7380000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0" tIns="0" rIns="0" bIns="10800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Медикаментозное лечение </a:t>
            </a:r>
          </a:p>
          <a:p>
            <a:pPr>
              <a:lnSpc>
                <a:spcPct val="90000"/>
              </a:lnSpc>
            </a:pPr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пародонтального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кармана</a:t>
            </a:r>
          </a:p>
        </p:txBody>
      </p:sp>
      <p:sp>
        <p:nvSpPr>
          <p:cNvPr id="31" name="Прямоугольник с двумя скругленными соседними углами 30"/>
          <p:cNvSpPr/>
          <p:nvPr/>
        </p:nvSpPr>
        <p:spPr bwMode="auto">
          <a:xfrm rot="5400000">
            <a:off x="4578215" y="2312868"/>
            <a:ext cx="468000" cy="7380000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0" tIns="0" rIns="0" bIns="10800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Остеотропная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терапия  </a:t>
            </a:r>
          </a:p>
        </p:txBody>
      </p:sp>
      <p:sp>
        <p:nvSpPr>
          <p:cNvPr id="32" name="Прямоугольник с двумя скругленными соседними углами 31"/>
          <p:cNvSpPr/>
          <p:nvPr/>
        </p:nvSpPr>
        <p:spPr bwMode="auto">
          <a:xfrm rot="5400000">
            <a:off x="4578544" y="1115257"/>
            <a:ext cx="468000" cy="7380000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0" tIns="0" rIns="0" bIns="10800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Устранение местных раздражающих факторов</a:t>
            </a:r>
          </a:p>
        </p:txBody>
      </p:sp>
      <p:sp>
        <p:nvSpPr>
          <p:cNvPr id="33" name="Прямоугольник с двумя скругленными соседними углами 32"/>
          <p:cNvSpPr/>
          <p:nvPr/>
        </p:nvSpPr>
        <p:spPr bwMode="auto">
          <a:xfrm rot="5400000">
            <a:off x="4577464" y="1710073"/>
            <a:ext cx="468000" cy="7380000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0" tIns="0" rIns="0" bIns="10800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Витаминотерапия</a:t>
            </a:r>
          </a:p>
        </p:txBody>
      </p:sp>
      <p:sp>
        <p:nvSpPr>
          <p:cNvPr id="34" name="Нашивка 33"/>
          <p:cNvSpPr/>
          <p:nvPr/>
        </p:nvSpPr>
        <p:spPr bwMode="auto">
          <a:xfrm rot="5400000">
            <a:off x="541601" y="1424240"/>
            <a:ext cx="612000" cy="540000"/>
          </a:xfrm>
          <a:prstGeom prst="chevron">
            <a:avLst>
              <a:gd name="adj" fmla="val 32483"/>
            </a:avLst>
          </a:prstGeom>
          <a:gradFill>
            <a:gsLst>
              <a:gs pos="0">
                <a:srgbClr val="CCFFCC"/>
              </a:gs>
              <a:gs pos="100000">
                <a:schemeClr val="accent5"/>
              </a:gs>
            </a:gsLst>
            <a:lin ang="5400000" scaled="0"/>
          </a:gradFill>
          <a:ln w="38100" cap="flat" cmpd="sng" algn="ctr">
            <a:gradFill>
              <a:gsLst>
                <a:gs pos="0">
                  <a:srgbClr val="003300"/>
                </a:gs>
                <a:gs pos="100000">
                  <a:srgbClr val="800000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vert270" wrap="non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tabLst/>
            </a:pPr>
            <a:r>
              <a:rPr kumimoji="1" lang="ru-RU" sz="240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Нашивка 34"/>
          <p:cNvSpPr/>
          <p:nvPr/>
        </p:nvSpPr>
        <p:spPr bwMode="auto">
          <a:xfrm rot="5400000">
            <a:off x="542007" y="1981648"/>
            <a:ext cx="612000" cy="540000"/>
          </a:xfrm>
          <a:prstGeom prst="chevron">
            <a:avLst>
              <a:gd name="adj" fmla="val 32483"/>
            </a:avLst>
          </a:prstGeom>
          <a:gradFill>
            <a:gsLst>
              <a:gs pos="0">
                <a:srgbClr val="CCFFCC"/>
              </a:gs>
              <a:gs pos="100000">
                <a:schemeClr val="accent5"/>
              </a:gs>
            </a:gsLst>
            <a:lin ang="5400000" scaled="0"/>
          </a:gradFill>
          <a:ln w="38100" cap="flat" cmpd="sng" algn="ctr">
            <a:gradFill>
              <a:gsLst>
                <a:gs pos="0">
                  <a:srgbClr val="003300"/>
                </a:gs>
                <a:gs pos="100000">
                  <a:srgbClr val="800000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vert270" wrap="non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tabLst/>
            </a:pPr>
            <a:r>
              <a:rPr kumimoji="1" lang="ru-RU" sz="240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6" name="Нашивка 35"/>
          <p:cNvSpPr/>
          <p:nvPr/>
        </p:nvSpPr>
        <p:spPr bwMode="auto">
          <a:xfrm rot="5400000">
            <a:off x="541601" y="2570446"/>
            <a:ext cx="612000" cy="540000"/>
          </a:xfrm>
          <a:prstGeom prst="chevron">
            <a:avLst>
              <a:gd name="adj" fmla="val 32483"/>
            </a:avLst>
          </a:prstGeom>
          <a:gradFill>
            <a:gsLst>
              <a:gs pos="0">
                <a:srgbClr val="CCFFCC"/>
              </a:gs>
              <a:gs pos="100000">
                <a:schemeClr val="accent5"/>
              </a:gs>
            </a:gsLst>
            <a:lin ang="5400000" scaled="0"/>
          </a:gradFill>
          <a:ln w="38100" cap="flat" cmpd="sng" algn="ctr">
            <a:gradFill>
              <a:gsLst>
                <a:gs pos="0">
                  <a:srgbClr val="003300"/>
                </a:gs>
                <a:gs pos="100000">
                  <a:srgbClr val="800000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vert270" wrap="non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tabLst/>
            </a:pPr>
            <a:r>
              <a:rPr kumimoji="1" lang="ru-RU" sz="240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7" name="Нашивка 36"/>
          <p:cNvSpPr/>
          <p:nvPr/>
        </p:nvSpPr>
        <p:spPr bwMode="auto">
          <a:xfrm rot="5400000">
            <a:off x="490098" y="3192304"/>
            <a:ext cx="720000" cy="540000"/>
          </a:xfrm>
          <a:prstGeom prst="chevron">
            <a:avLst>
              <a:gd name="adj" fmla="val 32483"/>
            </a:avLst>
          </a:prstGeom>
          <a:gradFill>
            <a:gsLst>
              <a:gs pos="0">
                <a:srgbClr val="CCFFCC"/>
              </a:gs>
              <a:gs pos="100000">
                <a:schemeClr val="accent5"/>
              </a:gs>
            </a:gsLst>
            <a:lin ang="5400000" scaled="0"/>
          </a:gradFill>
          <a:ln w="38100" cap="flat" cmpd="sng" algn="ctr">
            <a:gradFill>
              <a:gsLst>
                <a:gs pos="0">
                  <a:srgbClr val="003300"/>
                </a:gs>
                <a:gs pos="100000">
                  <a:srgbClr val="800000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vert270" wrap="non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tabLst/>
            </a:pPr>
            <a:r>
              <a:rPr kumimoji="1" lang="ru-RU" sz="240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8" name="Нашивка 37"/>
          <p:cNvSpPr/>
          <p:nvPr/>
        </p:nvSpPr>
        <p:spPr bwMode="auto">
          <a:xfrm rot="5400000">
            <a:off x="543692" y="3992362"/>
            <a:ext cx="612000" cy="540000"/>
          </a:xfrm>
          <a:prstGeom prst="chevron">
            <a:avLst>
              <a:gd name="adj" fmla="val 32483"/>
            </a:avLst>
          </a:prstGeom>
          <a:gradFill>
            <a:gsLst>
              <a:gs pos="0">
                <a:srgbClr val="CCFFCC"/>
              </a:gs>
              <a:gs pos="100000">
                <a:schemeClr val="accent5"/>
              </a:gs>
            </a:gsLst>
            <a:lin ang="5400000" scaled="0"/>
          </a:gradFill>
          <a:ln w="38100" cap="flat" cmpd="sng" algn="ctr">
            <a:gradFill>
              <a:gsLst>
                <a:gs pos="0">
                  <a:srgbClr val="003300"/>
                </a:gs>
                <a:gs pos="100000">
                  <a:srgbClr val="800000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vert270" wrap="non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tabLst/>
            </a:pPr>
            <a:r>
              <a:rPr kumimoji="1" lang="ru-RU" sz="240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9" name="Нашивка 38"/>
          <p:cNvSpPr/>
          <p:nvPr/>
        </p:nvSpPr>
        <p:spPr bwMode="auto">
          <a:xfrm rot="5400000">
            <a:off x="535472" y="4618458"/>
            <a:ext cx="612000" cy="540000"/>
          </a:xfrm>
          <a:prstGeom prst="chevron">
            <a:avLst>
              <a:gd name="adj" fmla="val 32483"/>
            </a:avLst>
          </a:prstGeom>
          <a:gradFill>
            <a:gsLst>
              <a:gs pos="0">
                <a:srgbClr val="CCFFCC"/>
              </a:gs>
              <a:gs pos="100000">
                <a:schemeClr val="accent5"/>
              </a:gs>
            </a:gsLst>
            <a:lin ang="5400000" scaled="0"/>
          </a:gradFill>
          <a:ln w="38100" cap="flat" cmpd="sng" algn="ctr">
            <a:gradFill>
              <a:gsLst>
                <a:gs pos="0">
                  <a:srgbClr val="003300"/>
                </a:gs>
                <a:gs pos="100000">
                  <a:srgbClr val="800000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vert270" wrap="non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tabLst/>
            </a:pPr>
            <a:r>
              <a:rPr kumimoji="1" lang="ru-RU" sz="240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40" name="Нашивка 39"/>
          <p:cNvSpPr/>
          <p:nvPr/>
        </p:nvSpPr>
        <p:spPr bwMode="auto">
          <a:xfrm rot="5400000">
            <a:off x="543692" y="5207256"/>
            <a:ext cx="612000" cy="540000"/>
          </a:xfrm>
          <a:prstGeom prst="chevron">
            <a:avLst>
              <a:gd name="adj" fmla="val 32483"/>
            </a:avLst>
          </a:prstGeom>
          <a:gradFill>
            <a:gsLst>
              <a:gs pos="0">
                <a:srgbClr val="CCFFCC"/>
              </a:gs>
              <a:gs pos="100000">
                <a:schemeClr val="accent5"/>
              </a:gs>
            </a:gsLst>
            <a:lin ang="5400000" scaled="0"/>
          </a:gradFill>
          <a:ln w="38100" cap="flat" cmpd="sng" algn="ctr">
            <a:gradFill>
              <a:gsLst>
                <a:gs pos="0">
                  <a:srgbClr val="003300"/>
                </a:gs>
                <a:gs pos="100000">
                  <a:srgbClr val="800000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vert270" wrap="non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tabLst/>
            </a:pPr>
            <a:r>
              <a:rPr kumimoji="1" lang="ru-RU" sz="240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41" name="Нашивка 40"/>
          <p:cNvSpPr/>
          <p:nvPr/>
        </p:nvSpPr>
        <p:spPr bwMode="auto">
          <a:xfrm rot="5400000">
            <a:off x="540494" y="5822454"/>
            <a:ext cx="612000" cy="540000"/>
          </a:xfrm>
          <a:prstGeom prst="chevron">
            <a:avLst>
              <a:gd name="adj" fmla="val 32483"/>
            </a:avLst>
          </a:prstGeom>
          <a:gradFill>
            <a:gsLst>
              <a:gs pos="0">
                <a:srgbClr val="CCFFCC"/>
              </a:gs>
              <a:gs pos="100000">
                <a:schemeClr val="accent5"/>
              </a:gs>
            </a:gsLst>
            <a:lin ang="5400000" scaled="0"/>
          </a:gradFill>
          <a:ln w="38100" cap="flat" cmpd="sng" algn="ctr">
            <a:gradFill>
              <a:gsLst>
                <a:gs pos="0">
                  <a:srgbClr val="003300"/>
                </a:gs>
                <a:gs pos="100000">
                  <a:srgbClr val="800000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vert270" wrap="non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tabLst/>
            </a:pPr>
            <a:r>
              <a:rPr kumimoji="1" lang="ru-RU" sz="240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00634" y="3143248"/>
            <a:ext cx="4140000" cy="3132000"/>
          </a:xfrm>
          <a:prstGeom prst="roundRect">
            <a:avLst>
              <a:gd name="adj" fmla="val 15000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3300"/>
            </a:solidFill>
            <a:round/>
            <a:headEnd/>
            <a:tailEnd/>
          </a:ln>
          <a:effectLst/>
        </p:spPr>
        <p:txBody>
          <a:bodyPr lIns="180000" tIns="0" rIns="180000" bIns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аппликационная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сорбентотерапия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20 %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гидрогелевым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раствором «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Полисорб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МП»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 20 минут на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locus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morbi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меняя ватные турунды каждые 4–6 минут</a:t>
            </a:r>
          </a:p>
        </p:txBody>
      </p:sp>
      <p:sp>
        <p:nvSpPr>
          <p:cNvPr id="29" name="Стрелка вниз 28"/>
          <p:cNvSpPr/>
          <p:nvPr/>
        </p:nvSpPr>
        <p:spPr bwMode="auto">
          <a:xfrm>
            <a:off x="1111472" y="2571744"/>
            <a:ext cx="2314116" cy="571504"/>
          </a:xfrm>
          <a:prstGeom prst="downArrow">
            <a:avLst>
              <a:gd name="adj1" fmla="val 51066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затем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8675688" y="0"/>
            <a:ext cx="468312" cy="360363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 type="none" w="lg" len="lg"/>
            <a:tailEnd type="none" w="lg" len="lg"/>
          </a:ln>
          <a:effectLst/>
        </p:spPr>
        <p:txBody>
          <a:bodyPr lIns="3600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ru-RU" sz="2000" b="1" kern="2000" dirty="0">
                <a:solidFill>
                  <a:srgbClr val="800000"/>
                </a:solidFill>
                <a:latin typeface="Arial" charset="0"/>
              </a:rPr>
              <a:t>16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1231071" y="214290"/>
            <a:ext cx="6680310" cy="46166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800000"/>
                </a:solidFill>
                <a:latin typeface="Arial" charset="0"/>
              </a:rPr>
              <a:t>Особенности разработанного лечения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214282" y="864538"/>
            <a:ext cx="4140000" cy="1728000"/>
          </a:xfrm>
          <a:prstGeom prst="roundRect">
            <a:avLst>
              <a:gd name="adj" fmla="val 15000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3300"/>
            </a:solidFill>
            <a:round/>
            <a:headEnd/>
            <a:tailEnd/>
          </a:ln>
          <a:effectLst/>
        </p:spPr>
        <p:txBody>
          <a:bodyPr lIns="180000" tIns="0" rIns="180000" bIns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Местная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антимикробная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терапия</a:t>
            </a:r>
          </a:p>
          <a:p>
            <a:pPr algn="ctr">
              <a:spcBef>
                <a:spcPts val="1200"/>
              </a:spcBef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0,05 % раствор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хлоргексидина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биглюканата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4789718" y="2398374"/>
            <a:ext cx="4140000" cy="3857652"/>
          </a:xfrm>
          <a:prstGeom prst="roundRect">
            <a:avLst>
              <a:gd name="adj" fmla="val 15000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3300"/>
            </a:solidFill>
            <a:round/>
            <a:headEnd/>
            <a:tailEnd/>
          </a:ln>
          <a:effectLst/>
        </p:spPr>
        <p:txBody>
          <a:bodyPr lIns="0" tIns="2160000" rIns="0" bIns="0" anchor="ctr"/>
          <a:lstStyle/>
          <a:p>
            <a:pPr algn="ctr"/>
            <a:r>
              <a:rPr lang="uk-UA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Инстилляции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пародонтальные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карманы лекарственной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фитокомпозиции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4789718" y="857232"/>
            <a:ext cx="4140000" cy="936000"/>
          </a:xfrm>
          <a:prstGeom prst="roundRect">
            <a:avLst>
              <a:gd name="adj" fmla="val 15000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3300"/>
            </a:solidFill>
            <a:round/>
            <a:headEnd/>
            <a:tailEnd/>
          </a:ln>
          <a:effectLst/>
        </p:spPr>
        <p:txBody>
          <a:bodyPr lIns="180000" tIns="0" rIns="180000" bIns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Нанесение сорбента </a:t>
            </a:r>
          </a:p>
        </p:txBody>
      </p:sp>
      <p:pic>
        <p:nvPicPr>
          <p:cNvPr id="16" name="Рисунок 29"/>
          <p:cNvPicPr>
            <a:picLocks noChangeAspect="1" noChangeArrowheads="1"/>
          </p:cNvPicPr>
          <p:nvPr/>
        </p:nvPicPr>
        <p:blipFill>
          <a:blip r:embed="rId2" cstate="print"/>
          <a:srcRect l="25632" t="12923" b="4683"/>
          <a:stretch>
            <a:fillRect/>
          </a:stretch>
        </p:blipFill>
        <p:spPr bwMode="auto">
          <a:xfrm>
            <a:off x="5099362" y="2554884"/>
            <a:ext cx="344571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низ 16"/>
          <p:cNvSpPr/>
          <p:nvPr/>
        </p:nvSpPr>
        <p:spPr bwMode="auto">
          <a:xfrm>
            <a:off x="5643570" y="1785926"/>
            <a:ext cx="2314116" cy="571504"/>
          </a:xfrm>
          <a:prstGeom prst="downArrow">
            <a:avLst>
              <a:gd name="adj1" fmla="val 51066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затем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8675688" y="0"/>
            <a:ext cx="468312" cy="360363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 type="none" w="lg" len="lg"/>
            <a:tailEnd type="none" w="lg" len="lg"/>
          </a:ln>
          <a:effectLst/>
        </p:spPr>
        <p:txBody>
          <a:bodyPr lIns="3600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ru-RU" sz="2000" b="1" kern="2000" dirty="0">
                <a:solidFill>
                  <a:srgbClr val="800000"/>
                </a:solidFill>
                <a:latin typeface="Arial" charset="0"/>
              </a:rPr>
              <a:t>17</a:t>
            </a:r>
          </a:p>
        </p:txBody>
      </p:sp>
      <p:pic>
        <p:nvPicPr>
          <p:cNvPr id="44034" name="Рисунок 4" descr="CIMG0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926" y="785794"/>
            <a:ext cx="2880000" cy="173076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4035" name="Рисунок 5" descr="CIMG01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25" y="2678473"/>
            <a:ext cx="2880000" cy="185246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4036" name="Рисунок 7" descr="CIMG01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925" y="4663368"/>
            <a:ext cx="2880000" cy="183746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1231071" y="214290"/>
            <a:ext cx="6680310" cy="46166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800000"/>
                </a:solidFill>
                <a:latin typeface="Arial" charset="0"/>
              </a:rPr>
              <a:t>Особенности разработанного лечения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29058" y="1357298"/>
            <a:ext cx="4857784" cy="4429156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108000" bIns="0" anchor="ctr"/>
          <a:lstStyle/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Для изготовления индивидуальных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денто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-альвеолярных капп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были сняты оттиски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альгинатной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массой, </a:t>
            </a: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осле чего отливали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модель из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супергипса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модели жидким композитом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проводили моделировку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ниши для нанесения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пробиотика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Штамповали пластину толщиной          0,5 мм в аппарате  «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Ultraform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», обрезали до переходной  складки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8675688" y="0"/>
            <a:ext cx="468312" cy="360363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 type="none" w="lg" len="lg"/>
            <a:tailEnd type="none" w="lg" len="lg"/>
          </a:ln>
          <a:effectLst/>
        </p:spPr>
        <p:txBody>
          <a:bodyPr lIns="3600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ru-RU" sz="2000" b="1" kern="2000" dirty="0">
                <a:solidFill>
                  <a:srgbClr val="800000"/>
                </a:solidFill>
                <a:latin typeface="Arial" charset="0"/>
              </a:rPr>
              <a:t>18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1231071" y="214290"/>
            <a:ext cx="6680310" cy="46166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800000"/>
                </a:solidFill>
                <a:latin typeface="Arial" charset="0"/>
              </a:rPr>
              <a:t>Особенности разработанного лечения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714744" y="785794"/>
            <a:ext cx="5072098" cy="285752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108000" bIns="0" anchor="ctr"/>
          <a:lstStyle/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Изготовленные каппы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мультипробиотиком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Апибакт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использовали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ночь </a:t>
            </a: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пакетик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мультипробиотика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равномерно распределяли по каппам и использовали на протяжении ночного сна </a:t>
            </a: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Курс лечения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/>
              </a:rPr>
              <a:t>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от 20 до 30 дней</a:t>
            </a:r>
          </a:p>
        </p:txBody>
      </p:sp>
      <p:pic>
        <p:nvPicPr>
          <p:cNvPr id="45058" name="Рисунок 52" descr="каппа с Апибакт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071545"/>
            <a:ext cx="3240000" cy="190506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00100" y="4286256"/>
            <a:ext cx="7358114" cy="2071702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108000" bIns="0" anchor="ctr"/>
          <a:lstStyle/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Для местной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антимикробной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терапии использовали 0,05 % раствор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хлоргексидина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биглюканата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после чего проводили </a:t>
            </a:r>
            <a:r>
              <a:rPr lang="uk-UA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аппликацию</a:t>
            </a:r>
            <a:r>
              <a:rPr lang="uk-UA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гелем                       </a:t>
            </a:r>
            <a:r>
              <a:rPr lang="uk-UA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метрогил-дента</a:t>
            </a:r>
            <a:r>
              <a:rPr lang="uk-UA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uk-UA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ополаскивание</a:t>
            </a:r>
            <a:r>
              <a:rPr lang="uk-UA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фитодентом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1221806" y="4110343"/>
            <a:ext cx="6680310" cy="46166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800000"/>
                </a:solidFill>
                <a:latin typeface="Arial" charset="0"/>
              </a:rPr>
              <a:t>Традиционное лечение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8675688" y="0"/>
            <a:ext cx="468312" cy="360363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 type="none" w="lg" len="lg"/>
            <a:tailEnd type="none" w="lg" len="lg"/>
          </a:ln>
          <a:effectLst/>
        </p:spPr>
        <p:txBody>
          <a:bodyPr lIns="3600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ru-RU" sz="2000" kern="2000" dirty="0">
                <a:solidFill>
                  <a:srgbClr val="800000"/>
                </a:solidFill>
                <a:latin typeface="Arial" charset="0"/>
              </a:rPr>
              <a:t>19</a:t>
            </a:r>
            <a:endParaRPr lang="ru-RU" sz="2000" b="1" kern="2000" dirty="0">
              <a:solidFill>
                <a:srgbClr val="800000"/>
              </a:solidFill>
              <a:latin typeface="Arial" charset="0"/>
            </a:endParaRPr>
          </a:p>
        </p:txBody>
      </p:sp>
      <p:graphicFrame>
        <p:nvGraphicFramePr>
          <p:cNvPr id="31" name="Object 5"/>
          <p:cNvGraphicFramePr>
            <a:graphicFrameLocks/>
          </p:cNvGraphicFramePr>
          <p:nvPr/>
        </p:nvGraphicFramePr>
        <p:xfrm>
          <a:off x="314382" y="1785926"/>
          <a:ext cx="4062412" cy="2141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466726" y="190006"/>
            <a:ext cx="8105802" cy="738664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2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Изменение </a:t>
            </a:r>
            <a:r>
              <a:rPr lang="ru-RU" sz="2400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параклинических</a:t>
            </a:r>
            <a:r>
              <a:rPr lang="ru-RU" sz="2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индексов у пациентов </a:t>
            </a:r>
          </a:p>
          <a:p>
            <a:pPr algn="ctr"/>
            <a:r>
              <a:rPr lang="ru-RU" sz="2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 ГП в динамике</a:t>
            </a:r>
            <a:endParaRPr lang="ru-RU" sz="24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859584" y="3744730"/>
            <a:ext cx="857256" cy="477326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 лечения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1701074" y="3753104"/>
            <a:ext cx="857256" cy="477326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После лечения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2550938" y="3744730"/>
            <a:ext cx="857256" cy="477326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Через </a:t>
            </a:r>
          </a:p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год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3423960" y="3744730"/>
            <a:ext cx="857256" cy="477326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Через </a:t>
            </a:r>
          </a:p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года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12"/>
          <p:cNvSpPr>
            <a:spLocks noChangeAspect="1" noChangeArrowheads="1"/>
          </p:cNvSpPr>
          <p:nvPr/>
        </p:nvSpPr>
        <p:spPr bwMode="auto">
          <a:xfrm>
            <a:off x="1571604" y="987517"/>
            <a:ext cx="327025" cy="271462"/>
          </a:xfrm>
          <a:prstGeom prst="rect">
            <a:avLst/>
          </a:prstGeom>
          <a:gradFill flip="none" rotWithShape="1">
            <a:gsLst>
              <a:gs pos="0">
                <a:srgbClr val="990000"/>
              </a:gs>
              <a:gs pos="100000">
                <a:srgbClr val="FF0000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9" name="Rectangle 13"/>
          <p:cNvSpPr>
            <a:spLocks noChangeAspect="1" noChangeArrowheads="1"/>
          </p:cNvSpPr>
          <p:nvPr/>
        </p:nvSpPr>
        <p:spPr bwMode="auto">
          <a:xfrm>
            <a:off x="2316149" y="1336474"/>
            <a:ext cx="327025" cy="271462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FF00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0" name="Text Box 10"/>
          <p:cNvSpPr txBox="1">
            <a:spLocks noChangeArrowheads="1"/>
          </p:cNvSpPr>
          <p:nvPr/>
        </p:nvSpPr>
        <p:spPr bwMode="auto">
          <a:xfrm>
            <a:off x="1995467" y="960202"/>
            <a:ext cx="5400000" cy="324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r>
              <a:rPr lang="uk-UA" sz="2000" b="1" dirty="0">
                <a:solidFill>
                  <a:srgbClr val="000000"/>
                </a:solidFill>
                <a:latin typeface="Arial" charset="0"/>
              </a:rPr>
              <a:t>І (А) </a:t>
            </a:r>
            <a:r>
              <a:rPr lang="uk-UA" sz="2000" b="1" dirty="0" err="1">
                <a:solidFill>
                  <a:srgbClr val="000000"/>
                </a:solidFill>
                <a:latin typeface="Arial" charset="0"/>
              </a:rPr>
              <a:t>под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группа </a:t>
            </a:r>
            <a:r>
              <a:rPr lang="ru-RU" sz="2000" b="1" dirty="0">
                <a:solidFill>
                  <a:srgbClr val="800000"/>
                </a:solidFill>
                <a:latin typeface="Arial" charset="0"/>
                <a:sym typeface="Symbol"/>
              </a:rPr>
              <a:t>(разработанное лечение)</a:t>
            </a:r>
            <a:endParaRPr lang="ru-RU" sz="2000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92" name="Text Box 10"/>
          <p:cNvSpPr txBox="1">
            <a:spLocks noChangeArrowheads="1"/>
          </p:cNvSpPr>
          <p:nvPr/>
        </p:nvSpPr>
        <p:spPr bwMode="auto">
          <a:xfrm>
            <a:off x="2743900" y="1319050"/>
            <a:ext cx="5400000" cy="324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r>
              <a:rPr lang="uk-UA" sz="2000" b="1" dirty="0">
                <a:solidFill>
                  <a:srgbClr val="000000"/>
                </a:solidFill>
                <a:latin typeface="Arial" charset="0"/>
              </a:rPr>
              <a:t>І (В) </a:t>
            </a:r>
            <a:r>
              <a:rPr lang="uk-UA" sz="2000" b="1" dirty="0" err="1">
                <a:solidFill>
                  <a:srgbClr val="000000"/>
                </a:solidFill>
                <a:latin typeface="Arial" charset="0"/>
              </a:rPr>
              <a:t>под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группа </a:t>
            </a:r>
            <a:r>
              <a:rPr lang="ru-RU" sz="2000" b="1" dirty="0">
                <a:solidFill>
                  <a:srgbClr val="800000"/>
                </a:solidFill>
                <a:latin typeface="Arial" charset="0"/>
                <a:sym typeface="Symbol"/>
              </a:rPr>
              <a:t>(традиционное лечение)</a:t>
            </a:r>
            <a:endParaRPr lang="ru-RU" sz="2000" b="1" dirty="0">
              <a:solidFill>
                <a:srgbClr val="800000"/>
              </a:solidFill>
              <a:latin typeface="Arial" charset="0"/>
            </a:endParaRPr>
          </a:p>
        </p:txBody>
      </p:sp>
      <p:graphicFrame>
        <p:nvGraphicFramePr>
          <p:cNvPr id="101" name="Object 5"/>
          <p:cNvGraphicFramePr>
            <a:graphicFrameLocks/>
          </p:cNvGraphicFramePr>
          <p:nvPr/>
        </p:nvGraphicFramePr>
        <p:xfrm>
          <a:off x="4652992" y="1785926"/>
          <a:ext cx="4062412" cy="2141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" name="Text Box 10"/>
          <p:cNvSpPr txBox="1">
            <a:spLocks noChangeArrowheads="1"/>
          </p:cNvSpPr>
          <p:nvPr/>
        </p:nvSpPr>
        <p:spPr bwMode="auto">
          <a:xfrm>
            <a:off x="5198194" y="3744730"/>
            <a:ext cx="857256" cy="477326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 лечения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 Box 10"/>
          <p:cNvSpPr txBox="1">
            <a:spLocks noChangeArrowheads="1"/>
          </p:cNvSpPr>
          <p:nvPr/>
        </p:nvSpPr>
        <p:spPr bwMode="auto">
          <a:xfrm>
            <a:off x="6039684" y="3753104"/>
            <a:ext cx="857256" cy="477326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После лечения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 Box 10"/>
          <p:cNvSpPr txBox="1">
            <a:spLocks noChangeArrowheads="1"/>
          </p:cNvSpPr>
          <p:nvPr/>
        </p:nvSpPr>
        <p:spPr bwMode="auto">
          <a:xfrm>
            <a:off x="6889548" y="3744730"/>
            <a:ext cx="857256" cy="477326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Через </a:t>
            </a:r>
          </a:p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год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 Box 10"/>
          <p:cNvSpPr txBox="1">
            <a:spLocks noChangeArrowheads="1"/>
          </p:cNvSpPr>
          <p:nvPr/>
        </p:nvSpPr>
        <p:spPr bwMode="auto">
          <a:xfrm>
            <a:off x="7762570" y="3744730"/>
            <a:ext cx="857256" cy="477326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Через </a:t>
            </a:r>
          </a:p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года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4" name="Object 5"/>
          <p:cNvGraphicFramePr>
            <a:graphicFrameLocks/>
          </p:cNvGraphicFramePr>
          <p:nvPr/>
        </p:nvGraphicFramePr>
        <p:xfrm>
          <a:off x="2386084" y="4270644"/>
          <a:ext cx="4062412" cy="2141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2931286" y="6229448"/>
            <a:ext cx="857256" cy="477326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 лечения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3772776" y="6237822"/>
            <a:ext cx="857256" cy="477326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После лечения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4622640" y="6229448"/>
            <a:ext cx="857256" cy="477326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Через </a:t>
            </a:r>
          </a:p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год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5495662" y="6229448"/>
            <a:ext cx="857256" cy="477326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Через </a:t>
            </a:r>
          </a:p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года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1968700" y="1769178"/>
            <a:ext cx="2268000" cy="3240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>
            <a:solidFill>
              <a:schemeClr val="bg2"/>
            </a:solidFill>
            <a:miter lim="800000"/>
            <a:headEnd type="none" w="lg" len="lg"/>
            <a:tailEnd type="none" w="lg" len="lg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Грина-Вермильона</a:t>
            </a:r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5078278" y="4319446"/>
            <a:ext cx="1224000" cy="3240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>
            <a:solidFill>
              <a:schemeClr val="bg2"/>
            </a:solidFill>
            <a:miter lim="800000"/>
            <a:headEnd type="none" w="lg" len="lg"/>
            <a:tailEnd type="none" w="lg" len="lg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Рассела</a:t>
            </a: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7348528" y="1769178"/>
            <a:ext cx="1224000" cy="3240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>
            <a:solidFill>
              <a:schemeClr val="bg2"/>
            </a:solidFill>
            <a:miter lim="800000"/>
            <a:headEnd type="none" w="lg" len="lg"/>
            <a:tailEnd type="none" w="lg" len="lg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РМА</a:t>
            </a:r>
          </a:p>
        </p:txBody>
      </p:sp>
      <p:sp useBgFill="1"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1852298" y="2071678"/>
            <a:ext cx="648000" cy="216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400" b="1" i="1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p&lt;0,0</a:t>
            </a:r>
            <a:r>
              <a:rPr lang="ru-RU" sz="1400" b="1" i="1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 useBgFill="1"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1574597" y="2836230"/>
            <a:ext cx="540000" cy="216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400" b="1" i="1" spc="-50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p&lt;0,0</a:t>
            </a:r>
            <a:r>
              <a:rPr lang="ru-RU" sz="1400" b="1" i="1" spc="-50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26" name="Arc 604"/>
          <p:cNvSpPr>
            <a:spLocks/>
          </p:cNvSpPr>
          <p:nvPr/>
        </p:nvSpPr>
        <p:spPr bwMode="auto">
          <a:xfrm rot="11130676">
            <a:off x="1082040" y="2337572"/>
            <a:ext cx="962824" cy="88309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B0F0"/>
            </a:solidFill>
            <a:round/>
            <a:headEnd type="stealth" w="lg" len="lg"/>
            <a:tailEnd type="none" w="lg" len="lg"/>
          </a:ln>
          <a:effectLst>
            <a:outerShdw dist="28398" dir="20006097" algn="ctr" rotWithShape="0">
              <a:srgbClr val="00206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" name="Arc 604"/>
          <p:cNvSpPr>
            <a:spLocks/>
          </p:cNvSpPr>
          <p:nvPr/>
        </p:nvSpPr>
        <p:spPr bwMode="auto">
          <a:xfrm rot="16745684" flipV="1">
            <a:off x="1616249" y="2063514"/>
            <a:ext cx="482214" cy="91092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B0F0"/>
            </a:solidFill>
            <a:round/>
            <a:headEnd type="stealth" w="lg" len="lg"/>
            <a:tailEnd type="none" w="lg" len="lg"/>
          </a:ln>
          <a:effectLst>
            <a:outerShdw dist="28398" dir="20006097" algn="ctr" rotWithShape="0">
              <a:srgbClr val="00206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 useBgFill="1"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4384527" y="5383392"/>
            <a:ext cx="648000" cy="216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400" b="1" i="1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p&lt;0,0</a:t>
            </a:r>
            <a:r>
              <a:rPr lang="ru-RU" sz="1400" b="1" i="1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 useBgFill="1"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3653939" y="5763502"/>
            <a:ext cx="540000" cy="216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400" b="1" i="1" spc="-50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p&lt;0,0</a:t>
            </a:r>
            <a:r>
              <a:rPr lang="ru-RU" sz="1400" b="1" i="1" spc="-50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34" name="Arc 604"/>
          <p:cNvSpPr>
            <a:spLocks/>
          </p:cNvSpPr>
          <p:nvPr/>
        </p:nvSpPr>
        <p:spPr bwMode="auto">
          <a:xfrm rot="11332321">
            <a:off x="3131957" y="4772931"/>
            <a:ext cx="1008000" cy="1368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B0F0"/>
            </a:solidFill>
            <a:round/>
            <a:headEnd type="stealth" w="lg" len="lg"/>
            <a:tailEnd type="none" w="lg" len="lg"/>
          </a:ln>
          <a:effectLst>
            <a:outerShdw dist="28398" dir="20006097" algn="ctr" rotWithShape="0">
              <a:srgbClr val="00206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5" name="Arc 604"/>
          <p:cNvSpPr>
            <a:spLocks/>
          </p:cNvSpPr>
          <p:nvPr/>
        </p:nvSpPr>
        <p:spPr bwMode="auto">
          <a:xfrm rot="16745684" flipV="1">
            <a:off x="3369162" y="4730437"/>
            <a:ext cx="1053138" cy="110425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B0F0"/>
            </a:solidFill>
            <a:round/>
            <a:headEnd type="stealth" w="lg" len="lg"/>
            <a:tailEnd type="none" w="lg" len="lg"/>
          </a:ln>
          <a:effectLst>
            <a:outerShdw dist="28398" dir="20006097" algn="ctr" rotWithShape="0">
              <a:srgbClr val="00206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 useBgFill="1"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6606745" y="3009319"/>
            <a:ext cx="648000" cy="216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400" b="1" i="1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p&lt;0,0</a:t>
            </a:r>
            <a:r>
              <a:rPr lang="ru-RU" sz="1400" b="1" i="1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 useBgFill="1"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5908056" y="3302711"/>
            <a:ext cx="540000" cy="216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400" b="1" i="1" spc="-50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p&lt;0,0</a:t>
            </a:r>
            <a:r>
              <a:rPr lang="ru-RU" sz="1400" b="1" i="1" spc="-50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43" name="Arc 604"/>
          <p:cNvSpPr>
            <a:spLocks/>
          </p:cNvSpPr>
          <p:nvPr/>
        </p:nvSpPr>
        <p:spPr bwMode="auto">
          <a:xfrm rot="11332321">
            <a:off x="5376102" y="2085608"/>
            <a:ext cx="1008000" cy="1584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B0F0"/>
            </a:solidFill>
            <a:round/>
            <a:headEnd type="stealth" w="lg" len="lg"/>
            <a:tailEnd type="none" w="lg" len="lg"/>
          </a:ln>
          <a:effectLst>
            <a:outerShdw dist="28398" dir="20006097" algn="ctr" rotWithShape="0">
              <a:srgbClr val="00206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9" name="Arc 604"/>
          <p:cNvSpPr>
            <a:spLocks/>
          </p:cNvSpPr>
          <p:nvPr/>
        </p:nvSpPr>
        <p:spPr bwMode="auto">
          <a:xfrm rot="16745684" flipV="1">
            <a:off x="5429285" y="2231376"/>
            <a:ext cx="1401588" cy="111999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B0F0"/>
            </a:solidFill>
            <a:round/>
            <a:headEnd type="stealth" w="lg" len="lg"/>
            <a:tailEnd type="none" w="lg" len="lg"/>
          </a:ln>
          <a:effectLst>
            <a:outerShdw dist="28398" dir="20006097" algn="ctr" rotWithShape="0">
              <a:srgbClr val="00206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 useBgFill="1"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2428860" y="2940874"/>
            <a:ext cx="540000" cy="216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400" b="1" i="1" spc="-50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p&lt;0,0</a:t>
            </a:r>
            <a:r>
              <a:rPr lang="ru-RU" sz="1400" b="1" i="1" spc="-50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53" name="Arc 604"/>
          <p:cNvSpPr>
            <a:spLocks/>
          </p:cNvSpPr>
          <p:nvPr/>
        </p:nvSpPr>
        <p:spPr bwMode="auto">
          <a:xfrm rot="7900674">
            <a:off x="1755149" y="1836599"/>
            <a:ext cx="482214" cy="186040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B0F0"/>
            </a:solidFill>
            <a:round/>
            <a:headEnd type="stealth" w="lg" len="lg"/>
            <a:tailEnd type="none" w="lg" len="lg"/>
          </a:ln>
          <a:effectLst>
            <a:outerShdw dist="28398" dir="20006097" algn="ctr" rotWithShape="0">
              <a:srgbClr val="00206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 useBgFill="1"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3264850" y="2611283"/>
            <a:ext cx="540000" cy="216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400" b="1" i="1" spc="-50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p&lt;0,0</a:t>
            </a:r>
            <a:r>
              <a:rPr lang="ru-RU" sz="1400" b="1" i="1" spc="-50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57" name="Arc 604"/>
          <p:cNvSpPr>
            <a:spLocks/>
          </p:cNvSpPr>
          <p:nvPr/>
        </p:nvSpPr>
        <p:spPr bwMode="auto">
          <a:xfrm rot="16745684" flipV="1">
            <a:off x="2185678" y="1403942"/>
            <a:ext cx="432000" cy="266953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B0F0"/>
            </a:solidFill>
            <a:round/>
            <a:headEnd type="stealth" w="lg" len="lg"/>
            <a:tailEnd type="none" w="lg" len="lg"/>
          </a:ln>
          <a:effectLst>
            <a:outerShdw dist="28398" dir="20006097" algn="ctr" rotWithShape="0">
              <a:srgbClr val="00206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 useBgFill="1"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6765312" y="3286124"/>
            <a:ext cx="540000" cy="216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400" b="1" i="1" spc="-50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p&lt;0,0</a:t>
            </a:r>
            <a:r>
              <a:rPr lang="ru-RU" sz="1400" b="1" i="1" spc="-50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60" name="Arc 604"/>
          <p:cNvSpPr>
            <a:spLocks/>
          </p:cNvSpPr>
          <p:nvPr/>
        </p:nvSpPr>
        <p:spPr bwMode="auto">
          <a:xfrm rot="9134774">
            <a:off x="5958703" y="1760273"/>
            <a:ext cx="705789" cy="218711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B0F0"/>
            </a:solidFill>
            <a:round/>
            <a:headEnd type="stealth" w="lg" len="lg"/>
            <a:tailEnd type="none" w="lg" len="lg"/>
          </a:ln>
          <a:effectLst>
            <a:outerShdw dist="28398" dir="20006097" algn="ctr" rotWithShape="0">
              <a:srgbClr val="00206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 useBgFill="1"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644558" y="2784372"/>
            <a:ext cx="540000" cy="216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400" b="1" i="1" spc="-50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p&lt;0,0</a:t>
            </a:r>
            <a:r>
              <a:rPr lang="ru-RU" sz="1400" b="1" i="1" spc="-50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62" name="Arc 604"/>
          <p:cNvSpPr>
            <a:spLocks/>
          </p:cNvSpPr>
          <p:nvPr/>
        </p:nvSpPr>
        <p:spPr bwMode="auto">
          <a:xfrm rot="17315363" flipV="1">
            <a:off x="6392303" y="1373054"/>
            <a:ext cx="701008" cy="287917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B0F0"/>
            </a:solidFill>
            <a:round/>
            <a:headEnd type="stealth" w="lg" len="lg"/>
            <a:tailEnd type="none" w="lg" len="lg"/>
          </a:ln>
          <a:effectLst>
            <a:outerShdw dist="28398" dir="20006097" algn="ctr" rotWithShape="0">
              <a:srgbClr val="00206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 useBgFill="1"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4488452" y="5876165"/>
            <a:ext cx="540000" cy="216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400" b="1" i="1" spc="-50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p&lt;0,0</a:t>
            </a:r>
            <a:r>
              <a:rPr lang="ru-RU" sz="1400" b="1" i="1" spc="-50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64" name="Arc 604"/>
          <p:cNvSpPr>
            <a:spLocks/>
          </p:cNvSpPr>
          <p:nvPr/>
        </p:nvSpPr>
        <p:spPr bwMode="auto">
          <a:xfrm rot="8903324">
            <a:off x="3698158" y="4382217"/>
            <a:ext cx="648000" cy="2160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B0F0"/>
            </a:solidFill>
            <a:round/>
            <a:headEnd type="stealth" w="lg" len="lg"/>
            <a:tailEnd type="none" w="lg" len="lg"/>
          </a:ln>
          <a:effectLst>
            <a:outerShdw dist="28398" dir="20006097" algn="ctr" rotWithShape="0">
              <a:srgbClr val="00206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 useBgFill="1">
        <p:nvSpPr>
          <p:cNvPr id="65" name="Text Box 10"/>
          <p:cNvSpPr txBox="1">
            <a:spLocks noChangeArrowheads="1"/>
          </p:cNvSpPr>
          <p:nvPr/>
        </p:nvSpPr>
        <p:spPr bwMode="auto">
          <a:xfrm>
            <a:off x="5367698" y="5474064"/>
            <a:ext cx="540000" cy="216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400" b="1" i="1" spc="-50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p&lt;0,0</a:t>
            </a:r>
            <a:r>
              <a:rPr lang="ru-RU" sz="1400" b="1" i="1" spc="-50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66" name="Arc 604"/>
          <p:cNvSpPr>
            <a:spLocks/>
          </p:cNvSpPr>
          <p:nvPr/>
        </p:nvSpPr>
        <p:spPr bwMode="auto">
          <a:xfrm rot="17315363" flipV="1">
            <a:off x="4158022" y="4007189"/>
            <a:ext cx="576000" cy="287917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B0F0"/>
            </a:solidFill>
            <a:round/>
            <a:headEnd type="stealth" w="lg" len="lg"/>
            <a:tailEnd type="none" w="lg" len="lg"/>
          </a:ln>
          <a:effectLst>
            <a:outerShdw dist="28398" dir="20006097" algn="ctr" rotWithShape="0">
              <a:srgbClr val="00206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7" name="Arc 604"/>
          <p:cNvSpPr>
            <a:spLocks/>
          </p:cNvSpPr>
          <p:nvPr/>
        </p:nvSpPr>
        <p:spPr bwMode="auto">
          <a:xfrm rot="9558608" flipV="1">
            <a:off x="5672995" y="5821464"/>
            <a:ext cx="468000" cy="252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B0F0"/>
            </a:solidFill>
            <a:round/>
            <a:headEnd type="stealth" w="lg" len="lg"/>
            <a:tailEnd type="none" w="lg" len="lg"/>
          </a:ln>
          <a:effectLst>
            <a:outerShdw dist="28398" dir="20006097" algn="ctr" rotWithShape="0">
              <a:srgbClr val="00206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 useBgFill="1"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7858148" y="2928934"/>
            <a:ext cx="648000" cy="216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400" b="1" i="1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p&lt;0,0</a:t>
            </a:r>
            <a:r>
              <a:rPr lang="ru-RU" sz="1400" b="1" i="1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70" name="Arc 604"/>
          <p:cNvSpPr>
            <a:spLocks/>
          </p:cNvSpPr>
          <p:nvPr/>
        </p:nvSpPr>
        <p:spPr bwMode="auto">
          <a:xfrm rot="9558608" flipV="1">
            <a:off x="7917583" y="3223682"/>
            <a:ext cx="504000" cy="26671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B0F0"/>
            </a:solidFill>
            <a:round/>
            <a:headEnd type="stealth" w="lg" len="lg"/>
            <a:tailEnd type="none" w="lg" len="lg"/>
          </a:ln>
          <a:effectLst>
            <a:outerShdw dist="28398" dir="20006097" algn="ctr" rotWithShape="0">
              <a:srgbClr val="00206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 useBgFill="1">
        <p:nvSpPr>
          <p:cNvPr id="71" name="Text Box 10"/>
          <p:cNvSpPr txBox="1">
            <a:spLocks noChangeArrowheads="1"/>
          </p:cNvSpPr>
          <p:nvPr/>
        </p:nvSpPr>
        <p:spPr bwMode="auto">
          <a:xfrm>
            <a:off x="3000364" y="2143116"/>
            <a:ext cx="648000" cy="216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400" b="1" i="1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p&lt;0,0</a:t>
            </a:r>
            <a:r>
              <a:rPr lang="ru-RU" sz="1400" b="1" i="1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69" name="Arc 604"/>
          <p:cNvSpPr>
            <a:spLocks/>
          </p:cNvSpPr>
          <p:nvPr/>
        </p:nvSpPr>
        <p:spPr bwMode="auto">
          <a:xfrm rot="9558608" flipV="1">
            <a:off x="3510355" y="2290984"/>
            <a:ext cx="569250" cy="74830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B0F0"/>
            </a:solidFill>
            <a:round/>
            <a:headEnd type="stealth" w="lg" len="lg"/>
            <a:tailEnd type="none" w="lg" len="lg"/>
          </a:ln>
          <a:effectLst>
            <a:outerShdw dist="28398" dir="20006097" algn="ctr" rotWithShape="0">
              <a:srgbClr val="00206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 useBgFill="1"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5492643" y="5509649"/>
            <a:ext cx="648000" cy="216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400" b="1" i="1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p&lt;0,0</a:t>
            </a:r>
            <a:r>
              <a:rPr lang="ru-RU" sz="1400" b="1" i="1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56" name="Arc 604"/>
          <p:cNvSpPr>
            <a:spLocks/>
          </p:cNvSpPr>
          <p:nvPr/>
        </p:nvSpPr>
        <p:spPr bwMode="auto">
          <a:xfrm rot="9558608" flipV="1">
            <a:off x="1904138" y="2874255"/>
            <a:ext cx="468000" cy="252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B0F0"/>
            </a:solidFill>
            <a:round/>
            <a:headEnd type="stealth" w="lg" len="lg"/>
            <a:tailEnd type="none" w="lg" len="lg"/>
          </a:ln>
          <a:effectLst>
            <a:outerShdw dist="28398" dir="20006097" algn="ctr" rotWithShape="0">
              <a:srgbClr val="00206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 useBgFill="1">
        <p:nvSpPr>
          <p:cNvPr id="73" name="Text Box 10"/>
          <p:cNvSpPr txBox="1">
            <a:spLocks noChangeArrowheads="1"/>
          </p:cNvSpPr>
          <p:nvPr/>
        </p:nvSpPr>
        <p:spPr bwMode="auto">
          <a:xfrm>
            <a:off x="1714480" y="2541250"/>
            <a:ext cx="648000" cy="216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400" b="1" i="1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p&lt;0,0</a:t>
            </a:r>
            <a:r>
              <a:rPr lang="ru-RU" sz="1400" b="1" i="1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74" name="Arc 604"/>
          <p:cNvSpPr>
            <a:spLocks/>
          </p:cNvSpPr>
          <p:nvPr/>
        </p:nvSpPr>
        <p:spPr bwMode="auto">
          <a:xfrm rot="10070878" flipV="1">
            <a:off x="6299181" y="3542442"/>
            <a:ext cx="396000" cy="144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B0F0"/>
            </a:solidFill>
            <a:round/>
            <a:headEnd type="stealth" w="lg" len="lg"/>
            <a:tailEnd type="none" w="lg" len="lg"/>
          </a:ln>
          <a:effectLst>
            <a:outerShdw dist="28398" dir="20006097" algn="ctr" rotWithShape="0">
              <a:srgbClr val="00206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 useBgFill="1">
        <p:nvSpPr>
          <p:cNvPr id="75" name="Text Box 10"/>
          <p:cNvSpPr txBox="1">
            <a:spLocks noChangeArrowheads="1"/>
          </p:cNvSpPr>
          <p:nvPr/>
        </p:nvSpPr>
        <p:spPr bwMode="auto">
          <a:xfrm>
            <a:off x="6082770" y="3218286"/>
            <a:ext cx="648000" cy="216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400" b="1" i="1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p&lt;0,0</a:t>
            </a:r>
            <a:r>
              <a:rPr lang="ru-RU" sz="1400" b="1" i="1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 useBgFill="1">
        <p:nvSpPr>
          <p:cNvPr id="77" name="Text Box 10"/>
          <p:cNvSpPr txBox="1">
            <a:spLocks noChangeArrowheads="1"/>
          </p:cNvSpPr>
          <p:nvPr/>
        </p:nvSpPr>
        <p:spPr bwMode="auto">
          <a:xfrm>
            <a:off x="3852562" y="5598018"/>
            <a:ext cx="648000" cy="216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400" b="1" i="1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p&lt;0,0</a:t>
            </a:r>
            <a:r>
              <a:rPr lang="ru-RU" sz="1400" b="1" i="1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76" name="Arc 604"/>
          <p:cNvSpPr>
            <a:spLocks/>
          </p:cNvSpPr>
          <p:nvPr/>
        </p:nvSpPr>
        <p:spPr bwMode="auto">
          <a:xfrm rot="10224065" flipV="1">
            <a:off x="3975840" y="5905145"/>
            <a:ext cx="468000" cy="252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B0F0"/>
            </a:solidFill>
            <a:round/>
            <a:headEnd type="stealth" w="lg" len="lg"/>
            <a:tailEnd type="none" w="lg" len="lg"/>
          </a:ln>
          <a:effectLst>
            <a:outerShdw dist="28398" dir="20006097" algn="ctr" rotWithShape="0">
              <a:srgbClr val="00206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8" name="Arc 604"/>
          <p:cNvSpPr>
            <a:spLocks/>
          </p:cNvSpPr>
          <p:nvPr/>
        </p:nvSpPr>
        <p:spPr bwMode="auto">
          <a:xfrm rot="13377634" flipV="1">
            <a:off x="2454162" y="2265438"/>
            <a:ext cx="461195" cy="79251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B0F0"/>
            </a:solidFill>
            <a:round/>
            <a:headEnd type="stealth" w="lg" len="lg"/>
            <a:tailEnd type="none" w="lg" len="lg"/>
          </a:ln>
          <a:effectLst>
            <a:outerShdw dist="28398" dir="20006097" algn="ctr" rotWithShape="0">
              <a:srgbClr val="00206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9" name="Arc 604"/>
          <p:cNvSpPr>
            <a:spLocks/>
          </p:cNvSpPr>
          <p:nvPr/>
        </p:nvSpPr>
        <p:spPr bwMode="auto">
          <a:xfrm rot="13377634" flipV="1">
            <a:off x="3351446" y="1996937"/>
            <a:ext cx="461195" cy="79251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B0F0"/>
            </a:solidFill>
            <a:round/>
            <a:headEnd type="stealth" w="lg" len="lg"/>
            <a:tailEnd type="none" w="lg" len="lg"/>
          </a:ln>
          <a:effectLst>
            <a:outerShdw dist="28398" dir="20006097" algn="ctr" rotWithShape="0">
              <a:srgbClr val="00206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0" name="Arc 604"/>
          <p:cNvSpPr>
            <a:spLocks/>
          </p:cNvSpPr>
          <p:nvPr/>
        </p:nvSpPr>
        <p:spPr bwMode="auto">
          <a:xfrm rot="13945152" flipV="1">
            <a:off x="6796335" y="3036954"/>
            <a:ext cx="461195" cy="79251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B0F0"/>
            </a:solidFill>
            <a:round/>
            <a:headEnd type="stealth" w="lg" len="lg"/>
            <a:tailEnd type="none" w="lg" len="lg"/>
          </a:ln>
          <a:effectLst>
            <a:outerShdw dist="28398" dir="20006097" algn="ctr" rotWithShape="0">
              <a:srgbClr val="00206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1" name="Arc 604"/>
          <p:cNvSpPr>
            <a:spLocks/>
          </p:cNvSpPr>
          <p:nvPr/>
        </p:nvSpPr>
        <p:spPr bwMode="auto">
          <a:xfrm rot="13813143" flipV="1">
            <a:off x="7684004" y="2877029"/>
            <a:ext cx="461195" cy="79251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B0F0"/>
            </a:solidFill>
            <a:round/>
            <a:headEnd type="stealth" w="lg" len="lg"/>
            <a:tailEnd type="none" w="lg" len="lg"/>
          </a:ln>
          <a:effectLst>
            <a:outerShdw dist="28398" dir="20006097" algn="ctr" rotWithShape="0">
              <a:srgbClr val="00206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2" name="Arc 604"/>
          <p:cNvSpPr>
            <a:spLocks/>
          </p:cNvSpPr>
          <p:nvPr/>
        </p:nvSpPr>
        <p:spPr bwMode="auto">
          <a:xfrm rot="14454133" flipV="1">
            <a:off x="4504977" y="5535010"/>
            <a:ext cx="461195" cy="756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B0F0"/>
            </a:solidFill>
            <a:round/>
            <a:headEnd type="stealth" w="lg" len="lg"/>
            <a:tailEnd type="none" w="lg" len="lg"/>
          </a:ln>
          <a:effectLst>
            <a:outerShdw dist="28398" dir="20006097" algn="ctr" rotWithShape="0">
              <a:srgbClr val="00206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3" name="Arc 604"/>
          <p:cNvSpPr>
            <a:spLocks/>
          </p:cNvSpPr>
          <p:nvPr/>
        </p:nvSpPr>
        <p:spPr bwMode="auto">
          <a:xfrm rot="13996198" flipV="1">
            <a:off x="5389843" y="5462141"/>
            <a:ext cx="461195" cy="756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B0F0"/>
            </a:solidFill>
            <a:round/>
            <a:headEnd type="stealth" w="lg" len="lg"/>
            <a:tailEnd type="none" w="lg" len="lg"/>
          </a:ln>
          <a:effectLst>
            <a:outerShdw dist="28398" dir="20006097" algn="ctr" rotWithShape="0">
              <a:srgbClr val="00206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6" grpId="0" animBg="1"/>
      <p:bldP spid="27" grpId="0" animBg="1"/>
      <p:bldP spid="32" grpId="0" animBg="1"/>
      <p:bldP spid="33" grpId="0" animBg="1"/>
      <p:bldP spid="34" grpId="0" animBg="1"/>
      <p:bldP spid="35" grpId="0" animBg="1"/>
      <p:bldP spid="41" grpId="0" animBg="1"/>
      <p:bldP spid="42" grpId="0" animBg="1"/>
      <p:bldP spid="43" grpId="0" animBg="1"/>
      <p:bldP spid="49" grpId="0" animBg="1"/>
      <p:bldP spid="55" grpId="0" animBg="1"/>
      <p:bldP spid="53" grpId="0" animBg="1"/>
      <p:bldP spid="58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69" grpId="0" animBg="1"/>
      <p:bldP spid="72" grpId="0" animBg="1"/>
      <p:bldP spid="56" grpId="0" animBg="1"/>
      <p:bldP spid="73" grpId="0" animBg="1"/>
      <p:bldP spid="74" grpId="0" animBg="1"/>
      <p:bldP spid="75" grpId="0" animBg="1"/>
      <p:bldP spid="77" grpId="0" animBg="1"/>
      <p:bldP spid="76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60363"/>
            <a:ext cx="7772400" cy="170048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ТРЕБОВАНИЯ К БАКТЕРИЙНЫМ ПРЕПАРАТАМ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3810000" cy="44672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000" dirty="0"/>
              <a:t>быть </a:t>
            </a:r>
            <a:r>
              <a:rPr lang="ru-RU" sz="2000" dirty="0" err="1"/>
              <a:t>симбиотными</a:t>
            </a:r>
            <a:r>
              <a:rPr lang="ru-RU" sz="2000" dirty="0"/>
              <a:t> для организма человека; </a:t>
            </a:r>
          </a:p>
          <a:p>
            <a:pPr lvl="0"/>
            <a:r>
              <a:rPr lang="ru-RU" sz="2000" dirty="0"/>
              <a:t>не утрачивать необходимую концентрацию в процессе технологического производства;</a:t>
            </a:r>
          </a:p>
          <a:p>
            <a:pPr lvl="0"/>
            <a:r>
              <a:rPr lang="ru-RU" sz="2000" dirty="0"/>
              <a:t>не перевариваться желудочным соком и желчными кислотами;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556792"/>
            <a:ext cx="4680520" cy="453920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000" dirty="0" smtClean="0"/>
              <a:t>иметь </a:t>
            </a:r>
            <a:r>
              <a:rPr lang="ru-RU" sz="2000" dirty="0"/>
              <a:t>для данного биотопа адгезивные свойства; </a:t>
            </a:r>
          </a:p>
          <a:p>
            <a:pPr lvl="0"/>
            <a:r>
              <a:rPr lang="ru-RU" sz="2000" dirty="0"/>
              <a:t>в заданном биотопе действовать максимально долго;</a:t>
            </a:r>
          </a:p>
          <a:p>
            <a:pPr lvl="0"/>
            <a:r>
              <a:rPr lang="ru-RU" sz="2000" dirty="0"/>
              <a:t>вырабатывать антибиотические вещества;</a:t>
            </a:r>
          </a:p>
          <a:p>
            <a:pPr lvl="0"/>
            <a:r>
              <a:rPr lang="ru-RU" sz="2000" dirty="0"/>
              <a:t>модулировать иммунные реакции;</a:t>
            </a:r>
          </a:p>
          <a:p>
            <a:r>
              <a:rPr lang="ru-RU" sz="2000" dirty="0"/>
              <a:t>положительно влиять на метаболические процессы в организме (регулировать холестериновый обмен, стимулировать </a:t>
            </a:r>
            <a:r>
              <a:rPr lang="ru-RU" sz="2000" dirty="0" err="1"/>
              <a:t>витамино­образование</a:t>
            </a:r>
            <a:r>
              <a:rPr lang="ru-RU" sz="2000" dirty="0"/>
              <a:t>) </a:t>
            </a:r>
          </a:p>
          <a:p>
            <a:endParaRPr lang="ru-RU" dirty="0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8675688" y="0"/>
            <a:ext cx="468312" cy="360363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 type="none" w="lg" len="lg"/>
            <a:tailEnd type="none" w="lg" len="lg"/>
          </a:ln>
          <a:effectLst/>
        </p:spPr>
        <p:txBody>
          <a:bodyPr lIns="3600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en-US" sz="2000" b="1" kern="2000" dirty="0">
                <a:solidFill>
                  <a:srgbClr val="800000"/>
                </a:solidFill>
                <a:latin typeface="Arial" charset="0"/>
              </a:rPr>
              <a:t>2</a:t>
            </a:r>
            <a:endParaRPr lang="ru-RU" sz="2000" b="1" kern="2000" dirty="0">
              <a:solidFill>
                <a:srgbClr val="80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183146" y="1373064"/>
          <a:ext cx="2714644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8675688" y="0"/>
            <a:ext cx="468312" cy="360363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 type="none" w="lg" len="lg"/>
            <a:tailEnd type="none" w="lg" len="lg"/>
          </a:ln>
          <a:effectLst/>
        </p:spPr>
        <p:txBody>
          <a:bodyPr lIns="3600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ru-RU" sz="2000" b="1" kern="2000" dirty="0">
                <a:solidFill>
                  <a:srgbClr val="800000"/>
                </a:solidFill>
                <a:latin typeface="Arial" charset="0"/>
              </a:rPr>
              <a:t>20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544032" y="1373064"/>
          <a:ext cx="3457124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231071" y="214290"/>
            <a:ext cx="6680310" cy="46166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800000"/>
                </a:solidFill>
                <a:latin typeface="Arial" charset="0"/>
              </a:rPr>
              <a:t>Удельный вес микроорганизмов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14282" y="824690"/>
            <a:ext cx="2988000" cy="540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uk-UA" b="1" dirty="0">
                <a:solidFill>
                  <a:srgbClr val="000000"/>
                </a:solidFill>
                <a:latin typeface="Arial" charset="0"/>
              </a:rPr>
              <a:t>І (А) </a:t>
            </a:r>
            <a:r>
              <a:rPr lang="uk-UA" b="1" dirty="0" err="1">
                <a:solidFill>
                  <a:srgbClr val="000000"/>
                </a:solidFill>
                <a:latin typeface="Arial" charset="0"/>
              </a:rPr>
              <a:t>под</a:t>
            </a:r>
            <a:r>
              <a:rPr lang="ru-RU" b="1" dirty="0">
                <a:solidFill>
                  <a:srgbClr val="000000"/>
                </a:solidFill>
                <a:latin typeface="Arial" charset="0"/>
              </a:rPr>
              <a:t>группа </a:t>
            </a:r>
          </a:p>
          <a:p>
            <a:pPr algn="ctr"/>
            <a:r>
              <a:rPr lang="ru-RU" b="1" dirty="0">
                <a:solidFill>
                  <a:srgbClr val="800000"/>
                </a:solidFill>
                <a:latin typeface="Arial" charset="0"/>
                <a:sym typeface="Symbol"/>
              </a:rPr>
              <a:t>(разработанное лечение)</a:t>
            </a:r>
            <a:endParaRPr lang="ru-RU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842180" y="817298"/>
            <a:ext cx="2988000" cy="540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uk-UA" b="1" dirty="0">
                <a:solidFill>
                  <a:srgbClr val="000000"/>
                </a:solidFill>
                <a:latin typeface="Arial" charset="0"/>
              </a:rPr>
              <a:t>І (В) </a:t>
            </a:r>
            <a:r>
              <a:rPr lang="uk-UA" b="1" dirty="0" err="1">
                <a:solidFill>
                  <a:srgbClr val="000000"/>
                </a:solidFill>
                <a:latin typeface="Arial" charset="0"/>
              </a:rPr>
              <a:t>под</a:t>
            </a:r>
            <a:r>
              <a:rPr lang="ru-RU" b="1" dirty="0">
                <a:solidFill>
                  <a:srgbClr val="000000"/>
                </a:solidFill>
                <a:latin typeface="Arial" charset="0"/>
              </a:rPr>
              <a:t>группа</a:t>
            </a:r>
          </a:p>
          <a:p>
            <a:pPr algn="ctr"/>
            <a:r>
              <a:rPr lang="ru-RU" b="1" dirty="0">
                <a:solidFill>
                  <a:srgbClr val="800000"/>
                </a:solidFill>
                <a:latin typeface="Arial" charset="0"/>
                <a:sym typeface="Symbol"/>
              </a:rPr>
              <a:t>(традиционное лечение)</a:t>
            </a:r>
            <a:endParaRPr lang="ru-RU" b="1" dirty="0">
              <a:solidFill>
                <a:srgbClr val="800000"/>
              </a:solidFill>
              <a:latin typeface="Arial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71438" y="1373040"/>
          <a:ext cx="3457124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373320" y="1615754"/>
            <a:ext cx="2340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041"/>
              </a:lnSpc>
              <a:spcBef>
                <a:spcPct val="0"/>
              </a:spcBef>
              <a:spcAft>
                <a:spcPts val="4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Streptococcus </a:t>
            </a:r>
            <a:r>
              <a:rPr kumimoji="0" lang="en-US" sz="1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oralis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3371202" y="2257010"/>
            <a:ext cx="2340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eaLnBrk="1" hangingPunct="1">
              <a:lnSpc>
                <a:spcPts val="2041"/>
              </a:lnSpc>
              <a:spcAft>
                <a:spcPts val="40"/>
              </a:spcAft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Streptococcus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salivarum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3371202" y="2883106"/>
            <a:ext cx="2340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eaLnBrk="1" hangingPunct="1">
              <a:lnSpc>
                <a:spcPts val="2041"/>
              </a:lnSpc>
              <a:spcAft>
                <a:spcPts val="40"/>
              </a:spcAft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Streptococcus </a:t>
            </a:r>
            <a:r>
              <a:rPr kumimoji="0" lang="en-US" sz="1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pneumonae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3371202" y="3498752"/>
            <a:ext cx="2340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eaLnBrk="1" hangingPunct="1">
              <a:lnSpc>
                <a:spcPts val="2041"/>
              </a:lnSpc>
              <a:spcAft>
                <a:spcPts val="40"/>
              </a:spcAft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Streptococcus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mitis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3357554" y="4124848"/>
            <a:ext cx="2340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041"/>
              </a:lnSpc>
              <a:spcBef>
                <a:spcPct val="0"/>
              </a:spcBef>
              <a:spcAft>
                <a:spcPts val="4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Fusobacterium</a:t>
            </a: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narium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3365928" y="5300036"/>
            <a:ext cx="2340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041"/>
              </a:lnSpc>
              <a:spcBef>
                <a:spcPct val="0"/>
              </a:spcBef>
              <a:spcAft>
                <a:spcPts val="4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Capnocytophaga</a:t>
            </a: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spp.</a:t>
            </a:r>
          </a:p>
        </p:txBody>
      </p:sp>
      <p:sp>
        <p:nvSpPr>
          <p:cNvPr id="27" name="Text Box 1"/>
          <p:cNvSpPr txBox="1">
            <a:spLocks noChangeArrowheads="1"/>
          </p:cNvSpPr>
          <p:nvPr/>
        </p:nvSpPr>
        <p:spPr bwMode="auto">
          <a:xfrm>
            <a:off x="3381694" y="4701236"/>
            <a:ext cx="2340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041"/>
              </a:lnSpc>
              <a:spcBef>
                <a:spcPct val="0"/>
              </a:spcBef>
              <a:spcAft>
                <a:spcPts val="4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Clostridium </a:t>
            </a:r>
            <a:r>
              <a:rPr kumimoji="0" lang="en-US" sz="1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linosum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3705459" y="745888"/>
            <a:ext cx="288000" cy="216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6600"/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3701571" y="1047547"/>
            <a:ext cx="288000" cy="2160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path path="rect">
              <a:fillToRect r="100000" b="100000"/>
            </a:path>
            <a:tileRect l="-100000" t="-100000"/>
          </a:gradFill>
          <a:ln w="9525">
            <a:solidFill>
              <a:srgbClr val="0070C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4129322" y="682824"/>
            <a:ext cx="1800000" cy="324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r>
              <a:rPr lang="uk-UA" sz="1600" b="1" dirty="0">
                <a:solidFill>
                  <a:srgbClr val="000000"/>
                </a:solidFill>
                <a:latin typeface="Arial" charset="0"/>
              </a:rPr>
              <a:t>до </a:t>
            </a:r>
            <a:r>
              <a:rPr lang="uk-UA" sz="1600" b="1" dirty="0" err="1">
                <a:solidFill>
                  <a:srgbClr val="000000"/>
                </a:solidFill>
                <a:latin typeface="Arial" charset="0"/>
              </a:rPr>
              <a:t>лечения</a:t>
            </a:r>
            <a:endParaRPr lang="ru-RU" sz="1600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4113556" y="978608"/>
            <a:ext cx="1800000" cy="324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r>
              <a:rPr lang="uk-UA" sz="1600" b="1" dirty="0">
                <a:solidFill>
                  <a:srgbClr val="000000"/>
                </a:solidFill>
                <a:latin typeface="Arial" charset="0"/>
              </a:rPr>
              <a:t>через </a:t>
            </a:r>
            <a:r>
              <a:rPr lang="uk-UA" sz="1600" dirty="0">
                <a:solidFill>
                  <a:srgbClr val="000000"/>
                </a:solidFill>
                <a:latin typeface="Arial" charset="0"/>
              </a:rPr>
              <a:t>1 </a:t>
            </a:r>
            <a:r>
              <a:rPr lang="uk-UA" sz="1600" dirty="0" err="1">
                <a:solidFill>
                  <a:srgbClr val="000000"/>
                </a:solidFill>
                <a:latin typeface="Arial" charset="0"/>
              </a:rPr>
              <a:t>год</a:t>
            </a:r>
            <a:endParaRPr lang="ru-RU" sz="1600" b="1" dirty="0">
              <a:solidFill>
                <a:srgbClr val="800000"/>
              </a:solidFill>
              <a:latin typeface="Arial" charset="0"/>
            </a:endParaRPr>
          </a:p>
        </p:txBody>
      </p:sp>
      <p:sp useBgFill="1"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604232" y="1892240"/>
            <a:ext cx="540000" cy="108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p&lt;0,0</a:t>
            </a:r>
            <a:r>
              <a:rPr lang="ru-RU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42" name="Дуга 41"/>
          <p:cNvSpPr/>
          <p:nvPr/>
        </p:nvSpPr>
        <p:spPr bwMode="auto">
          <a:xfrm flipH="1" flipV="1">
            <a:off x="695298" y="1623334"/>
            <a:ext cx="3780000" cy="216000"/>
          </a:xfrm>
          <a:prstGeom prst="arc">
            <a:avLst/>
          </a:prstGeom>
          <a:noFill/>
          <a:ln w="28575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Дуга 42"/>
          <p:cNvSpPr/>
          <p:nvPr/>
        </p:nvSpPr>
        <p:spPr bwMode="auto">
          <a:xfrm flipH="1" flipV="1">
            <a:off x="480984" y="3485922"/>
            <a:ext cx="5328000" cy="216000"/>
          </a:xfrm>
          <a:prstGeom prst="arc">
            <a:avLst/>
          </a:prstGeom>
          <a:noFill/>
          <a:ln w="28575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Дуга 43"/>
          <p:cNvSpPr/>
          <p:nvPr/>
        </p:nvSpPr>
        <p:spPr bwMode="auto">
          <a:xfrm flipH="1" flipV="1">
            <a:off x="2022153" y="2854120"/>
            <a:ext cx="2232000" cy="216000"/>
          </a:xfrm>
          <a:prstGeom prst="arc">
            <a:avLst/>
          </a:prstGeom>
          <a:noFill/>
          <a:ln w="28575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Дуга 44"/>
          <p:cNvSpPr/>
          <p:nvPr/>
        </p:nvSpPr>
        <p:spPr bwMode="auto">
          <a:xfrm flipH="1" flipV="1">
            <a:off x="2581261" y="2230456"/>
            <a:ext cx="1116000" cy="216000"/>
          </a:xfrm>
          <a:prstGeom prst="arc">
            <a:avLst/>
          </a:prstGeom>
          <a:noFill/>
          <a:ln w="28575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Дуга 45"/>
          <p:cNvSpPr/>
          <p:nvPr/>
        </p:nvSpPr>
        <p:spPr bwMode="auto">
          <a:xfrm flipH="1" flipV="1">
            <a:off x="2695562" y="4093988"/>
            <a:ext cx="1116000" cy="216000"/>
          </a:xfrm>
          <a:prstGeom prst="arc">
            <a:avLst/>
          </a:prstGeom>
          <a:noFill/>
          <a:ln w="28575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 useBgFill="1"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2390050" y="2463744"/>
            <a:ext cx="540000" cy="108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p&lt;0,0</a:t>
            </a:r>
            <a:r>
              <a:rPr lang="ru-RU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 useBgFill="1"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2246050" y="3093038"/>
            <a:ext cx="540000" cy="108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p&lt;0,0</a:t>
            </a:r>
            <a:r>
              <a:rPr lang="ru-RU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 useBgFill="1"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1460232" y="3719134"/>
            <a:ext cx="540000" cy="108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p&lt;0,0</a:t>
            </a:r>
            <a:r>
              <a:rPr lang="ru-RU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 useBgFill="1"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2460364" y="4321132"/>
            <a:ext cx="540000" cy="108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p&lt;0,0</a:t>
            </a:r>
            <a:r>
              <a:rPr lang="ru-RU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55" name="Дуга 54"/>
          <p:cNvSpPr/>
          <p:nvPr/>
        </p:nvSpPr>
        <p:spPr bwMode="auto">
          <a:xfrm flipH="1">
            <a:off x="2481248" y="5895840"/>
            <a:ext cx="648000" cy="216000"/>
          </a:xfrm>
          <a:prstGeom prst="arc">
            <a:avLst/>
          </a:prstGeom>
          <a:noFill/>
          <a:ln w="28575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 useBgFill="1"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2043094" y="5786454"/>
            <a:ext cx="540000" cy="108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p&lt;0,0</a:t>
            </a:r>
            <a:r>
              <a:rPr lang="ru-RU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65" name="Дуга 64"/>
          <p:cNvSpPr/>
          <p:nvPr/>
        </p:nvSpPr>
        <p:spPr bwMode="auto">
          <a:xfrm flipH="1" flipV="1">
            <a:off x="2798882" y="5351261"/>
            <a:ext cx="900000" cy="216000"/>
          </a:xfrm>
          <a:prstGeom prst="arc">
            <a:avLst/>
          </a:prstGeom>
          <a:noFill/>
          <a:ln w="28575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 useBgFill="1">
        <p:nvSpPr>
          <p:cNvPr id="66" name="Text Box 10"/>
          <p:cNvSpPr txBox="1">
            <a:spLocks noChangeArrowheads="1"/>
          </p:cNvSpPr>
          <p:nvPr/>
        </p:nvSpPr>
        <p:spPr bwMode="auto">
          <a:xfrm>
            <a:off x="2493446" y="5576522"/>
            <a:ext cx="540000" cy="108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p&lt;0,0</a:t>
            </a:r>
            <a:r>
              <a:rPr lang="ru-RU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67" name="Дуга 66"/>
          <p:cNvSpPr/>
          <p:nvPr/>
        </p:nvSpPr>
        <p:spPr bwMode="auto">
          <a:xfrm flipH="1" flipV="1">
            <a:off x="2800456" y="4736930"/>
            <a:ext cx="900000" cy="216000"/>
          </a:xfrm>
          <a:prstGeom prst="arc">
            <a:avLst/>
          </a:prstGeom>
          <a:noFill/>
          <a:ln w="28575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 useBgFill="1"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2521198" y="4960876"/>
            <a:ext cx="540000" cy="108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p&lt;0,0</a:t>
            </a:r>
            <a:r>
              <a:rPr lang="ru-RU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 useBgFill="1">
        <p:nvSpPr>
          <p:cNvPr id="71" name="Text Box 10"/>
          <p:cNvSpPr txBox="1">
            <a:spLocks noChangeArrowheads="1"/>
          </p:cNvSpPr>
          <p:nvPr/>
        </p:nvSpPr>
        <p:spPr bwMode="auto">
          <a:xfrm>
            <a:off x="7715272" y="1820802"/>
            <a:ext cx="540000" cy="108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p&gt;0,0</a:t>
            </a:r>
            <a:r>
              <a:rPr lang="ru-RU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81" name="Дуга 80"/>
          <p:cNvSpPr/>
          <p:nvPr/>
        </p:nvSpPr>
        <p:spPr bwMode="auto">
          <a:xfrm rot="400830">
            <a:off x="6425800" y="2163334"/>
            <a:ext cx="324000" cy="216000"/>
          </a:xfrm>
          <a:prstGeom prst="arc">
            <a:avLst/>
          </a:prstGeom>
          <a:noFill/>
          <a:ln w="28575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Дуга 82"/>
          <p:cNvSpPr/>
          <p:nvPr/>
        </p:nvSpPr>
        <p:spPr bwMode="auto">
          <a:xfrm rot="21199170" flipV="1">
            <a:off x="5867507" y="5392907"/>
            <a:ext cx="324000" cy="180000"/>
          </a:xfrm>
          <a:prstGeom prst="arc">
            <a:avLst/>
          </a:prstGeom>
          <a:noFill/>
          <a:ln w="28575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5" name="Дуга 84"/>
          <p:cNvSpPr/>
          <p:nvPr/>
        </p:nvSpPr>
        <p:spPr bwMode="auto">
          <a:xfrm rot="18117686" flipV="1">
            <a:off x="6433551" y="2905838"/>
            <a:ext cx="396000" cy="252000"/>
          </a:xfrm>
          <a:prstGeom prst="arc">
            <a:avLst/>
          </a:prstGeom>
          <a:noFill/>
          <a:ln w="28575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 useBgFill="1">
        <p:nvSpPr>
          <p:cNvPr id="91" name="Text Box 10"/>
          <p:cNvSpPr txBox="1">
            <a:spLocks noChangeArrowheads="1"/>
          </p:cNvSpPr>
          <p:nvPr/>
        </p:nvSpPr>
        <p:spPr bwMode="auto">
          <a:xfrm>
            <a:off x="6760106" y="2151640"/>
            <a:ext cx="540000" cy="108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p&gt;0,0</a:t>
            </a:r>
            <a:r>
              <a:rPr lang="ru-RU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 useBgFill="1">
        <p:nvSpPr>
          <p:cNvPr id="92" name="Text Box 10"/>
          <p:cNvSpPr txBox="1">
            <a:spLocks noChangeArrowheads="1"/>
          </p:cNvSpPr>
          <p:nvPr/>
        </p:nvSpPr>
        <p:spPr bwMode="auto">
          <a:xfrm>
            <a:off x="6777317" y="2887990"/>
            <a:ext cx="540000" cy="108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p&gt;0,0</a:t>
            </a:r>
            <a:r>
              <a:rPr lang="ru-RU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 useBgFill="1">
        <p:nvSpPr>
          <p:cNvPr id="105" name="Text Box 10"/>
          <p:cNvSpPr txBox="1">
            <a:spLocks noChangeArrowheads="1"/>
          </p:cNvSpPr>
          <p:nvPr/>
        </p:nvSpPr>
        <p:spPr bwMode="auto">
          <a:xfrm>
            <a:off x="6171390" y="5464140"/>
            <a:ext cx="540000" cy="108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p&gt;0,0</a:t>
            </a:r>
            <a:r>
              <a:rPr lang="ru-RU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107" name="Text Box 1"/>
          <p:cNvSpPr txBox="1">
            <a:spLocks noChangeArrowheads="1"/>
          </p:cNvSpPr>
          <p:nvPr/>
        </p:nvSpPr>
        <p:spPr bwMode="auto">
          <a:xfrm>
            <a:off x="3357554" y="5956626"/>
            <a:ext cx="2340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041"/>
              </a:lnSpc>
              <a:spcBef>
                <a:spcPct val="0"/>
              </a:spcBef>
              <a:spcAft>
                <a:spcPts val="4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Actinomyces</a:t>
            </a: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viridans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08" name="Text Box 10"/>
          <p:cNvSpPr txBox="1">
            <a:spLocks noChangeArrowheads="1"/>
          </p:cNvSpPr>
          <p:nvPr/>
        </p:nvSpPr>
        <p:spPr bwMode="auto">
          <a:xfrm>
            <a:off x="173338" y="6113150"/>
            <a:ext cx="180000" cy="214314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200" b="1" i="1" spc="-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%</a:t>
            </a:r>
            <a:endParaRPr lang="ru-RU" sz="1200" b="1" i="1" spc="-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 useBgFill="1">
        <p:nvSpPr>
          <p:cNvPr id="109" name="Text Box 10"/>
          <p:cNvSpPr txBox="1">
            <a:spLocks noChangeArrowheads="1"/>
          </p:cNvSpPr>
          <p:nvPr/>
        </p:nvSpPr>
        <p:spPr bwMode="auto">
          <a:xfrm>
            <a:off x="8705576" y="6116348"/>
            <a:ext cx="180000" cy="214314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200" b="1" i="1" spc="-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%</a:t>
            </a:r>
            <a:endParaRPr lang="ru-RU" sz="1200" b="1" i="1" spc="-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0" name="Дуга 109"/>
          <p:cNvSpPr/>
          <p:nvPr/>
        </p:nvSpPr>
        <p:spPr bwMode="auto">
          <a:xfrm rot="400830">
            <a:off x="8070278" y="3402971"/>
            <a:ext cx="324000" cy="216000"/>
          </a:xfrm>
          <a:prstGeom prst="arc">
            <a:avLst/>
          </a:prstGeom>
          <a:noFill/>
          <a:ln w="28575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 useBgFill="1">
        <p:nvSpPr>
          <p:cNvPr id="111" name="Text Box 10"/>
          <p:cNvSpPr txBox="1">
            <a:spLocks noChangeArrowheads="1"/>
          </p:cNvSpPr>
          <p:nvPr/>
        </p:nvSpPr>
        <p:spPr bwMode="auto">
          <a:xfrm>
            <a:off x="8347764" y="3330266"/>
            <a:ext cx="540000" cy="108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p&gt;0,0</a:t>
            </a:r>
            <a:r>
              <a:rPr lang="ru-RU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112" name="Дуга 111"/>
          <p:cNvSpPr/>
          <p:nvPr/>
        </p:nvSpPr>
        <p:spPr bwMode="auto">
          <a:xfrm rot="21199170" flipV="1">
            <a:off x="6081821" y="4149928"/>
            <a:ext cx="324000" cy="180000"/>
          </a:xfrm>
          <a:prstGeom prst="arc">
            <a:avLst/>
          </a:prstGeom>
          <a:noFill/>
          <a:ln w="28575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 useBgFill="1">
        <p:nvSpPr>
          <p:cNvPr id="113" name="Text Box 10"/>
          <p:cNvSpPr txBox="1">
            <a:spLocks noChangeArrowheads="1"/>
          </p:cNvSpPr>
          <p:nvPr/>
        </p:nvSpPr>
        <p:spPr bwMode="auto">
          <a:xfrm>
            <a:off x="6394020" y="4192921"/>
            <a:ext cx="540000" cy="108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p&gt;0,0</a:t>
            </a:r>
            <a:r>
              <a:rPr lang="ru-RU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114" name="Дуга 113"/>
          <p:cNvSpPr/>
          <p:nvPr/>
        </p:nvSpPr>
        <p:spPr bwMode="auto">
          <a:xfrm rot="18117686" flipV="1">
            <a:off x="5882800" y="4765422"/>
            <a:ext cx="396000" cy="252000"/>
          </a:xfrm>
          <a:prstGeom prst="arc">
            <a:avLst/>
          </a:prstGeom>
          <a:noFill/>
          <a:ln w="28575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 useBgFill="1">
        <p:nvSpPr>
          <p:cNvPr id="115" name="Text Box 10"/>
          <p:cNvSpPr txBox="1">
            <a:spLocks noChangeArrowheads="1"/>
          </p:cNvSpPr>
          <p:nvPr/>
        </p:nvSpPr>
        <p:spPr bwMode="auto">
          <a:xfrm>
            <a:off x="6242468" y="4747574"/>
            <a:ext cx="540000" cy="108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p&gt;0,0</a:t>
            </a:r>
            <a:r>
              <a:rPr lang="ru-RU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116" name="Дуга 115"/>
          <p:cNvSpPr/>
          <p:nvPr/>
        </p:nvSpPr>
        <p:spPr bwMode="auto">
          <a:xfrm rot="18117686" flipV="1">
            <a:off x="5879640" y="6015493"/>
            <a:ext cx="396000" cy="252000"/>
          </a:xfrm>
          <a:prstGeom prst="arc">
            <a:avLst/>
          </a:prstGeom>
          <a:noFill/>
          <a:ln w="28575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 useBgFill="1">
        <p:nvSpPr>
          <p:cNvPr id="117" name="Text Box 10"/>
          <p:cNvSpPr txBox="1">
            <a:spLocks noChangeArrowheads="1"/>
          </p:cNvSpPr>
          <p:nvPr/>
        </p:nvSpPr>
        <p:spPr bwMode="auto">
          <a:xfrm>
            <a:off x="6219963" y="5997645"/>
            <a:ext cx="540000" cy="10800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p&gt;0,0</a:t>
            </a:r>
            <a:r>
              <a:rPr lang="ru-RU" sz="1200" b="1" i="1" spc="-5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69" name="Дуга 68"/>
          <p:cNvSpPr/>
          <p:nvPr/>
        </p:nvSpPr>
        <p:spPr bwMode="auto">
          <a:xfrm flipV="1">
            <a:off x="7158398" y="1623334"/>
            <a:ext cx="684000" cy="216000"/>
          </a:xfrm>
          <a:prstGeom prst="arc">
            <a:avLst/>
          </a:prstGeom>
          <a:noFill/>
          <a:ln w="28575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1" grpId="0" animBg="1"/>
      <p:bldP spid="81" grpId="0" animBg="1"/>
      <p:bldP spid="83" grpId="0" animBg="1"/>
      <p:bldP spid="85" grpId="0" animBg="1"/>
      <p:bldP spid="91" grpId="0" animBg="1"/>
      <p:bldP spid="92" grpId="0" animBg="1"/>
      <p:bldP spid="105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8675688" y="0"/>
            <a:ext cx="468312" cy="360363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 type="none" w="lg" len="lg"/>
            <a:tailEnd type="none" w="lg" len="lg"/>
          </a:ln>
          <a:effectLst/>
        </p:spPr>
        <p:txBody>
          <a:bodyPr lIns="3600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en-US" sz="2000" b="1" kern="2000" dirty="0">
                <a:solidFill>
                  <a:srgbClr val="800000"/>
                </a:solidFill>
                <a:latin typeface="Arial" charset="0"/>
              </a:rPr>
              <a:t>2</a:t>
            </a:r>
            <a:r>
              <a:rPr lang="ru-RU" sz="2000" b="1" kern="2000" dirty="0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466726" y="261444"/>
            <a:ext cx="8105802" cy="738664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2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Удельный вес микроорганизмов в </a:t>
            </a:r>
            <a:r>
              <a:rPr lang="ru-RU" sz="2400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пародонтальном</a:t>
            </a:r>
            <a:r>
              <a:rPr lang="ru-RU" sz="2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кармане через 1 год</a:t>
            </a:r>
            <a:endParaRPr lang="ru-RU" sz="24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12"/>
          <p:cNvSpPr>
            <a:spLocks noChangeAspect="1" noChangeArrowheads="1"/>
          </p:cNvSpPr>
          <p:nvPr/>
        </p:nvSpPr>
        <p:spPr bwMode="auto">
          <a:xfrm>
            <a:off x="1571604" y="1344707"/>
            <a:ext cx="327025" cy="271462"/>
          </a:xfrm>
          <a:prstGeom prst="rect">
            <a:avLst/>
          </a:prstGeom>
          <a:gradFill flip="none" rotWithShape="1">
            <a:gsLst>
              <a:gs pos="0">
                <a:srgbClr val="990000"/>
              </a:gs>
              <a:gs pos="100000">
                <a:srgbClr val="FF0000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9" name="Rectangle 13"/>
          <p:cNvSpPr>
            <a:spLocks noChangeAspect="1" noChangeArrowheads="1"/>
          </p:cNvSpPr>
          <p:nvPr/>
        </p:nvSpPr>
        <p:spPr bwMode="auto">
          <a:xfrm>
            <a:off x="2316149" y="1836540"/>
            <a:ext cx="327025" cy="271462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FF00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0" name="Text Box 10"/>
          <p:cNvSpPr txBox="1">
            <a:spLocks noChangeArrowheads="1"/>
          </p:cNvSpPr>
          <p:nvPr/>
        </p:nvSpPr>
        <p:spPr bwMode="auto">
          <a:xfrm>
            <a:off x="1995467" y="1317392"/>
            <a:ext cx="5400000" cy="324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r>
              <a:rPr lang="uk-UA" sz="2000" b="1" dirty="0">
                <a:solidFill>
                  <a:srgbClr val="000000"/>
                </a:solidFill>
                <a:latin typeface="Arial" charset="0"/>
              </a:rPr>
              <a:t>І (А) </a:t>
            </a:r>
            <a:r>
              <a:rPr lang="uk-UA" sz="2000" b="1" dirty="0" err="1">
                <a:solidFill>
                  <a:srgbClr val="000000"/>
                </a:solidFill>
                <a:latin typeface="Arial" charset="0"/>
              </a:rPr>
              <a:t>под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группа </a:t>
            </a:r>
            <a:r>
              <a:rPr lang="ru-RU" sz="2000" b="1" dirty="0">
                <a:solidFill>
                  <a:srgbClr val="800000"/>
                </a:solidFill>
                <a:latin typeface="Arial" charset="0"/>
                <a:sym typeface="Symbol"/>
              </a:rPr>
              <a:t>(разработанное лечение)</a:t>
            </a:r>
            <a:endParaRPr lang="ru-RU" sz="2000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92" name="Text Box 10"/>
          <p:cNvSpPr txBox="1">
            <a:spLocks noChangeArrowheads="1"/>
          </p:cNvSpPr>
          <p:nvPr/>
        </p:nvSpPr>
        <p:spPr bwMode="auto">
          <a:xfrm>
            <a:off x="2743900" y="1819116"/>
            <a:ext cx="5400000" cy="324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r>
              <a:rPr lang="uk-UA" sz="2000" b="1" dirty="0">
                <a:solidFill>
                  <a:srgbClr val="000000"/>
                </a:solidFill>
                <a:latin typeface="Arial" charset="0"/>
              </a:rPr>
              <a:t>І (В) </a:t>
            </a:r>
            <a:r>
              <a:rPr lang="uk-UA" sz="2000" b="1" dirty="0" err="1">
                <a:solidFill>
                  <a:srgbClr val="000000"/>
                </a:solidFill>
                <a:latin typeface="Arial" charset="0"/>
              </a:rPr>
              <a:t>под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группа </a:t>
            </a:r>
            <a:r>
              <a:rPr lang="ru-RU" sz="2000" b="1" dirty="0">
                <a:solidFill>
                  <a:srgbClr val="800000"/>
                </a:solidFill>
                <a:latin typeface="Arial" charset="0"/>
                <a:sym typeface="Symbol"/>
              </a:rPr>
              <a:t>(традиционное лечение)</a:t>
            </a:r>
            <a:endParaRPr lang="ru-RU" sz="2000" b="1" dirty="0">
              <a:solidFill>
                <a:srgbClr val="800000"/>
              </a:solidFill>
              <a:latin typeface="Arial" charset="0"/>
            </a:endParaRPr>
          </a:p>
        </p:txBody>
      </p:sp>
      <p:graphicFrame>
        <p:nvGraphicFramePr>
          <p:cNvPr id="95" name="Object 5"/>
          <p:cNvGraphicFramePr>
            <a:graphicFrameLocks/>
          </p:cNvGraphicFramePr>
          <p:nvPr/>
        </p:nvGraphicFramePr>
        <p:xfrm>
          <a:off x="1214414" y="2143116"/>
          <a:ext cx="6072230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6" name="Text Box 10"/>
          <p:cNvSpPr txBox="1">
            <a:spLocks noChangeArrowheads="1"/>
          </p:cNvSpPr>
          <p:nvPr/>
        </p:nvSpPr>
        <p:spPr bwMode="auto">
          <a:xfrm>
            <a:off x="2087436" y="5612046"/>
            <a:ext cx="2381594" cy="720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Ассоциации аэробов</a:t>
            </a:r>
            <a:endParaRPr lang="ru-RU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500298" y="2643182"/>
            <a:ext cx="1071570" cy="430876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b="1" i="1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p&lt;0,0</a:t>
            </a:r>
            <a:r>
              <a:rPr lang="ru-RU" b="1" i="1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01</a:t>
            </a:r>
          </a:p>
        </p:txBody>
      </p:sp>
      <p:sp>
        <p:nvSpPr>
          <p:cNvPr id="24" name="Arc 604"/>
          <p:cNvSpPr>
            <a:spLocks/>
          </p:cNvSpPr>
          <p:nvPr/>
        </p:nvSpPr>
        <p:spPr bwMode="auto">
          <a:xfrm rot="19042193" flipH="1">
            <a:off x="2239309" y="3528606"/>
            <a:ext cx="1493018" cy="86664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B0F0"/>
            </a:solidFill>
            <a:round/>
            <a:headEnd type="stealth" w="lg" len="lg"/>
            <a:tailEnd type="none" w="lg" len="lg"/>
          </a:ln>
          <a:effectLst>
            <a:outerShdw dist="28398" dir="20006097" algn="ctr" rotWithShape="0">
              <a:srgbClr val="00206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619298" y="5612046"/>
            <a:ext cx="2381594" cy="720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Ассоциации анаэробов</a:t>
            </a:r>
            <a:endParaRPr lang="ru-RU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5143504" y="3429000"/>
            <a:ext cx="1071570" cy="430876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en-US" b="1" i="1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</a:t>
            </a:r>
            <a:r>
              <a:rPr lang="ru-RU" b="1" i="1" dirty="0">
                <a:solidFill>
                  <a:srgbClr val="009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=0,007</a:t>
            </a:r>
          </a:p>
        </p:txBody>
      </p:sp>
      <p:sp>
        <p:nvSpPr>
          <p:cNvPr id="28" name="Arc 604"/>
          <p:cNvSpPr>
            <a:spLocks/>
          </p:cNvSpPr>
          <p:nvPr/>
        </p:nvSpPr>
        <p:spPr bwMode="auto">
          <a:xfrm rot="19042193" flipH="1">
            <a:off x="5049270" y="4201132"/>
            <a:ext cx="981351" cy="45600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rgbClr val="00B0F0"/>
            </a:solidFill>
            <a:round/>
            <a:headEnd type="stealth" w="lg" len="lg"/>
            <a:tailEnd type="none" w="lg" len="lg"/>
          </a:ln>
          <a:effectLst>
            <a:outerShdw dist="28398" dir="20006097" algn="ctr" rotWithShape="0">
              <a:srgbClr val="00206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 rot="16200000">
            <a:off x="2500298" y="4822322"/>
            <a:ext cx="792000" cy="792000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50000">
                <a:srgbClr val="800000"/>
              </a:gs>
            </a:gsLst>
            <a:path path="rect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291247" y="3115952"/>
            <a:ext cx="828000" cy="2484000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FFC000"/>
              </a:gs>
              <a:gs pos="100000">
                <a:srgbClr val="FF6600"/>
              </a:gs>
            </a:gsLst>
            <a:path path="rect">
              <a:fillToRect t="100000" r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815702" y="3929066"/>
            <a:ext cx="828000" cy="1692000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FFC000"/>
              </a:gs>
              <a:gs pos="100000">
                <a:srgbClr val="FF6600"/>
              </a:gs>
            </a:gsLst>
            <a:path path="rect">
              <a:fillToRect t="100000" r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 rot="16200000">
            <a:off x="5086276" y="4902464"/>
            <a:ext cx="648000" cy="792000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50000">
                <a:srgbClr val="800000"/>
              </a:gs>
            </a:gsLst>
            <a:path path="rect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7" grpId="0" animBg="1"/>
      <p:bldP spid="28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8675688" y="0"/>
            <a:ext cx="468312" cy="360363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 type="none" w="lg" len="lg"/>
            <a:tailEnd type="none" w="lg" len="lg"/>
          </a:ln>
          <a:effectLst/>
        </p:spPr>
        <p:txBody>
          <a:bodyPr lIns="3600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en-US" sz="2000" b="1" kern="2000" dirty="0">
                <a:solidFill>
                  <a:srgbClr val="800000"/>
                </a:solidFill>
                <a:latin typeface="Arial" charset="0"/>
              </a:rPr>
              <a:t>2</a:t>
            </a:r>
            <a:r>
              <a:rPr lang="ru-RU" sz="2000" kern="2000" dirty="0">
                <a:solidFill>
                  <a:srgbClr val="800000"/>
                </a:solidFill>
                <a:latin typeface="Arial" charset="0"/>
              </a:rPr>
              <a:t>2</a:t>
            </a:r>
            <a:endParaRPr lang="ru-RU" sz="2000" b="1" kern="2000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22" name="Freeform 6"/>
          <p:cNvSpPr>
            <a:spLocks noChangeAspect="1"/>
          </p:cNvSpPr>
          <p:nvPr/>
        </p:nvSpPr>
        <p:spPr bwMode="auto">
          <a:xfrm rot="5400000" flipH="1">
            <a:off x="2592484" y="4583774"/>
            <a:ext cx="752475" cy="396875"/>
          </a:xfrm>
          <a:custGeom>
            <a:avLst/>
            <a:gdLst>
              <a:gd name="T0" fmla="*/ 0 w 250"/>
              <a:gd name="T1" fmla="*/ 297 h 341"/>
              <a:gd name="T2" fmla="*/ 9 w 250"/>
              <a:gd name="T3" fmla="*/ 309 h 341"/>
              <a:gd name="T4" fmla="*/ 23 w 250"/>
              <a:gd name="T5" fmla="*/ 317 h 341"/>
              <a:gd name="T6" fmla="*/ 45 w 250"/>
              <a:gd name="T7" fmla="*/ 327 h 341"/>
              <a:gd name="T8" fmla="*/ 99 w 250"/>
              <a:gd name="T9" fmla="*/ 339 h 341"/>
              <a:gd name="T10" fmla="*/ 134 w 250"/>
              <a:gd name="T11" fmla="*/ 341 h 341"/>
              <a:gd name="T12" fmla="*/ 150 w 250"/>
              <a:gd name="T13" fmla="*/ 339 h 341"/>
              <a:gd name="T14" fmla="*/ 174 w 250"/>
              <a:gd name="T15" fmla="*/ 336 h 341"/>
              <a:gd name="T16" fmla="*/ 204 w 250"/>
              <a:gd name="T17" fmla="*/ 327 h 341"/>
              <a:gd name="T18" fmla="*/ 221 w 250"/>
              <a:gd name="T19" fmla="*/ 317 h 341"/>
              <a:gd name="T20" fmla="*/ 237 w 250"/>
              <a:gd name="T21" fmla="*/ 302 h 341"/>
              <a:gd name="T22" fmla="*/ 243 w 250"/>
              <a:gd name="T23" fmla="*/ 279 h 341"/>
              <a:gd name="T24" fmla="*/ 102 w 250"/>
              <a:gd name="T25" fmla="*/ 0 h 341"/>
              <a:gd name="T26" fmla="*/ 0 w 250"/>
              <a:gd name="T27" fmla="*/ 297 h 34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0"/>
              <a:gd name="T43" fmla="*/ 0 h 341"/>
              <a:gd name="T44" fmla="*/ 250 w 250"/>
              <a:gd name="T45" fmla="*/ 341 h 34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0" h="341">
                <a:moveTo>
                  <a:pt x="0" y="297"/>
                </a:moveTo>
                <a:cubicBezTo>
                  <a:pt x="2" y="303"/>
                  <a:pt x="3" y="307"/>
                  <a:pt x="9" y="309"/>
                </a:cubicBezTo>
                <a:cubicBezTo>
                  <a:pt x="12" y="313"/>
                  <a:pt x="17" y="314"/>
                  <a:pt x="23" y="317"/>
                </a:cubicBezTo>
                <a:cubicBezTo>
                  <a:pt x="29" y="320"/>
                  <a:pt x="32" y="323"/>
                  <a:pt x="45" y="327"/>
                </a:cubicBezTo>
                <a:cubicBezTo>
                  <a:pt x="62" y="335"/>
                  <a:pt x="81" y="335"/>
                  <a:pt x="99" y="339"/>
                </a:cubicBezTo>
                <a:cubicBezTo>
                  <a:pt x="114" y="341"/>
                  <a:pt x="122" y="341"/>
                  <a:pt x="134" y="341"/>
                </a:cubicBezTo>
                <a:cubicBezTo>
                  <a:pt x="142" y="341"/>
                  <a:pt x="143" y="340"/>
                  <a:pt x="150" y="339"/>
                </a:cubicBezTo>
                <a:cubicBezTo>
                  <a:pt x="157" y="338"/>
                  <a:pt x="165" y="338"/>
                  <a:pt x="174" y="336"/>
                </a:cubicBezTo>
                <a:cubicBezTo>
                  <a:pt x="184" y="335"/>
                  <a:pt x="204" y="327"/>
                  <a:pt x="204" y="327"/>
                </a:cubicBezTo>
                <a:cubicBezTo>
                  <a:pt x="212" y="323"/>
                  <a:pt x="215" y="322"/>
                  <a:pt x="221" y="317"/>
                </a:cubicBezTo>
                <a:cubicBezTo>
                  <a:pt x="226" y="313"/>
                  <a:pt x="233" y="308"/>
                  <a:pt x="237" y="302"/>
                </a:cubicBezTo>
                <a:cubicBezTo>
                  <a:pt x="243" y="283"/>
                  <a:pt x="250" y="286"/>
                  <a:pt x="243" y="279"/>
                </a:cubicBezTo>
                <a:lnTo>
                  <a:pt x="102" y="0"/>
                </a:lnTo>
                <a:lnTo>
                  <a:pt x="0" y="297"/>
                </a:lnTo>
                <a:close/>
              </a:path>
            </a:pathLst>
          </a:custGeom>
          <a:gradFill rotWithShape="0">
            <a:gsLst>
              <a:gs pos="0">
                <a:srgbClr val="FFC000"/>
              </a:gs>
              <a:gs pos="100000">
                <a:srgbClr val="FFFF00"/>
              </a:gs>
            </a:gsLst>
            <a:path path="rect">
              <a:fillToRect l="100000" t="100000"/>
            </a:path>
          </a:gradFill>
          <a:ln w="9525">
            <a:miter lim="800000"/>
            <a:headEnd/>
            <a:tailEnd/>
          </a:ln>
          <a:scene3d>
            <a:camera prst="legacyObliqueBottomRight">
              <a:rot lat="18300000" lon="20999997" rev="0"/>
            </a:camera>
            <a:lightRig rig="legacyFlat3" dir="b"/>
          </a:scene3d>
          <a:sp3d extrusionH="1508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3" name="Freeform 7"/>
          <p:cNvSpPr>
            <a:spLocks noChangeAspect="1"/>
          </p:cNvSpPr>
          <p:nvPr/>
        </p:nvSpPr>
        <p:spPr bwMode="auto">
          <a:xfrm rot="5400000" flipH="1">
            <a:off x="2592484" y="5008465"/>
            <a:ext cx="752475" cy="396875"/>
          </a:xfrm>
          <a:custGeom>
            <a:avLst/>
            <a:gdLst>
              <a:gd name="T0" fmla="*/ 0 w 250"/>
              <a:gd name="T1" fmla="*/ 297 h 341"/>
              <a:gd name="T2" fmla="*/ 9 w 250"/>
              <a:gd name="T3" fmla="*/ 309 h 341"/>
              <a:gd name="T4" fmla="*/ 23 w 250"/>
              <a:gd name="T5" fmla="*/ 317 h 341"/>
              <a:gd name="T6" fmla="*/ 45 w 250"/>
              <a:gd name="T7" fmla="*/ 327 h 341"/>
              <a:gd name="T8" fmla="*/ 99 w 250"/>
              <a:gd name="T9" fmla="*/ 339 h 341"/>
              <a:gd name="T10" fmla="*/ 134 w 250"/>
              <a:gd name="T11" fmla="*/ 341 h 341"/>
              <a:gd name="T12" fmla="*/ 150 w 250"/>
              <a:gd name="T13" fmla="*/ 339 h 341"/>
              <a:gd name="T14" fmla="*/ 174 w 250"/>
              <a:gd name="T15" fmla="*/ 336 h 341"/>
              <a:gd name="T16" fmla="*/ 204 w 250"/>
              <a:gd name="T17" fmla="*/ 327 h 341"/>
              <a:gd name="T18" fmla="*/ 221 w 250"/>
              <a:gd name="T19" fmla="*/ 317 h 341"/>
              <a:gd name="T20" fmla="*/ 237 w 250"/>
              <a:gd name="T21" fmla="*/ 302 h 341"/>
              <a:gd name="T22" fmla="*/ 243 w 250"/>
              <a:gd name="T23" fmla="*/ 279 h 341"/>
              <a:gd name="T24" fmla="*/ 102 w 250"/>
              <a:gd name="T25" fmla="*/ 0 h 341"/>
              <a:gd name="T26" fmla="*/ 0 w 250"/>
              <a:gd name="T27" fmla="*/ 297 h 34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0"/>
              <a:gd name="T43" fmla="*/ 0 h 341"/>
              <a:gd name="T44" fmla="*/ 250 w 250"/>
              <a:gd name="T45" fmla="*/ 341 h 34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0" h="341">
                <a:moveTo>
                  <a:pt x="0" y="297"/>
                </a:moveTo>
                <a:cubicBezTo>
                  <a:pt x="2" y="303"/>
                  <a:pt x="3" y="307"/>
                  <a:pt x="9" y="309"/>
                </a:cubicBezTo>
                <a:cubicBezTo>
                  <a:pt x="12" y="313"/>
                  <a:pt x="17" y="314"/>
                  <a:pt x="23" y="317"/>
                </a:cubicBezTo>
                <a:cubicBezTo>
                  <a:pt x="29" y="320"/>
                  <a:pt x="32" y="323"/>
                  <a:pt x="45" y="327"/>
                </a:cubicBezTo>
                <a:cubicBezTo>
                  <a:pt x="62" y="335"/>
                  <a:pt x="81" y="335"/>
                  <a:pt x="99" y="339"/>
                </a:cubicBezTo>
                <a:cubicBezTo>
                  <a:pt x="114" y="341"/>
                  <a:pt x="122" y="341"/>
                  <a:pt x="134" y="341"/>
                </a:cubicBezTo>
                <a:cubicBezTo>
                  <a:pt x="142" y="341"/>
                  <a:pt x="143" y="340"/>
                  <a:pt x="150" y="339"/>
                </a:cubicBezTo>
                <a:cubicBezTo>
                  <a:pt x="157" y="338"/>
                  <a:pt x="165" y="338"/>
                  <a:pt x="174" y="336"/>
                </a:cubicBezTo>
                <a:cubicBezTo>
                  <a:pt x="184" y="335"/>
                  <a:pt x="204" y="327"/>
                  <a:pt x="204" y="327"/>
                </a:cubicBezTo>
                <a:cubicBezTo>
                  <a:pt x="212" y="323"/>
                  <a:pt x="215" y="322"/>
                  <a:pt x="221" y="317"/>
                </a:cubicBezTo>
                <a:cubicBezTo>
                  <a:pt x="226" y="313"/>
                  <a:pt x="233" y="308"/>
                  <a:pt x="237" y="302"/>
                </a:cubicBezTo>
                <a:cubicBezTo>
                  <a:pt x="243" y="283"/>
                  <a:pt x="250" y="286"/>
                  <a:pt x="243" y="279"/>
                </a:cubicBezTo>
                <a:lnTo>
                  <a:pt x="102" y="0"/>
                </a:lnTo>
                <a:lnTo>
                  <a:pt x="0" y="297"/>
                </a:lnTo>
                <a:close/>
              </a:path>
            </a:pathLst>
          </a:custGeom>
          <a:gradFill rotWithShape="0">
            <a:gsLst>
              <a:gs pos="0">
                <a:srgbClr val="C00000"/>
              </a:gs>
              <a:gs pos="100000">
                <a:srgbClr val="FF0000"/>
              </a:gs>
            </a:gsLst>
            <a:path path="rect">
              <a:fillToRect l="100000" t="100000"/>
            </a:path>
          </a:gradFill>
          <a:ln w="9525">
            <a:miter lim="800000"/>
            <a:headEnd/>
            <a:tailEnd/>
          </a:ln>
          <a:scene3d>
            <a:camera prst="legacyObliqueBottomRight">
              <a:rot lat="18300000" lon="20999997" rev="0"/>
            </a:camera>
            <a:lightRig rig="legacyFlat3" dir="b"/>
          </a:scene3d>
          <a:sp3d extrusionH="150800" prstMaterial="legacyMatte">
            <a:bevelT w="13500" h="13500" prst="angle"/>
            <a:bevelB w="13500" h="13500" prst="angle"/>
            <a:extrusionClr>
              <a:srgbClr val="C000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4" name="Freeform 9"/>
          <p:cNvSpPr>
            <a:spLocks noChangeAspect="1"/>
          </p:cNvSpPr>
          <p:nvPr/>
        </p:nvSpPr>
        <p:spPr bwMode="auto">
          <a:xfrm rot="5400000" flipH="1">
            <a:off x="2599876" y="4178304"/>
            <a:ext cx="752475" cy="396875"/>
          </a:xfrm>
          <a:custGeom>
            <a:avLst/>
            <a:gdLst>
              <a:gd name="T0" fmla="*/ 0 w 250"/>
              <a:gd name="T1" fmla="*/ 297 h 341"/>
              <a:gd name="T2" fmla="*/ 9 w 250"/>
              <a:gd name="T3" fmla="*/ 309 h 341"/>
              <a:gd name="T4" fmla="*/ 23 w 250"/>
              <a:gd name="T5" fmla="*/ 317 h 341"/>
              <a:gd name="T6" fmla="*/ 45 w 250"/>
              <a:gd name="T7" fmla="*/ 327 h 341"/>
              <a:gd name="T8" fmla="*/ 99 w 250"/>
              <a:gd name="T9" fmla="*/ 339 h 341"/>
              <a:gd name="T10" fmla="*/ 134 w 250"/>
              <a:gd name="T11" fmla="*/ 341 h 341"/>
              <a:gd name="T12" fmla="*/ 150 w 250"/>
              <a:gd name="T13" fmla="*/ 339 h 341"/>
              <a:gd name="T14" fmla="*/ 174 w 250"/>
              <a:gd name="T15" fmla="*/ 336 h 341"/>
              <a:gd name="T16" fmla="*/ 204 w 250"/>
              <a:gd name="T17" fmla="*/ 327 h 341"/>
              <a:gd name="T18" fmla="*/ 221 w 250"/>
              <a:gd name="T19" fmla="*/ 317 h 341"/>
              <a:gd name="T20" fmla="*/ 237 w 250"/>
              <a:gd name="T21" fmla="*/ 302 h 341"/>
              <a:gd name="T22" fmla="*/ 243 w 250"/>
              <a:gd name="T23" fmla="*/ 279 h 341"/>
              <a:gd name="T24" fmla="*/ 102 w 250"/>
              <a:gd name="T25" fmla="*/ 0 h 341"/>
              <a:gd name="T26" fmla="*/ 0 w 250"/>
              <a:gd name="T27" fmla="*/ 297 h 34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0"/>
              <a:gd name="T43" fmla="*/ 0 h 341"/>
              <a:gd name="T44" fmla="*/ 250 w 250"/>
              <a:gd name="T45" fmla="*/ 341 h 34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0" h="341">
                <a:moveTo>
                  <a:pt x="0" y="297"/>
                </a:moveTo>
                <a:cubicBezTo>
                  <a:pt x="2" y="303"/>
                  <a:pt x="3" y="307"/>
                  <a:pt x="9" y="309"/>
                </a:cubicBezTo>
                <a:cubicBezTo>
                  <a:pt x="12" y="313"/>
                  <a:pt x="17" y="314"/>
                  <a:pt x="23" y="317"/>
                </a:cubicBezTo>
                <a:cubicBezTo>
                  <a:pt x="29" y="320"/>
                  <a:pt x="32" y="323"/>
                  <a:pt x="45" y="327"/>
                </a:cubicBezTo>
                <a:cubicBezTo>
                  <a:pt x="62" y="335"/>
                  <a:pt x="81" y="335"/>
                  <a:pt x="99" y="339"/>
                </a:cubicBezTo>
                <a:cubicBezTo>
                  <a:pt x="114" y="341"/>
                  <a:pt x="122" y="341"/>
                  <a:pt x="134" y="341"/>
                </a:cubicBezTo>
                <a:cubicBezTo>
                  <a:pt x="142" y="341"/>
                  <a:pt x="143" y="340"/>
                  <a:pt x="150" y="339"/>
                </a:cubicBezTo>
                <a:cubicBezTo>
                  <a:pt x="157" y="338"/>
                  <a:pt x="165" y="338"/>
                  <a:pt x="174" y="336"/>
                </a:cubicBezTo>
                <a:cubicBezTo>
                  <a:pt x="184" y="335"/>
                  <a:pt x="204" y="327"/>
                  <a:pt x="204" y="327"/>
                </a:cubicBezTo>
                <a:cubicBezTo>
                  <a:pt x="212" y="323"/>
                  <a:pt x="215" y="322"/>
                  <a:pt x="221" y="317"/>
                </a:cubicBezTo>
                <a:cubicBezTo>
                  <a:pt x="226" y="313"/>
                  <a:pt x="233" y="308"/>
                  <a:pt x="237" y="302"/>
                </a:cubicBezTo>
                <a:cubicBezTo>
                  <a:pt x="243" y="283"/>
                  <a:pt x="250" y="286"/>
                  <a:pt x="243" y="279"/>
                </a:cubicBezTo>
                <a:lnTo>
                  <a:pt x="102" y="0"/>
                </a:lnTo>
                <a:lnTo>
                  <a:pt x="0" y="297"/>
                </a:lnTo>
                <a:close/>
              </a:path>
            </a:pathLst>
          </a:custGeom>
          <a:gradFill rotWithShape="0">
            <a:gsLst>
              <a:gs pos="0">
                <a:srgbClr val="0000CC"/>
              </a:gs>
              <a:gs pos="100000">
                <a:srgbClr val="00B0F0"/>
              </a:gs>
            </a:gsLst>
            <a:path path="rect">
              <a:fillToRect l="100000" t="100000"/>
            </a:path>
          </a:gradFill>
          <a:ln w="9525">
            <a:miter lim="800000"/>
            <a:headEnd/>
            <a:tailEnd/>
          </a:ln>
          <a:scene3d>
            <a:camera prst="legacyObliqueBottomRight">
              <a:rot lat="18300000" lon="20999997" rev="0"/>
            </a:camera>
            <a:lightRig rig="legacyFlat3" dir="b"/>
          </a:scene3d>
          <a:sp3d extrusionH="150800" prstMaterial="legacyMatte">
            <a:bevelT w="13500" h="13500" prst="angle"/>
            <a:bevelB w="13500" h="13500" prst="angle"/>
            <a:extrusionClr>
              <a:srgbClr val="00B0F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aphicFrame>
        <p:nvGraphicFramePr>
          <p:cNvPr id="49" name="Object 2"/>
          <p:cNvGraphicFramePr>
            <a:graphicFrameLocks noChangeAspect="1"/>
          </p:cNvGraphicFramePr>
          <p:nvPr/>
        </p:nvGraphicFramePr>
        <p:xfrm>
          <a:off x="0" y="1254328"/>
          <a:ext cx="469142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2285984" y="3047997"/>
            <a:ext cx="107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dirty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3200" dirty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00100" y="2929920"/>
            <a:ext cx="107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3200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graphicFrame>
        <p:nvGraphicFramePr>
          <p:cNvPr id="50" name="Object 2"/>
          <p:cNvGraphicFramePr>
            <a:graphicFrameLocks noChangeAspect="1"/>
          </p:cNvGraphicFramePr>
          <p:nvPr/>
        </p:nvGraphicFramePr>
        <p:xfrm>
          <a:off x="4452578" y="1285860"/>
          <a:ext cx="469142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5286380" y="2786058"/>
            <a:ext cx="107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580000"/>
                </a:solidFill>
                <a:latin typeface="Arial" pitchFamily="34" charset="0"/>
                <a:cs typeface="Arial" pitchFamily="34" charset="0"/>
              </a:rPr>
              <a:t>11%</a:t>
            </a: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3286116" y="4683352"/>
            <a:ext cx="5643602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Улучшение</a:t>
            </a:r>
            <a:endParaRPr lang="ru-RU" sz="2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3285387" y="5130372"/>
            <a:ext cx="5643602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800000"/>
                </a:solidFill>
                <a:latin typeface="Arial" charset="0"/>
              </a:rPr>
              <a:t>Значительное улучшение</a:t>
            </a:r>
            <a:r>
              <a:rPr lang="ru-RU" sz="2400" dirty="0">
                <a:solidFill>
                  <a:srgbClr val="000000"/>
                </a:solidFill>
                <a:latin typeface="Arial" charset="0"/>
              </a:rPr>
              <a:t>	</a:t>
            </a:r>
            <a:endParaRPr lang="ru-RU" sz="2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3245481" y="4270490"/>
            <a:ext cx="5643602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2060"/>
                </a:solidFill>
                <a:latin typeface="Arial" charset="0"/>
              </a:rPr>
              <a:t>Незначительное улучшение</a:t>
            </a:r>
            <a:endParaRPr lang="ru-RU" sz="2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1135124" y="5500702"/>
            <a:ext cx="6834368" cy="107157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Показатель снижения абсолютного риска 70,4 % (95 % ДИ 40,9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Symbol"/>
              </a:rPr>
              <a:t>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84,1%)</a:t>
            </a:r>
            <a:endParaRPr lang="ru-RU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3"/>
          <p:cNvSpPr txBox="1">
            <a:spLocks noChangeArrowheads="1"/>
          </p:cNvSpPr>
          <p:nvPr/>
        </p:nvSpPr>
        <p:spPr bwMode="auto">
          <a:xfrm>
            <a:off x="522398" y="214290"/>
            <a:ext cx="8105802" cy="738664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2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Эффективность лечения больных</a:t>
            </a:r>
          </a:p>
          <a:p>
            <a:pPr algn="ctr"/>
            <a:r>
              <a:rPr lang="ru-RU" sz="24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через 2 года после лечения</a:t>
            </a:r>
            <a:endParaRPr lang="ru-RU" sz="24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784636" y="1000108"/>
            <a:ext cx="3240000" cy="540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uk-UA" sz="2000" b="1" dirty="0">
                <a:solidFill>
                  <a:srgbClr val="000000"/>
                </a:solidFill>
                <a:latin typeface="Arial" charset="0"/>
              </a:rPr>
              <a:t>І (А) </a:t>
            </a:r>
            <a:r>
              <a:rPr lang="uk-UA" sz="2000" b="1" dirty="0" err="1">
                <a:solidFill>
                  <a:srgbClr val="000000"/>
                </a:solidFill>
                <a:latin typeface="Arial" charset="0"/>
              </a:rPr>
              <a:t>под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группа </a:t>
            </a:r>
            <a:r>
              <a:rPr lang="ru-RU" sz="2000" b="1" dirty="0">
                <a:solidFill>
                  <a:srgbClr val="800000"/>
                </a:solidFill>
                <a:latin typeface="Arial" charset="0"/>
                <a:sym typeface="Symbol"/>
              </a:rPr>
              <a:t>(разработанное лечение)</a:t>
            </a:r>
            <a:endParaRPr lang="ru-RU" sz="2000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5500694" y="1000108"/>
            <a:ext cx="3240000" cy="540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uk-UA" sz="2000" b="1" dirty="0">
                <a:solidFill>
                  <a:srgbClr val="000000"/>
                </a:solidFill>
                <a:latin typeface="Arial" charset="0"/>
              </a:rPr>
              <a:t>І (В) </a:t>
            </a:r>
            <a:r>
              <a:rPr lang="uk-UA" sz="2000" b="1" dirty="0" err="1">
                <a:solidFill>
                  <a:srgbClr val="000000"/>
                </a:solidFill>
                <a:latin typeface="Arial" charset="0"/>
              </a:rPr>
              <a:t>под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группа </a:t>
            </a:r>
            <a:r>
              <a:rPr lang="ru-RU" sz="2000" b="1" dirty="0">
                <a:solidFill>
                  <a:srgbClr val="800000"/>
                </a:solidFill>
                <a:latin typeface="Arial" charset="0"/>
                <a:sym typeface="Symbol"/>
              </a:rPr>
              <a:t>(традиционное лечение)</a:t>
            </a:r>
            <a:endParaRPr lang="ru-RU" sz="2000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26" name="Полилиния 25"/>
          <p:cNvSpPr/>
          <p:nvPr/>
        </p:nvSpPr>
        <p:spPr bwMode="auto">
          <a:xfrm>
            <a:off x="5351228" y="1741336"/>
            <a:ext cx="3323645" cy="2393342"/>
          </a:xfrm>
          <a:custGeom>
            <a:avLst/>
            <a:gdLst>
              <a:gd name="connsiteX0" fmla="*/ 7951 w 3323645"/>
              <a:gd name="connsiteY0" fmla="*/ 1168841 h 2393342"/>
              <a:gd name="connsiteX1" fmla="*/ 0 w 3323645"/>
              <a:gd name="connsiteY1" fmla="*/ 938254 h 2393342"/>
              <a:gd name="connsiteX2" fmla="*/ 55659 w 3323645"/>
              <a:gd name="connsiteY2" fmla="*/ 723568 h 2393342"/>
              <a:gd name="connsiteX3" fmla="*/ 174929 w 3323645"/>
              <a:gd name="connsiteY3" fmla="*/ 548640 h 2393342"/>
              <a:gd name="connsiteX4" fmla="*/ 349857 w 3323645"/>
              <a:gd name="connsiteY4" fmla="*/ 373711 h 2393342"/>
              <a:gd name="connsiteX5" fmla="*/ 612250 w 3323645"/>
              <a:gd name="connsiteY5" fmla="*/ 222636 h 2393342"/>
              <a:gd name="connsiteX6" fmla="*/ 890546 w 3323645"/>
              <a:gd name="connsiteY6" fmla="*/ 111318 h 2393342"/>
              <a:gd name="connsiteX7" fmla="*/ 1311965 w 3323645"/>
              <a:gd name="connsiteY7" fmla="*/ 23854 h 2393342"/>
              <a:gd name="connsiteX8" fmla="*/ 1796995 w 3323645"/>
              <a:gd name="connsiteY8" fmla="*/ 0 h 2393342"/>
              <a:gd name="connsiteX9" fmla="*/ 2122998 w 3323645"/>
              <a:gd name="connsiteY9" fmla="*/ 39756 h 2393342"/>
              <a:gd name="connsiteX10" fmla="*/ 2496709 w 3323645"/>
              <a:gd name="connsiteY10" fmla="*/ 127221 h 2393342"/>
              <a:gd name="connsiteX11" fmla="*/ 2846567 w 3323645"/>
              <a:gd name="connsiteY11" fmla="*/ 294198 h 2393342"/>
              <a:gd name="connsiteX12" fmla="*/ 3132814 w 3323645"/>
              <a:gd name="connsiteY12" fmla="*/ 508883 h 2393342"/>
              <a:gd name="connsiteX13" fmla="*/ 3228229 w 3323645"/>
              <a:gd name="connsiteY13" fmla="*/ 659958 h 2393342"/>
              <a:gd name="connsiteX14" fmla="*/ 3307742 w 3323645"/>
              <a:gd name="connsiteY14" fmla="*/ 779227 h 2393342"/>
              <a:gd name="connsiteX15" fmla="*/ 3315694 w 3323645"/>
              <a:gd name="connsiteY15" fmla="*/ 993913 h 2393342"/>
              <a:gd name="connsiteX16" fmla="*/ 3323645 w 3323645"/>
              <a:gd name="connsiteY16" fmla="*/ 1558455 h 2393342"/>
              <a:gd name="connsiteX17" fmla="*/ 3156668 w 3323645"/>
              <a:gd name="connsiteY17" fmla="*/ 1844702 h 2393342"/>
              <a:gd name="connsiteX18" fmla="*/ 2854518 w 3323645"/>
              <a:gd name="connsiteY18" fmla="*/ 2107095 h 2393342"/>
              <a:gd name="connsiteX19" fmla="*/ 2480807 w 3323645"/>
              <a:gd name="connsiteY19" fmla="*/ 2258170 h 2393342"/>
              <a:gd name="connsiteX20" fmla="*/ 2027582 w 3323645"/>
              <a:gd name="connsiteY20" fmla="*/ 2369488 h 2393342"/>
              <a:gd name="connsiteX21" fmla="*/ 1653871 w 3323645"/>
              <a:gd name="connsiteY21" fmla="*/ 2393342 h 2393342"/>
              <a:gd name="connsiteX22" fmla="*/ 1288111 w 3323645"/>
              <a:gd name="connsiteY22" fmla="*/ 2361537 h 2393342"/>
              <a:gd name="connsiteX23" fmla="*/ 962108 w 3323645"/>
              <a:gd name="connsiteY23" fmla="*/ 2297927 h 2393342"/>
              <a:gd name="connsiteX24" fmla="*/ 580445 w 3323645"/>
              <a:gd name="connsiteY24" fmla="*/ 2154803 h 2393342"/>
              <a:gd name="connsiteX25" fmla="*/ 612250 w 3323645"/>
              <a:gd name="connsiteY25" fmla="*/ 1677725 h 2393342"/>
              <a:gd name="connsiteX26" fmla="*/ 1423283 w 3323645"/>
              <a:gd name="connsiteY26" fmla="*/ 1121134 h 2393342"/>
              <a:gd name="connsiteX27" fmla="*/ 1423283 w 3323645"/>
              <a:gd name="connsiteY27" fmla="*/ 993913 h 2393342"/>
              <a:gd name="connsiteX28" fmla="*/ 7951 w 3323645"/>
              <a:gd name="connsiteY28" fmla="*/ 1168841 h 239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23645" h="2393342">
                <a:moveTo>
                  <a:pt x="7951" y="1168841"/>
                </a:moveTo>
                <a:lnTo>
                  <a:pt x="0" y="938254"/>
                </a:lnTo>
                <a:lnTo>
                  <a:pt x="55659" y="723568"/>
                </a:lnTo>
                <a:lnTo>
                  <a:pt x="174929" y="548640"/>
                </a:lnTo>
                <a:lnTo>
                  <a:pt x="349857" y="373711"/>
                </a:lnTo>
                <a:lnTo>
                  <a:pt x="612250" y="222636"/>
                </a:lnTo>
                <a:lnTo>
                  <a:pt x="890546" y="111318"/>
                </a:lnTo>
                <a:lnTo>
                  <a:pt x="1311965" y="23854"/>
                </a:lnTo>
                <a:lnTo>
                  <a:pt x="1796995" y="0"/>
                </a:lnTo>
                <a:lnTo>
                  <a:pt x="2122998" y="39756"/>
                </a:lnTo>
                <a:lnTo>
                  <a:pt x="2496709" y="127221"/>
                </a:lnTo>
                <a:lnTo>
                  <a:pt x="2846567" y="294198"/>
                </a:lnTo>
                <a:lnTo>
                  <a:pt x="3132814" y="508883"/>
                </a:lnTo>
                <a:lnTo>
                  <a:pt x="3228229" y="659958"/>
                </a:lnTo>
                <a:lnTo>
                  <a:pt x="3307742" y="779227"/>
                </a:lnTo>
                <a:lnTo>
                  <a:pt x="3315694" y="993913"/>
                </a:lnTo>
                <a:lnTo>
                  <a:pt x="3323645" y="1558455"/>
                </a:lnTo>
                <a:lnTo>
                  <a:pt x="3156668" y="1844702"/>
                </a:lnTo>
                <a:lnTo>
                  <a:pt x="2854518" y="2107095"/>
                </a:lnTo>
                <a:lnTo>
                  <a:pt x="2480807" y="2258170"/>
                </a:lnTo>
                <a:lnTo>
                  <a:pt x="2027582" y="2369488"/>
                </a:lnTo>
                <a:lnTo>
                  <a:pt x="1653871" y="2393342"/>
                </a:lnTo>
                <a:lnTo>
                  <a:pt x="1288111" y="2361537"/>
                </a:lnTo>
                <a:lnTo>
                  <a:pt x="962108" y="2297927"/>
                </a:lnTo>
                <a:lnTo>
                  <a:pt x="580445" y="2154803"/>
                </a:lnTo>
                <a:lnTo>
                  <a:pt x="612250" y="1677725"/>
                </a:lnTo>
                <a:lnTo>
                  <a:pt x="1423283" y="1121134"/>
                </a:lnTo>
                <a:lnTo>
                  <a:pt x="1423283" y="993913"/>
                </a:lnTo>
                <a:lnTo>
                  <a:pt x="7951" y="1168841"/>
                </a:lnTo>
                <a:close/>
              </a:path>
            </a:pathLst>
          </a:custGeom>
          <a:gradFill flip="none" rotWithShape="1">
            <a:gsLst>
              <a:gs pos="50000">
                <a:srgbClr val="00B0F0">
                  <a:alpha val="81000"/>
                </a:srgbClr>
              </a:gs>
              <a:gs pos="100000">
                <a:srgbClr val="0033CC"/>
              </a:gs>
            </a:gsLst>
            <a:path path="rect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86578" y="2143116"/>
            <a:ext cx="107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89%</a:t>
            </a:r>
          </a:p>
        </p:txBody>
      </p:sp>
      <p:sp>
        <p:nvSpPr>
          <p:cNvPr id="28" name="Полилиния 27"/>
          <p:cNvSpPr/>
          <p:nvPr/>
        </p:nvSpPr>
        <p:spPr bwMode="auto">
          <a:xfrm>
            <a:off x="795130" y="1677725"/>
            <a:ext cx="3331597" cy="2019632"/>
          </a:xfrm>
          <a:custGeom>
            <a:avLst/>
            <a:gdLst>
              <a:gd name="connsiteX0" fmla="*/ 7952 w 3331597"/>
              <a:gd name="connsiteY0" fmla="*/ 1399430 h 2019632"/>
              <a:gd name="connsiteX1" fmla="*/ 0 w 3331597"/>
              <a:gd name="connsiteY1" fmla="*/ 1009816 h 2019632"/>
              <a:gd name="connsiteX2" fmla="*/ 31806 w 3331597"/>
              <a:gd name="connsiteY2" fmla="*/ 803082 h 2019632"/>
              <a:gd name="connsiteX3" fmla="*/ 103367 w 3331597"/>
              <a:gd name="connsiteY3" fmla="*/ 652007 h 2019632"/>
              <a:gd name="connsiteX4" fmla="*/ 254442 w 3331597"/>
              <a:gd name="connsiteY4" fmla="*/ 445273 h 2019632"/>
              <a:gd name="connsiteX5" fmla="*/ 405517 w 3331597"/>
              <a:gd name="connsiteY5" fmla="*/ 333955 h 2019632"/>
              <a:gd name="connsiteX6" fmla="*/ 636105 w 3331597"/>
              <a:gd name="connsiteY6" fmla="*/ 190832 h 2019632"/>
              <a:gd name="connsiteX7" fmla="*/ 890547 w 3331597"/>
              <a:gd name="connsiteY7" fmla="*/ 103367 h 2019632"/>
              <a:gd name="connsiteX8" fmla="*/ 1137037 w 3331597"/>
              <a:gd name="connsiteY8" fmla="*/ 39757 h 2019632"/>
              <a:gd name="connsiteX9" fmla="*/ 1510748 w 3331597"/>
              <a:gd name="connsiteY9" fmla="*/ 0 h 2019632"/>
              <a:gd name="connsiteX10" fmla="*/ 1987827 w 3331597"/>
              <a:gd name="connsiteY10" fmla="*/ 7952 h 2019632"/>
              <a:gd name="connsiteX11" fmla="*/ 2345635 w 3331597"/>
              <a:gd name="connsiteY11" fmla="*/ 79513 h 2019632"/>
              <a:gd name="connsiteX12" fmla="*/ 2560320 w 3331597"/>
              <a:gd name="connsiteY12" fmla="*/ 143124 h 2019632"/>
              <a:gd name="connsiteX13" fmla="*/ 2878373 w 3331597"/>
              <a:gd name="connsiteY13" fmla="*/ 286247 h 2019632"/>
              <a:gd name="connsiteX14" fmla="*/ 3093058 w 3331597"/>
              <a:gd name="connsiteY14" fmla="*/ 461176 h 2019632"/>
              <a:gd name="connsiteX15" fmla="*/ 3244133 w 3331597"/>
              <a:gd name="connsiteY15" fmla="*/ 644056 h 2019632"/>
              <a:gd name="connsiteX16" fmla="*/ 3307743 w 3331597"/>
              <a:gd name="connsiteY16" fmla="*/ 795131 h 2019632"/>
              <a:gd name="connsiteX17" fmla="*/ 3331597 w 3331597"/>
              <a:gd name="connsiteY17" fmla="*/ 1033670 h 2019632"/>
              <a:gd name="connsiteX18" fmla="*/ 3331597 w 3331597"/>
              <a:gd name="connsiteY18" fmla="*/ 1534602 h 2019632"/>
              <a:gd name="connsiteX19" fmla="*/ 3236181 w 3331597"/>
              <a:gd name="connsiteY19" fmla="*/ 1725433 h 2019632"/>
              <a:gd name="connsiteX20" fmla="*/ 3069204 w 3331597"/>
              <a:gd name="connsiteY20" fmla="*/ 1940118 h 2019632"/>
              <a:gd name="connsiteX21" fmla="*/ 2949934 w 3331597"/>
              <a:gd name="connsiteY21" fmla="*/ 2019632 h 2019632"/>
              <a:gd name="connsiteX22" fmla="*/ 2973788 w 3331597"/>
              <a:gd name="connsiteY22" fmla="*/ 1709531 h 2019632"/>
              <a:gd name="connsiteX23" fmla="*/ 1653872 w 3331597"/>
              <a:gd name="connsiteY23" fmla="*/ 1073426 h 2019632"/>
              <a:gd name="connsiteX24" fmla="*/ 1550505 w 3331597"/>
              <a:gd name="connsiteY24" fmla="*/ 1280160 h 2019632"/>
              <a:gd name="connsiteX25" fmla="*/ 1550505 w 3331597"/>
              <a:gd name="connsiteY25" fmla="*/ 1065475 h 2019632"/>
              <a:gd name="connsiteX26" fmla="*/ 7952 w 3331597"/>
              <a:gd name="connsiteY26" fmla="*/ 1399430 h 2019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31597" h="2019632">
                <a:moveTo>
                  <a:pt x="7952" y="1399430"/>
                </a:moveTo>
                <a:lnTo>
                  <a:pt x="0" y="1009816"/>
                </a:lnTo>
                <a:lnTo>
                  <a:pt x="31806" y="803082"/>
                </a:lnTo>
                <a:lnTo>
                  <a:pt x="103367" y="652007"/>
                </a:lnTo>
                <a:lnTo>
                  <a:pt x="254442" y="445273"/>
                </a:lnTo>
                <a:lnTo>
                  <a:pt x="405517" y="333955"/>
                </a:lnTo>
                <a:lnTo>
                  <a:pt x="636105" y="190832"/>
                </a:lnTo>
                <a:lnTo>
                  <a:pt x="890547" y="103367"/>
                </a:lnTo>
                <a:lnTo>
                  <a:pt x="1137037" y="39757"/>
                </a:lnTo>
                <a:lnTo>
                  <a:pt x="1510748" y="0"/>
                </a:lnTo>
                <a:lnTo>
                  <a:pt x="1987827" y="7952"/>
                </a:lnTo>
                <a:lnTo>
                  <a:pt x="2345635" y="79513"/>
                </a:lnTo>
                <a:lnTo>
                  <a:pt x="2560320" y="143124"/>
                </a:lnTo>
                <a:lnTo>
                  <a:pt x="2878373" y="286247"/>
                </a:lnTo>
                <a:lnTo>
                  <a:pt x="3093058" y="461176"/>
                </a:lnTo>
                <a:lnTo>
                  <a:pt x="3244133" y="644056"/>
                </a:lnTo>
                <a:lnTo>
                  <a:pt x="3307743" y="795131"/>
                </a:lnTo>
                <a:lnTo>
                  <a:pt x="3331597" y="1033670"/>
                </a:lnTo>
                <a:lnTo>
                  <a:pt x="3331597" y="1534602"/>
                </a:lnTo>
                <a:lnTo>
                  <a:pt x="3236181" y="1725433"/>
                </a:lnTo>
                <a:lnTo>
                  <a:pt x="3069204" y="1940118"/>
                </a:lnTo>
                <a:lnTo>
                  <a:pt x="2949934" y="2019632"/>
                </a:lnTo>
                <a:lnTo>
                  <a:pt x="2973788" y="1709531"/>
                </a:lnTo>
                <a:lnTo>
                  <a:pt x="1653872" y="1073426"/>
                </a:lnTo>
                <a:lnTo>
                  <a:pt x="1550505" y="1280160"/>
                </a:lnTo>
                <a:lnTo>
                  <a:pt x="1550505" y="1065475"/>
                </a:lnTo>
                <a:lnTo>
                  <a:pt x="7952" y="1399430"/>
                </a:lnTo>
                <a:close/>
              </a:path>
            </a:pathLst>
          </a:custGeom>
          <a:gradFill>
            <a:gsLst>
              <a:gs pos="50000">
                <a:srgbClr val="800000"/>
              </a:gs>
              <a:gs pos="100000">
                <a:srgbClr val="FF0000">
                  <a:alpha val="75000"/>
                </a:srgbClr>
              </a:gs>
            </a:gsLst>
            <a:path path="rect">
              <a:fillToRect l="100000" b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46296" y="2048524"/>
            <a:ext cx="1397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F7F7"/>
                </a:solidFill>
                <a:latin typeface="Arial" pitchFamily="34" charset="0"/>
                <a:cs typeface="Arial" pitchFamily="34" charset="0"/>
              </a:rPr>
              <a:t>67%</a:t>
            </a:r>
          </a:p>
        </p:txBody>
      </p:sp>
      <p:sp useBgFill="1"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42910" y="5572140"/>
            <a:ext cx="7572428" cy="1071570"/>
          </a:xfrm>
          <a:prstGeom prst="rect">
            <a:avLst/>
          </a:prstGeom>
          <a:ln w="9525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algn="ctr"/>
            <a:r>
              <a:rPr lang="ru-RU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Показатель снижения абсолютного риска 70,4 % (95 % ДИ 40,9</a:t>
            </a:r>
            <a:r>
              <a:rPr lang="ru-RU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</a:t>
            </a:r>
            <a:r>
              <a:rPr lang="ru-RU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84,1%)</a:t>
            </a:r>
            <a:endParaRPr lang="ru-RU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85720" y="285728"/>
            <a:ext cx="8501122" cy="600079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ВЫВОДЫ</a:t>
            </a:r>
            <a:endParaRPr lang="ru-RU" sz="2400" b="1" dirty="0" smtClean="0"/>
          </a:p>
          <a:p>
            <a:pPr algn="ctr"/>
            <a:endParaRPr lang="ru-RU" sz="2400" b="1" dirty="0"/>
          </a:p>
          <a:p>
            <a:r>
              <a:rPr lang="ru-RU" sz="1800" b="1" dirty="0"/>
              <a:t>Клинико-лабораторные особенности течения ГП на фоне сопутствующей патологии,  характеризуются более выраженным воспалительным процессом в тканях пародонта и </a:t>
            </a:r>
            <a:r>
              <a:rPr lang="ru-RU" sz="1800" b="1" dirty="0" smtClean="0"/>
              <a:t>проявляются выраженным </a:t>
            </a:r>
            <a:r>
              <a:rPr lang="ru-RU" sz="1800" b="1" dirty="0" err="1"/>
              <a:t>дисбиотическим</a:t>
            </a:r>
            <a:r>
              <a:rPr lang="ru-RU" sz="1800" b="1" dirty="0"/>
              <a:t> состоянием, приводящим к угнетению местного иммунитета.</a:t>
            </a:r>
          </a:p>
          <a:p>
            <a:r>
              <a:rPr lang="ru-RU" sz="1800" b="1" dirty="0"/>
              <a:t> Использование </a:t>
            </a:r>
            <a:r>
              <a:rPr lang="ru-RU" sz="1800" b="1" dirty="0" err="1"/>
              <a:t>мультипробиотика</a:t>
            </a:r>
            <a:r>
              <a:rPr lang="ru-RU" sz="1800" b="1" dirty="0"/>
              <a:t> </a:t>
            </a:r>
            <a:r>
              <a:rPr lang="ru-RU" sz="1800" b="1" dirty="0" err="1"/>
              <a:t>Апибакт</a:t>
            </a:r>
            <a:r>
              <a:rPr lang="ru-RU" sz="1800" b="1" dirty="0"/>
              <a:t>  </a:t>
            </a:r>
            <a:r>
              <a:rPr lang="ru-RU" sz="1800" b="1" dirty="0" smtClean="0"/>
              <a:t>позволяет снизить  </a:t>
            </a:r>
            <a:r>
              <a:rPr lang="ru-RU" sz="1800" b="1" dirty="0" err="1"/>
              <a:t>дисбиотические</a:t>
            </a:r>
            <a:r>
              <a:rPr lang="ru-RU" sz="1800" b="1" dirty="0"/>
              <a:t> изменения в ПК  </a:t>
            </a:r>
            <a:r>
              <a:rPr lang="ru-RU" sz="1800" b="1" dirty="0" smtClean="0"/>
              <a:t>угнетает патогенную и восстанавливает </a:t>
            </a:r>
            <a:r>
              <a:rPr lang="ru-RU" sz="1800" b="1" dirty="0" err="1" smtClean="0"/>
              <a:t>симбиотную</a:t>
            </a:r>
            <a:r>
              <a:rPr lang="ru-RU" sz="1800" b="1" dirty="0" smtClean="0"/>
              <a:t> флору , </a:t>
            </a:r>
            <a:r>
              <a:rPr lang="ru-RU" sz="1800" b="1" dirty="0"/>
              <a:t>что </a:t>
            </a:r>
            <a:r>
              <a:rPr lang="ru-RU" sz="1800" b="1" dirty="0" smtClean="0"/>
              <a:t>отражается на клинических </a:t>
            </a:r>
            <a:r>
              <a:rPr lang="ru-RU" sz="1800" b="1" dirty="0"/>
              <a:t>индексах и </a:t>
            </a:r>
            <a:r>
              <a:rPr lang="ru-RU" sz="1800" b="1" dirty="0" smtClean="0"/>
              <a:t>пробах</a:t>
            </a:r>
            <a:endParaRPr lang="ru-RU" sz="1800" b="1" dirty="0"/>
          </a:p>
          <a:p>
            <a:r>
              <a:rPr lang="ru-RU" sz="1800" b="1" dirty="0"/>
              <a:t>Помогает достичь длительной ремиссии заболевания, что свидетельствует о повышении эффективности использования </a:t>
            </a:r>
            <a:r>
              <a:rPr lang="ru-RU" sz="1800" b="1" dirty="0" err="1"/>
              <a:t>Апибакта</a:t>
            </a:r>
            <a:r>
              <a:rPr lang="ru-RU" sz="1800" b="1" dirty="0"/>
              <a:t> в </a:t>
            </a:r>
            <a:r>
              <a:rPr lang="ru-RU" sz="1800" b="1" dirty="0" err="1"/>
              <a:t>пародонтологии</a:t>
            </a:r>
            <a:r>
              <a:rPr lang="ru-RU" sz="1800" b="1" dirty="0"/>
              <a:t>.  </a:t>
            </a:r>
          </a:p>
          <a:p>
            <a:endParaRPr lang="ru-RU" sz="1800" dirty="0"/>
          </a:p>
          <a:p>
            <a:endParaRPr lang="ru-RU" sz="1800" dirty="0"/>
          </a:p>
          <a:p>
            <a:pPr algn="ctr"/>
            <a:endParaRPr lang="ru-RU" sz="1800" b="1" dirty="0"/>
          </a:p>
        </p:txBody>
      </p:sp>
      <p:sp>
        <p:nvSpPr>
          <p:cNvPr id="6" name="Пятиугольник 5"/>
          <p:cNvSpPr/>
          <p:nvPr/>
        </p:nvSpPr>
        <p:spPr bwMode="auto">
          <a:xfrm>
            <a:off x="323528" y="1268760"/>
            <a:ext cx="357190" cy="214314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 bwMode="auto">
          <a:xfrm>
            <a:off x="395536" y="2780928"/>
            <a:ext cx="357190" cy="214314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 bwMode="auto">
          <a:xfrm>
            <a:off x="323528" y="4221088"/>
            <a:ext cx="357190" cy="214314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8675688" y="0"/>
            <a:ext cx="468312" cy="360363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 type="none" w="lg" len="lg"/>
            <a:tailEnd type="none" w="lg" len="lg"/>
          </a:ln>
          <a:effectLst/>
        </p:spPr>
        <p:txBody>
          <a:bodyPr lIns="3600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en-US" sz="2000" b="1" kern="2000" dirty="0">
                <a:solidFill>
                  <a:srgbClr val="800000"/>
                </a:solidFill>
                <a:latin typeface="Arial" charset="0"/>
              </a:rPr>
              <a:t>2</a:t>
            </a:r>
            <a:r>
              <a:rPr lang="ru-RU" sz="2000" kern="2000" dirty="0">
                <a:solidFill>
                  <a:srgbClr val="800000"/>
                </a:solidFill>
                <a:latin typeface="Arial" charset="0"/>
              </a:rPr>
              <a:t>3</a:t>
            </a:r>
            <a:endParaRPr lang="ru-RU" sz="2000" b="1" kern="2000" dirty="0">
              <a:solidFill>
                <a:srgbClr val="80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59632" y="0"/>
            <a:ext cx="6696744" cy="14219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0" lang="ru-RU" sz="5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Благодарю </a:t>
            </a:r>
          </a:p>
          <a:p>
            <a:pPr algn="r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0" lang="ru-RU" sz="5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за внимание!</a:t>
            </a:r>
          </a:p>
        </p:txBody>
      </p:sp>
      <p:sp>
        <p:nvSpPr>
          <p:cNvPr id="2050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21928"/>
            <a:ext cx="7056784" cy="52847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66FF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FF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60363"/>
            <a:ext cx="7772400" cy="8363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Биопрепараты, применяемые </a:t>
            </a:r>
            <a:r>
              <a:rPr lang="ru-RU" sz="2000" b="1" dirty="0" err="1">
                <a:solidFill>
                  <a:srgbClr val="FF0000"/>
                </a:solidFill>
              </a:rPr>
              <a:t>энтеральным</a:t>
            </a:r>
            <a:r>
              <a:rPr lang="ru-RU" sz="2000" b="1" dirty="0">
                <a:solidFill>
                  <a:srgbClr val="FF0000"/>
                </a:solidFill>
              </a:rPr>
              <a:t> путём в зависимости от природы составляющих компонентов: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067944" cy="5331296"/>
          </a:xfrm>
        </p:spPr>
        <p:txBody>
          <a:bodyPr/>
          <a:lstStyle/>
          <a:p>
            <a:pPr lvl="0"/>
            <a:r>
              <a:rPr lang="ru-RU" sz="1800" dirty="0">
                <a:solidFill>
                  <a:srgbClr val="C00000"/>
                </a:solidFill>
              </a:rPr>
              <a:t>Вакцины</a:t>
            </a:r>
            <a:r>
              <a:rPr lang="ru-RU" sz="1800" dirty="0"/>
              <a:t> – препараты, используемые для искусственного создания </a:t>
            </a:r>
            <a:r>
              <a:rPr lang="ru-RU" sz="1800" dirty="0" err="1"/>
              <a:t>иммунопрепарата</a:t>
            </a:r>
            <a:r>
              <a:rPr lang="ru-RU" sz="1800" dirty="0"/>
              <a:t> против определённых видов микроорганизмов или их токсинов </a:t>
            </a:r>
            <a:r>
              <a:rPr lang="ru-RU" sz="1400" dirty="0"/>
              <a:t>(</a:t>
            </a:r>
            <a:r>
              <a:rPr lang="ru-RU" sz="1400" dirty="0" err="1"/>
              <a:t>Иммудон</a:t>
            </a:r>
            <a:r>
              <a:rPr lang="ru-RU" sz="1400" dirty="0"/>
              <a:t>, ИРС 19);</a:t>
            </a:r>
          </a:p>
          <a:p>
            <a:pPr lvl="0"/>
            <a:r>
              <a:rPr lang="ru-RU" sz="1800" dirty="0">
                <a:solidFill>
                  <a:srgbClr val="C00000"/>
                </a:solidFill>
              </a:rPr>
              <a:t>Биологически активные добавки </a:t>
            </a:r>
            <a:r>
              <a:rPr lang="ru-RU" sz="1800" dirty="0"/>
              <a:t>– </a:t>
            </a:r>
            <a:r>
              <a:rPr lang="ru-RU" sz="1800" dirty="0" err="1"/>
              <a:t>бифидо</a:t>
            </a:r>
            <a:r>
              <a:rPr lang="ru-RU" sz="1800" dirty="0"/>
              <a:t> и </a:t>
            </a:r>
            <a:r>
              <a:rPr lang="ru-RU" sz="1800" dirty="0" err="1"/>
              <a:t>лактосодержащие</a:t>
            </a:r>
            <a:r>
              <a:rPr lang="ru-RU" sz="1800" dirty="0"/>
              <a:t> лечебно диетические продукты питания, предназначенные для нормализации работы ЖКТ и восстановления микрофлоры кишечника </a:t>
            </a:r>
            <a:r>
              <a:rPr lang="ru-RU" sz="1400" dirty="0"/>
              <a:t>(</a:t>
            </a:r>
            <a:r>
              <a:rPr lang="ru-RU" sz="1400" dirty="0" err="1"/>
              <a:t>Бифиформ</a:t>
            </a:r>
            <a:r>
              <a:rPr lang="ru-RU" sz="1400" dirty="0"/>
              <a:t>, </a:t>
            </a:r>
            <a:r>
              <a:rPr lang="ru-RU" sz="1400" dirty="0" err="1"/>
              <a:t>Эколакт</a:t>
            </a:r>
            <a:r>
              <a:rPr lang="ru-RU" sz="1400" dirty="0"/>
              <a:t>, Йогурт)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1920" y="1124744"/>
            <a:ext cx="4968552" cy="5331296"/>
          </a:xfrm>
        </p:spPr>
        <p:txBody>
          <a:bodyPr/>
          <a:lstStyle/>
          <a:p>
            <a:pPr lvl="0"/>
            <a:r>
              <a:rPr lang="ru-RU" sz="1800" dirty="0" err="1">
                <a:solidFill>
                  <a:srgbClr val="C00000"/>
                </a:solidFill>
              </a:rPr>
              <a:t>Эубиотики</a:t>
            </a:r>
            <a:r>
              <a:rPr lang="ru-RU" sz="1800" dirty="0"/>
              <a:t> – бактерийные препараты, действующим началом </a:t>
            </a:r>
            <a:r>
              <a:rPr lang="ru-RU" sz="1800" dirty="0" smtClean="0"/>
              <a:t>являются </a:t>
            </a:r>
            <a:r>
              <a:rPr lang="ru-RU" sz="1800" dirty="0"/>
              <a:t>живые </a:t>
            </a:r>
            <a:r>
              <a:rPr lang="ru-RU" sz="1800" dirty="0" err="1"/>
              <a:t>лиофильно</a:t>
            </a:r>
            <a:r>
              <a:rPr lang="ru-RU" sz="1800" dirty="0"/>
              <a:t> высушенные культуры представителей нормальной микрофлоры (</a:t>
            </a:r>
            <a:r>
              <a:rPr lang="ru-RU" sz="1400" dirty="0" err="1"/>
              <a:t>Бифидумбактерин</a:t>
            </a:r>
            <a:r>
              <a:rPr lang="ru-RU" sz="1400" dirty="0"/>
              <a:t>, </a:t>
            </a:r>
            <a:r>
              <a:rPr lang="ru-RU" sz="1400" dirty="0" err="1"/>
              <a:t>Ацилакт</a:t>
            </a:r>
            <a:r>
              <a:rPr lang="ru-RU" sz="1400" dirty="0"/>
              <a:t>, </a:t>
            </a:r>
            <a:r>
              <a:rPr lang="ru-RU" sz="1400" dirty="0" err="1"/>
              <a:t>Лактобактерин</a:t>
            </a:r>
            <a:r>
              <a:rPr lang="ru-RU" sz="1400" dirty="0"/>
              <a:t>, </a:t>
            </a:r>
            <a:r>
              <a:rPr lang="ru-RU" sz="1400" dirty="0" err="1"/>
              <a:t>Колибактерин</a:t>
            </a:r>
            <a:r>
              <a:rPr lang="ru-RU" sz="1400" dirty="0"/>
              <a:t>, </a:t>
            </a:r>
            <a:r>
              <a:rPr lang="ru-RU" sz="1400" dirty="0" err="1"/>
              <a:t>Линекс</a:t>
            </a:r>
            <a:r>
              <a:rPr lang="ru-RU" sz="1400" dirty="0"/>
              <a:t>, </a:t>
            </a:r>
            <a:r>
              <a:rPr lang="ru-RU" sz="1400" dirty="0" err="1"/>
              <a:t>Симбифлор</a:t>
            </a:r>
            <a:r>
              <a:rPr lang="ru-RU" sz="1400" dirty="0"/>
              <a:t> 1, </a:t>
            </a:r>
            <a:r>
              <a:rPr lang="ru-RU" sz="1400" dirty="0" err="1"/>
              <a:t>Симбифлор</a:t>
            </a:r>
            <a:r>
              <a:rPr lang="ru-RU" sz="1400" dirty="0"/>
              <a:t> 2</a:t>
            </a:r>
            <a:r>
              <a:rPr lang="ru-RU" sz="1800" dirty="0"/>
              <a:t>);</a:t>
            </a:r>
          </a:p>
          <a:p>
            <a:pPr lvl="0"/>
            <a:r>
              <a:rPr lang="ru-RU" sz="1800" dirty="0" err="1">
                <a:solidFill>
                  <a:srgbClr val="C00000"/>
                </a:solidFill>
              </a:rPr>
              <a:t>Пробиотики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/>
              <a:t>– препараты </a:t>
            </a:r>
            <a:r>
              <a:rPr lang="ru-RU" sz="1800" dirty="0" smtClean="0"/>
              <a:t>микробного происхождения</a:t>
            </a:r>
            <a:r>
              <a:rPr lang="ru-RU" sz="1800" dirty="0"/>
              <a:t>, которые являются ферментными системами, способными подавлять рост патогенных микроорганизмов, активизировать рост нормальной микрофлоры и участвующие в процессе пищеварения. </a:t>
            </a:r>
          </a:p>
          <a:p>
            <a:endParaRPr lang="ru-RU" dirty="0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8675688" y="0"/>
            <a:ext cx="468312" cy="360363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 type="none" w="lg" len="lg"/>
            <a:tailEnd type="none" w="lg" len="lg"/>
          </a:ln>
          <a:effectLst/>
        </p:spPr>
        <p:txBody>
          <a:bodyPr lIns="3600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ru-RU" sz="2000" kern="2000" dirty="0">
                <a:solidFill>
                  <a:srgbClr val="800000"/>
                </a:solidFill>
                <a:latin typeface="Arial" charset="0"/>
              </a:rPr>
              <a:t>3</a:t>
            </a:r>
            <a:endParaRPr lang="ru-RU" sz="2000" b="1" kern="2000" dirty="0">
              <a:solidFill>
                <a:srgbClr val="8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58000"/>
      </p:ext>
    </p:extLst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Биопрепараты, применяемые </a:t>
            </a:r>
            <a:r>
              <a:rPr lang="ru-RU" sz="2000" dirty="0" err="1">
                <a:solidFill>
                  <a:srgbClr val="FF0000"/>
                </a:solidFill>
              </a:rPr>
              <a:t>энтеральным</a:t>
            </a:r>
            <a:r>
              <a:rPr lang="ru-RU" sz="2000" dirty="0">
                <a:solidFill>
                  <a:srgbClr val="FF0000"/>
                </a:solidFill>
              </a:rPr>
              <a:t> путём в зависимости от природы составляющих компонентов: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8062664" cy="4114800"/>
          </a:xfrm>
        </p:spPr>
        <p:txBody>
          <a:bodyPr/>
          <a:lstStyle/>
          <a:p>
            <a:pPr lvl="0"/>
            <a:r>
              <a:rPr lang="ru-RU" sz="2000" dirty="0" err="1">
                <a:solidFill>
                  <a:srgbClr val="C00000"/>
                </a:solidFill>
              </a:rPr>
              <a:t>Пребиотики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– пищевые вещества, способные стимулировать рост нормальной микрофлоры (</a:t>
            </a:r>
            <a:r>
              <a:rPr lang="ru-RU" sz="2000" dirty="0" err="1"/>
              <a:t>Нормазе</a:t>
            </a:r>
            <a:r>
              <a:rPr lang="ru-RU" sz="2000" dirty="0"/>
              <a:t>, </a:t>
            </a:r>
            <a:r>
              <a:rPr lang="ru-RU" sz="2000" dirty="0" err="1"/>
              <a:t>Лактулоза</a:t>
            </a:r>
            <a:r>
              <a:rPr lang="ru-RU" sz="2000" dirty="0"/>
              <a:t>, </a:t>
            </a:r>
            <a:r>
              <a:rPr lang="ru-RU" sz="2000" dirty="0" err="1"/>
              <a:t>Лактувит</a:t>
            </a:r>
            <a:r>
              <a:rPr lang="ru-RU" sz="2000" dirty="0"/>
              <a:t>, </a:t>
            </a:r>
            <a:r>
              <a:rPr lang="ru-RU" sz="2000" dirty="0" err="1"/>
              <a:t>Лактулакс</a:t>
            </a:r>
            <a:r>
              <a:rPr lang="ru-RU" sz="2000" dirty="0"/>
              <a:t>, </a:t>
            </a:r>
            <a:r>
              <a:rPr lang="ru-RU" sz="2000" dirty="0" err="1"/>
              <a:t>Лактофальк</a:t>
            </a:r>
            <a:r>
              <a:rPr lang="ru-RU" sz="2000" dirty="0"/>
              <a:t>, </a:t>
            </a:r>
            <a:r>
              <a:rPr lang="ru-RU" sz="2000" dirty="0" err="1"/>
              <a:t>Дюфалак</a:t>
            </a:r>
            <a:r>
              <a:rPr lang="ru-RU" sz="2000" dirty="0"/>
              <a:t>, </a:t>
            </a:r>
            <a:r>
              <a:rPr lang="ru-RU" sz="2000" dirty="0" err="1"/>
              <a:t>Портолак</a:t>
            </a:r>
            <a:r>
              <a:rPr lang="ru-RU" sz="2000" dirty="0"/>
              <a:t>, Инулин);</a:t>
            </a:r>
          </a:p>
          <a:p>
            <a:pPr lvl="0"/>
            <a:r>
              <a:rPr lang="ru-RU" sz="2000" dirty="0" err="1">
                <a:solidFill>
                  <a:srgbClr val="C00000"/>
                </a:solidFill>
              </a:rPr>
              <a:t>Синбиотики</a:t>
            </a:r>
            <a:r>
              <a:rPr lang="ru-RU" sz="2000" dirty="0"/>
              <a:t> – комбинация </a:t>
            </a:r>
            <a:r>
              <a:rPr lang="ru-RU" sz="2000" dirty="0" err="1"/>
              <a:t>пробиотиков</a:t>
            </a:r>
            <a:r>
              <a:rPr lang="ru-RU" sz="2000" dirty="0"/>
              <a:t> и </a:t>
            </a:r>
            <a:r>
              <a:rPr lang="ru-RU" sz="2000" dirty="0" err="1"/>
              <a:t>пребиотиков</a:t>
            </a:r>
            <a:r>
              <a:rPr lang="ru-RU" sz="2000" dirty="0"/>
              <a:t> (</a:t>
            </a:r>
            <a:r>
              <a:rPr lang="ru-RU" sz="2000" dirty="0" err="1"/>
              <a:t>Биовестин</a:t>
            </a:r>
            <a:r>
              <a:rPr lang="ru-RU" sz="2000" dirty="0"/>
              <a:t> лакто, </a:t>
            </a:r>
            <a:r>
              <a:rPr lang="ru-RU" sz="2000" dirty="0" err="1"/>
              <a:t>мальтидофилюкс</a:t>
            </a:r>
            <a:r>
              <a:rPr lang="ru-RU" sz="2000" dirty="0"/>
              <a:t>, </a:t>
            </a:r>
            <a:r>
              <a:rPr lang="ru-RU" sz="2000" dirty="0" err="1"/>
              <a:t>Ламинолакт</a:t>
            </a:r>
            <a:r>
              <a:rPr lang="ru-RU" sz="2000" dirty="0"/>
              <a:t>, </a:t>
            </a:r>
            <a:r>
              <a:rPr lang="ru-RU" sz="2000" dirty="0" err="1"/>
              <a:t>Бифидо</a:t>
            </a:r>
            <a:r>
              <a:rPr lang="ru-RU" sz="2000" dirty="0"/>
              <a:t> Бак, </a:t>
            </a:r>
            <a:r>
              <a:rPr lang="ru-RU" sz="2000" dirty="0" err="1"/>
              <a:t>Эуфлорин</a:t>
            </a:r>
            <a:r>
              <a:rPr lang="ru-RU" sz="2000" dirty="0"/>
              <a:t> В и </a:t>
            </a:r>
            <a:r>
              <a:rPr lang="ru-RU" sz="2000" dirty="0" err="1"/>
              <a:t>Эуфлорин</a:t>
            </a:r>
            <a:r>
              <a:rPr lang="ru-RU" sz="2000" dirty="0"/>
              <a:t> L);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Бактериофаги </a:t>
            </a:r>
            <a:r>
              <a:rPr lang="ru-RU" sz="2000" dirty="0"/>
              <a:t>– </a:t>
            </a:r>
            <a:r>
              <a:rPr lang="ru-RU" sz="2000" dirty="0" err="1"/>
              <a:t>узкоспецифические</a:t>
            </a:r>
            <a:r>
              <a:rPr lang="ru-RU" sz="2000" dirty="0"/>
              <a:t> </a:t>
            </a:r>
            <a:r>
              <a:rPr lang="ru-RU" sz="2000" dirty="0" err="1"/>
              <a:t>антимикробные</a:t>
            </a:r>
            <a:r>
              <a:rPr lang="ru-RU" sz="2000" dirty="0"/>
              <a:t> агенты, селективно </a:t>
            </a:r>
            <a:r>
              <a:rPr lang="ru-RU" sz="2000" dirty="0" err="1"/>
              <a:t>лизирующие</a:t>
            </a:r>
            <a:r>
              <a:rPr lang="ru-RU" sz="2000" dirty="0"/>
              <a:t> только определённые бактерии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675688" y="0"/>
            <a:ext cx="468312" cy="360363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 type="none" w="lg" len="lg"/>
            <a:tailEnd type="none" w="lg" len="lg"/>
          </a:ln>
          <a:effectLst/>
        </p:spPr>
        <p:txBody>
          <a:bodyPr lIns="3600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ru-RU" sz="2000" kern="2000" dirty="0">
                <a:solidFill>
                  <a:srgbClr val="800000"/>
                </a:solidFill>
                <a:latin typeface="Arial" charset="0"/>
              </a:rPr>
              <a:t>4</a:t>
            </a:r>
            <a:endParaRPr lang="ru-RU" sz="2000" b="1" kern="2000" dirty="0">
              <a:solidFill>
                <a:srgbClr val="8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142524"/>
      </p:ext>
    </p:extLst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0" y="260648"/>
            <a:ext cx="7429499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Современный арсенал данной группы биологических агентов насчитывает семь основных видов: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316288" cy="489924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ru-RU" sz="1800" dirty="0" err="1">
                <a:solidFill>
                  <a:srgbClr val="FF0000"/>
                </a:solidFill>
              </a:rPr>
              <a:t>Пробиотики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/>
              <a:t>(фармацевтические препараты, специальные продукты и биологически активные вещества) – это живая масса физиологической микрофлоры;</a:t>
            </a:r>
          </a:p>
          <a:p>
            <a:pPr lvl="1"/>
            <a:r>
              <a:rPr lang="ru-RU" sz="1800" dirty="0">
                <a:solidFill>
                  <a:srgbClr val="FF0000"/>
                </a:solidFill>
              </a:rPr>
              <a:t>Препараты на основе инактивированных микроорганизмов </a:t>
            </a:r>
            <a:r>
              <a:rPr lang="ru-RU" sz="1800" dirty="0"/>
              <a:t>– это инактивированная биомасса </a:t>
            </a:r>
            <a:r>
              <a:rPr lang="ru-RU" sz="1800" dirty="0" err="1"/>
              <a:t>пробиотической</a:t>
            </a:r>
            <a:r>
              <a:rPr lang="ru-RU" sz="1800" dirty="0"/>
              <a:t> микрофлоры;</a:t>
            </a:r>
          </a:p>
          <a:p>
            <a:pPr lvl="1"/>
            <a:r>
              <a:rPr lang="ru-RU" sz="1800" dirty="0" err="1">
                <a:solidFill>
                  <a:srgbClr val="FF0000"/>
                </a:solidFill>
              </a:rPr>
              <a:t>Пребиотики</a:t>
            </a:r>
            <a:r>
              <a:rPr lang="ru-RU" sz="1800" dirty="0"/>
              <a:t> – вещества, которые способствуют селективному увеличению популяции физиологической микрофлоры в кишечнике;</a:t>
            </a:r>
          </a:p>
          <a:p>
            <a:pPr lvl="1"/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124744"/>
            <a:ext cx="4464496" cy="497125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ru-RU" sz="1800" dirty="0" err="1">
                <a:solidFill>
                  <a:srgbClr val="FF0000"/>
                </a:solidFill>
              </a:rPr>
              <a:t>Синбиотики</a:t>
            </a:r>
            <a:r>
              <a:rPr lang="ru-RU" sz="1800" dirty="0"/>
              <a:t> – комплекс </a:t>
            </a:r>
            <a:r>
              <a:rPr lang="ru-RU" sz="1800" dirty="0" err="1"/>
              <a:t>пробиотика</a:t>
            </a:r>
            <a:r>
              <a:rPr lang="ru-RU" sz="1800" dirty="0"/>
              <a:t> та </a:t>
            </a:r>
            <a:r>
              <a:rPr lang="ru-RU" sz="1800" dirty="0" err="1"/>
              <a:t>пребиотика</a:t>
            </a:r>
            <a:r>
              <a:rPr lang="ru-RU" sz="1800" dirty="0"/>
              <a:t>;</a:t>
            </a:r>
          </a:p>
          <a:p>
            <a:pPr lvl="1"/>
            <a:r>
              <a:rPr lang="ru-RU" sz="1800" dirty="0">
                <a:solidFill>
                  <a:srgbClr val="FF0000"/>
                </a:solidFill>
              </a:rPr>
              <a:t>Препараты метаболического типа </a:t>
            </a:r>
            <a:r>
              <a:rPr lang="ru-RU" sz="1800" dirty="0"/>
              <a:t>– активные метаболиты </a:t>
            </a:r>
            <a:r>
              <a:rPr lang="ru-RU" sz="1800" dirty="0" err="1"/>
              <a:t>пробиотичной</a:t>
            </a:r>
            <a:r>
              <a:rPr lang="ru-RU" sz="1800" dirty="0"/>
              <a:t> микрофлоры;</a:t>
            </a:r>
          </a:p>
          <a:p>
            <a:pPr lvl="1"/>
            <a:r>
              <a:rPr lang="ru-RU" sz="1800" dirty="0">
                <a:solidFill>
                  <a:srgbClr val="FF0000"/>
                </a:solidFill>
              </a:rPr>
              <a:t>Продукты функционального питания </a:t>
            </a:r>
            <a:r>
              <a:rPr lang="ru-RU" sz="1800" dirty="0"/>
              <a:t>– живые микроорганизмы, их метаболиты и другие соединения, которые позитивно воздействуют на кишечную флору;</a:t>
            </a:r>
          </a:p>
          <a:p>
            <a:r>
              <a:rPr lang="ru-RU" sz="1800" dirty="0">
                <a:solidFill>
                  <a:srgbClr val="FF0000"/>
                </a:solidFill>
              </a:rPr>
              <a:t>       </a:t>
            </a:r>
            <a:r>
              <a:rPr lang="ru-RU" sz="1800" dirty="0" err="1">
                <a:solidFill>
                  <a:srgbClr val="FF0000"/>
                </a:solidFill>
              </a:rPr>
              <a:t>Нутрицевтики</a:t>
            </a:r>
            <a:r>
              <a:rPr lang="ru-RU" sz="1800" dirty="0"/>
              <a:t> – питательные     субстраты, которые воздействуют оздоровлению кишечника</a:t>
            </a:r>
          </a:p>
          <a:p>
            <a:endParaRPr lang="ru-RU" dirty="0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8675688" y="0"/>
            <a:ext cx="468312" cy="360363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 type="none" w="lg" len="lg"/>
            <a:tailEnd type="none" w="lg" len="lg"/>
          </a:ln>
          <a:effectLst/>
        </p:spPr>
        <p:txBody>
          <a:bodyPr lIns="3600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ru-RU" sz="2000" kern="2000" dirty="0">
                <a:solidFill>
                  <a:srgbClr val="800000"/>
                </a:solidFill>
                <a:latin typeface="Arial" charset="0"/>
              </a:rPr>
              <a:t>5</a:t>
            </a:r>
            <a:endParaRPr lang="ru-RU" sz="2000" b="1" kern="2000" dirty="0">
              <a:solidFill>
                <a:srgbClr val="8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456336"/>
      </p:ext>
    </p:extLst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801688" y="309879"/>
            <a:ext cx="7524750" cy="4572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800000"/>
                </a:solidFill>
                <a:latin typeface="Arial" charset="0"/>
              </a:rPr>
              <a:t>АКТУАЛЬНОСТЬ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8675688" y="0"/>
            <a:ext cx="468312" cy="360363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 type="none" w="lg" len="lg"/>
            <a:tailEnd type="none" w="lg" len="lg"/>
          </a:ln>
          <a:effectLst/>
        </p:spPr>
        <p:txBody>
          <a:bodyPr lIns="3600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ru-RU" sz="2000" kern="2000" dirty="0">
                <a:solidFill>
                  <a:srgbClr val="800000"/>
                </a:solidFill>
                <a:latin typeface="Arial" charset="0"/>
              </a:rPr>
              <a:t>6</a:t>
            </a:r>
            <a:endParaRPr lang="ru-RU" sz="2000" b="1" kern="2000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798665" y="315715"/>
            <a:ext cx="7524750" cy="4572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Arial" charset="0"/>
              </a:rPr>
              <a:t>АКТУАЛЬНОСТЬ</a:t>
            </a:r>
          </a:p>
        </p:txBody>
      </p:sp>
      <p:pic>
        <p:nvPicPr>
          <p:cNvPr id="9" name="Рисунок 8" descr="WH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97364"/>
            <a:ext cx="1100068" cy="126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4414" y="692697"/>
            <a:ext cx="7174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 обследовании населения 53 стран установлено, что уровень распространенности заболеваний пародонта составляет </a:t>
            </a:r>
          </a:p>
          <a:p>
            <a:pPr algn="ctr">
              <a:spcAft>
                <a:spcPts val="0"/>
              </a:spcAft>
            </a:pPr>
            <a:endParaRPr lang="ru-RU" sz="20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8" y="458625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95%</a:t>
            </a:r>
          </a:p>
        </p:txBody>
      </p:sp>
      <p:sp useBgFill="1">
        <p:nvSpPr>
          <p:cNvPr id="28" name="TextBox 27"/>
          <p:cNvSpPr txBox="1"/>
          <p:nvPr/>
        </p:nvSpPr>
        <p:spPr>
          <a:xfrm>
            <a:off x="3071802" y="1843096"/>
            <a:ext cx="2928958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65  до  98%</a:t>
            </a:r>
          </a:p>
        </p:txBody>
      </p:sp>
      <p:sp useBgFill="1">
        <p:nvSpPr>
          <p:cNvPr id="29" name="TextBox 28"/>
          <p:cNvSpPr txBox="1"/>
          <p:nvPr/>
        </p:nvSpPr>
        <p:spPr>
          <a:xfrm>
            <a:off x="5929322" y="4414864"/>
            <a:ext cx="121444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95%</a:t>
            </a: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164294"/>
              </p:ext>
            </p:extLst>
          </p:nvPr>
        </p:nvGraphicFramePr>
        <p:xfrm>
          <a:off x="897175" y="1755040"/>
          <a:ext cx="3505200" cy="272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10091"/>
              </p:ext>
            </p:extLst>
          </p:nvPr>
        </p:nvGraphicFramePr>
        <p:xfrm>
          <a:off x="4822325" y="1637725"/>
          <a:ext cx="3505200" cy="272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Полилиния 24"/>
          <p:cNvSpPr/>
          <p:nvPr/>
        </p:nvSpPr>
        <p:spPr bwMode="auto">
          <a:xfrm>
            <a:off x="1317125" y="2380432"/>
            <a:ext cx="2937849" cy="1389707"/>
          </a:xfrm>
          <a:custGeom>
            <a:avLst/>
            <a:gdLst>
              <a:gd name="connsiteX0" fmla="*/ 0 w 2937849"/>
              <a:gd name="connsiteY0" fmla="*/ 407406 h 1389707"/>
              <a:gd name="connsiteX1" fmla="*/ 9053 w 2937849"/>
              <a:gd name="connsiteY1" fmla="*/ 334979 h 1389707"/>
              <a:gd name="connsiteX2" fmla="*/ 67901 w 2937849"/>
              <a:gd name="connsiteY2" fmla="*/ 280658 h 1389707"/>
              <a:gd name="connsiteX3" fmla="*/ 203703 w 2937849"/>
              <a:gd name="connsiteY3" fmla="*/ 208230 h 1389707"/>
              <a:gd name="connsiteX4" fmla="*/ 411932 w 2937849"/>
              <a:gd name="connsiteY4" fmla="*/ 131276 h 1389707"/>
              <a:gd name="connsiteX5" fmla="*/ 683536 w 2937849"/>
              <a:gd name="connsiteY5" fmla="*/ 72428 h 1389707"/>
              <a:gd name="connsiteX6" fmla="*/ 991354 w 2937849"/>
              <a:gd name="connsiteY6" fmla="*/ 22634 h 1389707"/>
              <a:gd name="connsiteX7" fmla="*/ 1299172 w 2937849"/>
              <a:gd name="connsiteY7" fmla="*/ 0 h 1389707"/>
              <a:gd name="connsiteX8" fmla="*/ 1683944 w 2937849"/>
              <a:gd name="connsiteY8" fmla="*/ 9054 h 1389707"/>
              <a:gd name="connsiteX9" fmla="*/ 2068716 w 2937849"/>
              <a:gd name="connsiteY9" fmla="*/ 54321 h 1389707"/>
              <a:gd name="connsiteX10" fmla="*/ 2372008 w 2937849"/>
              <a:gd name="connsiteY10" fmla="*/ 117695 h 1389707"/>
              <a:gd name="connsiteX11" fmla="*/ 2634558 w 2937849"/>
              <a:gd name="connsiteY11" fmla="*/ 208230 h 1389707"/>
              <a:gd name="connsiteX12" fmla="*/ 2783940 w 2937849"/>
              <a:gd name="connsiteY12" fmla="*/ 285185 h 1389707"/>
              <a:gd name="connsiteX13" fmla="*/ 2869948 w 2937849"/>
              <a:gd name="connsiteY13" fmla="*/ 357612 h 1389707"/>
              <a:gd name="connsiteX14" fmla="*/ 2919742 w 2937849"/>
              <a:gd name="connsiteY14" fmla="*/ 420987 h 1389707"/>
              <a:gd name="connsiteX15" fmla="*/ 2937849 w 2937849"/>
              <a:gd name="connsiteY15" fmla="*/ 497941 h 1389707"/>
              <a:gd name="connsiteX16" fmla="*/ 2933322 w 2937849"/>
              <a:gd name="connsiteY16" fmla="*/ 579422 h 1389707"/>
              <a:gd name="connsiteX17" fmla="*/ 2910689 w 2937849"/>
              <a:gd name="connsiteY17" fmla="*/ 950614 h 1389707"/>
              <a:gd name="connsiteX18" fmla="*/ 2842788 w 2937849"/>
              <a:gd name="connsiteY18" fmla="*/ 1086416 h 1389707"/>
              <a:gd name="connsiteX19" fmla="*/ 2697932 w 2937849"/>
              <a:gd name="connsiteY19" fmla="*/ 1181478 h 1389707"/>
              <a:gd name="connsiteX20" fmla="*/ 2534970 w 2937849"/>
              <a:gd name="connsiteY20" fmla="*/ 1258432 h 1389707"/>
              <a:gd name="connsiteX21" fmla="*/ 2340320 w 2937849"/>
              <a:gd name="connsiteY21" fmla="*/ 1317280 h 1389707"/>
              <a:gd name="connsiteX22" fmla="*/ 2127564 w 2937849"/>
              <a:gd name="connsiteY22" fmla="*/ 1371600 h 1389707"/>
              <a:gd name="connsiteX23" fmla="*/ 1973655 w 2937849"/>
              <a:gd name="connsiteY23" fmla="*/ 1389707 h 1389707"/>
              <a:gd name="connsiteX24" fmla="*/ 1783532 w 2937849"/>
              <a:gd name="connsiteY24" fmla="*/ 1213165 h 1389707"/>
              <a:gd name="connsiteX25" fmla="*/ 1783532 w 2937849"/>
              <a:gd name="connsiteY25" fmla="*/ 1036622 h 1389707"/>
              <a:gd name="connsiteX26" fmla="*/ 1226744 w 2937849"/>
              <a:gd name="connsiteY26" fmla="*/ 525101 h 1389707"/>
              <a:gd name="connsiteX27" fmla="*/ 0 w 2937849"/>
              <a:gd name="connsiteY27" fmla="*/ 407406 h 138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937849" h="1389707">
                <a:moveTo>
                  <a:pt x="0" y="407406"/>
                </a:moveTo>
                <a:lnTo>
                  <a:pt x="9053" y="334979"/>
                </a:lnTo>
                <a:lnTo>
                  <a:pt x="67901" y="280658"/>
                </a:lnTo>
                <a:lnTo>
                  <a:pt x="203703" y="208230"/>
                </a:lnTo>
                <a:lnTo>
                  <a:pt x="411932" y="131276"/>
                </a:lnTo>
                <a:lnTo>
                  <a:pt x="683536" y="72428"/>
                </a:lnTo>
                <a:lnTo>
                  <a:pt x="991354" y="22634"/>
                </a:lnTo>
                <a:lnTo>
                  <a:pt x="1299172" y="0"/>
                </a:lnTo>
                <a:lnTo>
                  <a:pt x="1683944" y="9054"/>
                </a:lnTo>
                <a:lnTo>
                  <a:pt x="2068716" y="54321"/>
                </a:lnTo>
                <a:lnTo>
                  <a:pt x="2372008" y="117695"/>
                </a:lnTo>
                <a:lnTo>
                  <a:pt x="2634558" y="208230"/>
                </a:lnTo>
                <a:lnTo>
                  <a:pt x="2783940" y="285185"/>
                </a:lnTo>
                <a:lnTo>
                  <a:pt x="2869948" y="357612"/>
                </a:lnTo>
                <a:lnTo>
                  <a:pt x="2919742" y="420987"/>
                </a:lnTo>
                <a:lnTo>
                  <a:pt x="2937849" y="497941"/>
                </a:lnTo>
                <a:lnTo>
                  <a:pt x="2933322" y="579422"/>
                </a:lnTo>
                <a:lnTo>
                  <a:pt x="2910689" y="950614"/>
                </a:lnTo>
                <a:lnTo>
                  <a:pt x="2842788" y="1086416"/>
                </a:lnTo>
                <a:lnTo>
                  <a:pt x="2697932" y="1181478"/>
                </a:lnTo>
                <a:lnTo>
                  <a:pt x="2534970" y="1258432"/>
                </a:lnTo>
                <a:lnTo>
                  <a:pt x="2340320" y="1317280"/>
                </a:lnTo>
                <a:lnTo>
                  <a:pt x="2127564" y="1371600"/>
                </a:lnTo>
                <a:lnTo>
                  <a:pt x="1973655" y="1389707"/>
                </a:lnTo>
                <a:lnTo>
                  <a:pt x="1783532" y="1213165"/>
                </a:lnTo>
                <a:lnTo>
                  <a:pt x="1783532" y="1036622"/>
                </a:lnTo>
                <a:lnTo>
                  <a:pt x="1226744" y="525101"/>
                </a:lnTo>
                <a:lnTo>
                  <a:pt x="0" y="407406"/>
                </a:lnTo>
                <a:close/>
              </a:path>
            </a:pathLst>
          </a:custGeom>
          <a:gradFill>
            <a:gsLst>
              <a:gs pos="0">
                <a:srgbClr val="FF6600">
                  <a:alpha val="69000"/>
                </a:srgbClr>
              </a:gs>
              <a:gs pos="50000">
                <a:srgbClr val="800000"/>
              </a:gs>
              <a:gs pos="100000">
                <a:srgbClr val="FF0000">
                  <a:alpha val="58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 bwMode="auto">
          <a:xfrm>
            <a:off x="4943192" y="2246129"/>
            <a:ext cx="3023858" cy="1425921"/>
          </a:xfrm>
          <a:custGeom>
            <a:avLst/>
            <a:gdLst>
              <a:gd name="connsiteX0" fmla="*/ 2779414 w 3023858"/>
              <a:gd name="connsiteY0" fmla="*/ 1176951 h 1425921"/>
              <a:gd name="connsiteX1" fmla="*/ 2892582 w 3023858"/>
              <a:gd name="connsiteY1" fmla="*/ 1109050 h 1425921"/>
              <a:gd name="connsiteX2" fmla="*/ 2992170 w 3023858"/>
              <a:gd name="connsiteY2" fmla="*/ 1000408 h 1425921"/>
              <a:gd name="connsiteX3" fmla="*/ 3005751 w 3023858"/>
              <a:gd name="connsiteY3" fmla="*/ 950614 h 1425921"/>
              <a:gd name="connsiteX4" fmla="*/ 3023858 w 3023858"/>
              <a:gd name="connsiteY4" fmla="*/ 497941 h 1425921"/>
              <a:gd name="connsiteX5" fmla="*/ 3010277 w 3023858"/>
              <a:gd name="connsiteY5" fmla="*/ 411933 h 1425921"/>
              <a:gd name="connsiteX6" fmla="*/ 2928796 w 3023858"/>
              <a:gd name="connsiteY6" fmla="*/ 316871 h 1425921"/>
              <a:gd name="connsiteX7" fmla="*/ 2806574 w 3023858"/>
              <a:gd name="connsiteY7" fmla="*/ 226337 h 1425921"/>
              <a:gd name="connsiteX8" fmla="*/ 2661719 w 3023858"/>
              <a:gd name="connsiteY8" fmla="*/ 167489 h 1425921"/>
              <a:gd name="connsiteX9" fmla="*/ 2331267 w 3023858"/>
              <a:gd name="connsiteY9" fmla="*/ 72428 h 1425921"/>
              <a:gd name="connsiteX10" fmla="*/ 2018923 w 3023858"/>
              <a:gd name="connsiteY10" fmla="*/ 31687 h 1425921"/>
              <a:gd name="connsiteX11" fmla="*/ 1597937 w 3023858"/>
              <a:gd name="connsiteY11" fmla="*/ 0 h 1425921"/>
              <a:gd name="connsiteX12" fmla="*/ 1389707 w 3023858"/>
              <a:gd name="connsiteY12" fmla="*/ 4527 h 1425921"/>
              <a:gd name="connsiteX13" fmla="*/ 991355 w 3023858"/>
              <a:gd name="connsiteY13" fmla="*/ 31687 h 1425921"/>
              <a:gd name="connsiteX14" fmla="*/ 588475 w 3023858"/>
              <a:gd name="connsiteY14" fmla="*/ 99588 h 1425921"/>
              <a:gd name="connsiteX15" fmla="*/ 366665 w 3023858"/>
              <a:gd name="connsiteY15" fmla="*/ 167489 h 1425921"/>
              <a:gd name="connsiteX16" fmla="*/ 185596 w 3023858"/>
              <a:gd name="connsiteY16" fmla="*/ 253497 h 1425921"/>
              <a:gd name="connsiteX17" fmla="*/ 40741 w 3023858"/>
              <a:gd name="connsiteY17" fmla="*/ 362139 h 1425921"/>
              <a:gd name="connsiteX18" fmla="*/ 4527 w 3023858"/>
              <a:gd name="connsiteY18" fmla="*/ 484361 h 1425921"/>
              <a:gd name="connsiteX19" fmla="*/ 0 w 3023858"/>
              <a:gd name="connsiteY19" fmla="*/ 669957 h 1425921"/>
              <a:gd name="connsiteX20" fmla="*/ 9054 w 3023858"/>
              <a:gd name="connsiteY20" fmla="*/ 959667 h 1425921"/>
              <a:gd name="connsiteX21" fmla="*/ 99588 w 3023858"/>
              <a:gd name="connsiteY21" fmla="*/ 1090943 h 1425921"/>
              <a:gd name="connsiteX22" fmla="*/ 334978 w 3023858"/>
              <a:gd name="connsiteY22" fmla="*/ 1231271 h 1425921"/>
              <a:gd name="connsiteX23" fmla="*/ 574895 w 3023858"/>
              <a:gd name="connsiteY23" fmla="*/ 1312753 h 1425921"/>
              <a:gd name="connsiteX24" fmla="*/ 1009461 w 3023858"/>
              <a:gd name="connsiteY24" fmla="*/ 1394234 h 1425921"/>
              <a:gd name="connsiteX25" fmla="*/ 1457608 w 3023858"/>
              <a:gd name="connsiteY25" fmla="*/ 1425921 h 1425921"/>
              <a:gd name="connsiteX26" fmla="*/ 1951022 w 3023858"/>
              <a:gd name="connsiteY26" fmla="*/ 1398761 h 1425921"/>
              <a:gd name="connsiteX27" fmla="*/ 2340321 w 3023858"/>
              <a:gd name="connsiteY27" fmla="*/ 1335386 h 1425921"/>
              <a:gd name="connsiteX28" fmla="*/ 2412749 w 3023858"/>
              <a:gd name="connsiteY28" fmla="*/ 1317279 h 1425921"/>
              <a:gd name="connsiteX29" fmla="*/ 2408222 w 3023858"/>
              <a:gd name="connsiteY29" fmla="*/ 896293 h 1425921"/>
              <a:gd name="connsiteX30" fmla="*/ 1480242 w 3023858"/>
              <a:gd name="connsiteY30" fmla="*/ 443620 h 1425921"/>
              <a:gd name="connsiteX31" fmla="*/ 2788467 w 3023858"/>
              <a:gd name="connsiteY31" fmla="*/ 918927 h 1425921"/>
              <a:gd name="connsiteX32" fmla="*/ 2779414 w 3023858"/>
              <a:gd name="connsiteY32" fmla="*/ 1176951 h 142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023858" h="1425921">
                <a:moveTo>
                  <a:pt x="2779414" y="1176951"/>
                </a:moveTo>
                <a:lnTo>
                  <a:pt x="2892582" y="1109050"/>
                </a:lnTo>
                <a:lnTo>
                  <a:pt x="2992170" y="1000408"/>
                </a:lnTo>
                <a:lnTo>
                  <a:pt x="3005751" y="950614"/>
                </a:lnTo>
                <a:lnTo>
                  <a:pt x="3023858" y="497941"/>
                </a:lnTo>
                <a:lnTo>
                  <a:pt x="3010277" y="411933"/>
                </a:lnTo>
                <a:lnTo>
                  <a:pt x="2928796" y="316871"/>
                </a:lnTo>
                <a:lnTo>
                  <a:pt x="2806574" y="226337"/>
                </a:lnTo>
                <a:lnTo>
                  <a:pt x="2661719" y="167489"/>
                </a:lnTo>
                <a:lnTo>
                  <a:pt x="2331267" y="72428"/>
                </a:lnTo>
                <a:lnTo>
                  <a:pt x="2018923" y="31687"/>
                </a:lnTo>
                <a:lnTo>
                  <a:pt x="1597937" y="0"/>
                </a:lnTo>
                <a:lnTo>
                  <a:pt x="1389707" y="4527"/>
                </a:lnTo>
                <a:lnTo>
                  <a:pt x="991355" y="31687"/>
                </a:lnTo>
                <a:lnTo>
                  <a:pt x="588475" y="99588"/>
                </a:lnTo>
                <a:lnTo>
                  <a:pt x="366665" y="167489"/>
                </a:lnTo>
                <a:lnTo>
                  <a:pt x="185596" y="253497"/>
                </a:lnTo>
                <a:lnTo>
                  <a:pt x="40741" y="362139"/>
                </a:lnTo>
                <a:lnTo>
                  <a:pt x="4527" y="484361"/>
                </a:lnTo>
                <a:lnTo>
                  <a:pt x="0" y="669957"/>
                </a:lnTo>
                <a:lnTo>
                  <a:pt x="9054" y="959667"/>
                </a:lnTo>
                <a:lnTo>
                  <a:pt x="99588" y="1090943"/>
                </a:lnTo>
                <a:lnTo>
                  <a:pt x="334978" y="1231271"/>
                </a:lnTo>
                <a:lnTo>
                  <a:pt x="574895" y="1312753"/>
                </a:lnTo>
                <a:lnTo>
                  <a:pt x="1009461" y="1394234"/>
                </a:lnTo>
                <a:lnTo>
                  <a:pt x="1457608" y="1425921"/>
                </a:lnTo>
                <a:lnTo>
                  <a:pt x="1951022" y="1398761"/>
                </a:lnTo>
                <a:lnTo>
                  <a:pt x="2340321" y="1335386"/>
                </a:lnTo>
                <a:lnTo>
                  <a:pt x="2412749" y="1317279"/>
                </a:lnTo>
                <a:lnTo>
                  <a:pt x="2408222" y="896293"/>
                </a:lnTo>
                <a:lnTo>
                  <a:pt x="1480242" y="443620"/>
                </a:lnTo>
                <a:lnTo>
                  <a:pt x="2788467" y="918927"/>
                </a:lnTo>
                <a:cubicBezTo>
                  <a:pt x="2786958" y="1009462"/>
                  <a:pt x="2785450" y="1099996"/>
                  <a:pt x="2779414" y="1176951"/>
                </a:cubicBezTo>
                <a:close/>
              </a:path>
            </a:pathLst>
          </a:custGeom>
          <a:gradFill>
            <a:gsLst>
              <a:gs pos="0">
                <a:srgbClr val="FF6600">
                  <a:alpha val="69000"/>
                </a:srgbClr>
              </a:gs>
              <a:gs pos="50000">
                <a:srgbClr val="800000"/>
              </a:gs>
              <a:gs pos="100000">
                <a:srgbClr val="FF0000">
                  <a:alpha val="58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044537"/>
              </p:ext>
            </p:extLst>
          </p:nvPr>
        </p:nvGraphicFramePr>
        <p:xfrm>
          <a:off x="2786050" y="3986236"/>
          <a:ext cx="3505200" cy="272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Полилиния 26"/>
          <p:cNvSpPr/>
          <p:nvPr/>
        </p:nvSpPr>
        <p:spPr bwMode="auto">
          <a:xfrm>
            <a:off x="3114392" y="4592000"/>
            <a:ext cx="3028384" cy="1421394"/>
          </a:xfrm>
          <a:custGeom>
            <a:avLst/>
            <a:gdLst>
              <a:gd name="connsiteX0" fmla="*/ 466254 w 3028384"/>
              <a:gd name="connsiteY0" fmla="*/ 1276539 h 1421394"/>
              <a:gd name="connsiteX1" fmla="*/ 466254 w 3028384"/>
              <a:gd name="connsiteY1" fmla="*/ 1276539 h 1421394"/>
              <a:gd name="connsiteX2" fmla="*/ 276131 w 3028384"/>
              <a:gd name="connsiteY2" fmla="*/ 1195058 h 1421394"/>
              <a:gd name="connsiteX3" fmla="*/ 162962 w 3028384"/>
              <a:gd name="connsiteY3" fmla="*/ 1131683 h 1421394"/>
              <a:gd name="connsiteX4" fmla="*/ 67901 w 3028384"/>
              <a:gd name="connsiteY4" fmla="*/ 1036622 h 1421394"/>
              <a:gd name="connsiteX5" fmla="*/ 9054 w 3028384"/>
              <a:gd name="connsiteY5" fmla="*/ 955141 h 1421394"/>
              <a:gd name="connsiteX6" fmla="*/ 0 w 3028384"/>
              <a:gd name="connsiteY6" fmla="*/ 470780 h 1421394"/>
              <a:gd name="connsiteX7" fmla="*/ 58848 w 3028384"/>
              <a:gd name="connsiteY7" fmla="*/ 357612 h 1421394"/>
              <a:gd name="connsiteX8" fmla="*/ 185596 w 3028384"/>
              <a:gd name="connsiteY8" fmla="*/ 253497 h 1421394"/>
              <a:gd name="connsiteX9" fmla="*/ 371192 w 3028384"/>
              <a:gd name="connsiteY9" fmla="*/ 167489 h 1421394"/>
              <a:gd name="connsiteX10" fmla="*/ 624689 w 3028384"/>
              <a:gd name="connsiteY10" fmla="*/ 99588 h 1421394"/>
              <a:gd name="connsiteX11" fmla="*/ 937034 w 3028384"/>
              <a:gd name="connsiteY11" fmla="*/ 36214 h 1421394"/>
              <a:gd name="connsiteX12" fmla="*/ 1249378 w 3028384"/>
              <a:gd name="connsiteY12" fmla="*/ 4527 h 1421394"/>
              <a:gd name="connsiteX13" fmla="*/ 1674891 w 3028384"/>
              <a:gd name="connsiteY13" fmla="*/ 0 h 1421394"/>
              <a:gd name="connsiteX14" fmla="*/ 2005343 w 3028384"/>
              <a:gd name="connsiteY14" fmla="*/ 22634 h 1421394"/>
              <a:gd name="connsiteX15" fmla="*/ 2322214 w 3028384"/>
              <a:gd name="connsiteY15" fmla="*/ 72428 h 1421394"/>
              <a:gd name="connsiteX16" fmla="*/ 2697933 w 3028384"/>
              <a:gd name="connsiteY16" fmla="*/ 185596 h 1421394"/>
              <a:gd name="connsiteX17" fmla="*/ 2915216 w 3028384"/>
              <a:gd name="connsiteY17" fmla="*/ 307818 h 1421394"/>
              <a:gd name="connsiteX18" fmla="*/ 3014804 w 3028384"/>
              <a:gd name="connsiteY18" fmla="*/ 411933 h 1421394"/>
              <a:gd name="connsiteX19" fmla="*/ 3028384 w 3028384"/>
              <a:gd name="connsiteY19" fmla="*/ 525101 h 1421394"/>
              <a:gd name="connsiteX20" fmla="*/ 3014804 w 3028384"/>
              <a:gd name="connsiteY20" fmla="*/ 973248 h 1421394"/>
              <a:gd name="connsiteX21" fmla="*/ 2851842 w 3028384"/>
              <a:gd name="connsiteY21" fmla="*/ 1145263 h 1421394"/>
              <a:gd name="connsiteX22" fmla="*/ 2494230 w 3028384"/>
              <a:gd name="connsiteY22" fmla="*/ 1294646 h 1421394"/>
              <a:gd name="connsiteX23" fmla="*/ 1905755 w 3028384"/>
              <a:gd name="connsiteY23" fmla="*/ 1403287 h 1421394"/>
              <a:gd name="connsiteX24" fmla="*/ 1448555 w 3028384"/>
              <a:gd name="connsiteY24" fmla="*/ 1421394 h 1421394"/>
              <a:gd name="connsiteX25" fmla="*/ 1072836 w 3028384"/>
              <a:gd name="connsiteY25" fmla="*/ 1398761 h 1421394"/>
              <a:gd name="connsiteX26" fmla="*/ 1081889 w 3028384"/>
              <a:gd name="connsiteY26" fmla="*/ 977774 h 1421394"/>
              <a:gd name="connsiteX27" fmla="*/ 1416867 w 3028384"/>
              <a:gd name="connsiteY27" fmla="*/ 579422 h 1421394"/>
              <a:gd name="connsiteX28" fmla="*/ 1394234 w 3028384"/>
              <a:gd name="connsiteY28" fmla="*/ 525101 h 1421394"/>
              <a:gd name="connsiteX29" fmla="*/ 457200 w 3028384"/>
              <a:gd name="connsiteY29" fmla="*/ 995881 h 1421394"/>
              <a:gd name="connsiteX30" fmla="*/ 466254 w 3028384"/>
              <a:gd name="connsiteY30" fmla="*/ 1276539 h 142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028384" h="1421394">
                <a:moveTo>
                  <a:pt x="466254" y="1276539"/>
                </a:moveTo>
                <a:lnTo>
                  <a:pt x="466254" y="1276539"/>
                </a:lnTo>
                <a:lnTo>
                  <a:pt x="276131" y="1195058"/>
                </a:lnTo>
                <a:lnTo>
                  <a:pt x="162962" y="1131683"/>
                </a:lnTo>
                <a:lnTo>
                  <a:pt x="67901" y="1036622"/>
                </a:lnTo>
                <a:lnTo>
                  <a:pt x="9054" y="955141"/>
                </a:lnTo>
                <a:lnTo>
                  <a:pt x="0" y="470780"/>
                </a:lnTo>
                <a:lnTo>
                  <a:pt x="58848" y="357612"/>
                </a:lnTo>
                <a:lnTo>
                  <a:pt x="185596" y="253497"/>
                </a:lnTo>
                <a:lnTo>
                  <a:pt x="371192" y="167489"/>
                </a:lnTo>
                <a:lnTo>
                  <a:pt x="624689" y="99588"/>
                </a:lnTo>
                <a:lnTo>
                  <a:pt x="937034" y="36214"/>
                </a:lnTo>
                <a:lnTo>
                  <a:pt x="1249378" y="4527"/>
                </a:lnTo>
                <a:lnTo>
                  <a:pt x="1674891" y="0"/>
                </a:lnTo>
                <a:lnTo>
                  <a:pt x="2005343" y="22634"/>
                </a:lnTo>
                <a:lnTo>
                  <a:pt x="2322214" y="72428"/>
                </a:lnTo>
                <a:lnTo>
                  <a:pt x="2697933" y="185596"/>
                </a:lnTo>
                <a:lnTo>
                  <a:pt x="2915216" y="307818"/>
                </a:lnTo>
                <a:lnTo>
                  <a:pt x="3014804" y="411933"/>
                </a:lnTo>
                <a:lnTo>
                  <a:pt x="3028384" y="525101"/>
                </a:lnTo>
                <a:lnTo>
                  <a:pt x="3014804" y="973248"/>
                </a:lnTo>
                <a:lnTo>
                  <a:pt x="2851842" y="1145263"/>
                </a:lnTo>
                <a:lnTo>
                  <a:pt x="2494230" y="1294646"/>
                </a:lnTo>
                <a:lnTo>
                  <a:pt x="1905755" y="1403287"/>
                </a:lnTo>
                <a:lnTo>
                  <a:pt x="1448555" y="1421394"/>
                </a:lnTo>
                <a:lnTo>
                  <a:pt x="1072836" y="1398761"/>
                </a:lnTo>
                <a:lnTo>
                  <a:pt x="1081889" y="977774"/>
                </a:lnTo>
                <a:lnTo>
                  <a:pt x="1416867" y="579422"/>
                </a:lnTo>
                <a:lnTo>
                  <a:pt x="1394234" y="525101"/>
                </a:lnTo>
                <a:lnTo>
                  <a:pt x="457200" y="995881"/>
                </a:lnTo>
                <a:lnTo>
                  <a:pt x="466254" y="1276539"/>
                </a:lnTo>
                <a:close/>
              </a:path>
            </a:pathLst>
          </a:custGeom>
          <a:gradFill>
            <a:gsLst>
              <a:gs pos="0">
                <a:srgbClr val="FF6600">
                  <a:alpha val="69000"/>
                </a:srgbClr>
              </a:gs>
              <a:gs pos="50000">
                <a:srgbClr val="800000"/>
              </a:gs>
              <a:gs pos="100000">
                <a:srgbClr val="FF0000">
                  <a:alpha val="58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§"/>
              <a:tabLst/>
            </a:pPr>
            <a:endParaRPr kumimoji="1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48" y="4146997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Распространенность заболеваемости пародонта </a:t>
            </a:r>
            <a:endParaRPr lang="ru-RU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 animBg="1"/>
      <p:bldP spid="29" grpId="0" animBg="1"/>
      <p:bldP spid="25" grpId="0" animBg="1"/>
      <p:bldP spid="25" grpId="1" animBg="1"/>
      <p:bldP spid="26" grpId="0" animBg="1"/>
      <p:bldP spid="26" grpId="1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801688" y="309879"/>
            <a:ext cx="7524750" cy="4572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800000"/>
                </a:solidFill>
                <a:latin typeface="Arial" charset="0"/>
              </a:rPr>
              <a:t>АКТУАЛЬНОСТЬ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8675688" y="0"/>
            <a:ext cx="468312" cy="360363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 type="none" w="lg" len="lg"/>
            <a:tailEnd type="none" w="lg" len="lg"/>
          </a:ln>
          <a:effectLst/>
        </p:spPr>
        <p:txBody>
          <a:bodyPr lIns="3600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ru-RU" sz="2000" kern="2000" dirty="0">
                <a:solidFill>
                  <a:srgbClr val="800000"/>
                </a:solidFill>
                <a:latin typeface="Arial" charset="0"/>
              </a:rPr>
              <a:t>7</a:t>
            </a:r>
            <a:endParaRPr lang="ru-RU" sz="2000" b="1" kern="2000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798665" y="315715"/>
            <a:ext cx="7524750" cy="4572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Arial" charset="0"/>
              </a:rPr>
              <a:t>АКТУАЛЬНОСТЬ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2910" y="857232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Распространенность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генерализованного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пародонтита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(ГП)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зависимости от возраста</a:t>
            </a:r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857224" y="1651016"/>
          <a:ext cx="735811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000496" y="2351949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40%</a:t>
            </a:r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57950" y="355294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80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90%</a:t>
            </a:r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43702" y="469595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r>
              <a:rPr lang="ru-RU" sz="24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Symbol"/>
              </a:rPr>
              <a:t>%</a:t>
            </a:r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801688" y="309879"/>
            <a:ext cx="7524750" cy="4572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800000"/>
                </a:solidFill>
                <a:latin typeface="Arial" charset="0"/>
              </a:rPr>
              <a:t>АКТУАЛЬНОСТЬ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8675688" y="0"/>
            <a:ext cx="468312" cy="360363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 type="none" w="lg" len="lg"/>
            <a:tailEnd type="none" w="lg" len="lg"/>
          </a:ln>
          <a:effectLst/>
        </p:spPr>
        <p:txBody>
          <a:bodyPr lIns="3600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ru-RU" sz="2000" kern="2000" dirty="0">
                <a:solidFill>
                  <a:srgbClr val="800000"/>
                </a:solidFill>
                <a:latin typeface="Arial" charset="0"/>
              </a:rPr>
              <a:t>8</a:t>
            </a:r>
            <a:endParaRPr lang="ru-RU" sz="2000" b="1" kern="2000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798665" y="315715"/>
            <a:ext cx="7524750" cy="4572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Arial" charset="0"/>
              </a:rPr>
              <a:t>АКТУАЛЬНОСТЬ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43306" y="785794"/>
            <a:ext cx="5201326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Генерализованный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пародонтит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общих и местных факторов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 этом происходит каскад нарушений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tabLst>
                <a:tab pos="273050" algn="l"/>
              </a:tabLs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нейрорегуляторных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tabLst>
                <a:tab pos="273050" algn="l"/>
              </a:tabLs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биохимических</a:t>
            </a:r>
          </a:p>
          <a:p>
            <a:pPr>
              <a:spcAft>
                <a:spcPts val="600"/>
              </a:spcAft>
              <a:tabLst>
                <a:tab pos="273050" algn="l"/>
              </a:tabLs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иммунных</a:t>
            </a:r>
          </a:p>
          <a:p>
            <a:pPr>
              <a:spcAft>
                <a:spcPts val="600"/>
              </a:spcAft>
              <a:tabLst>
                <a:tab pos="273050" algn="l"/>
              </a:tabLs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функциональных </a:t>
            </a:r>
          </a:p>
          <a:p>
            <a:pPr>
              <a:spcAft>
                <a:spcPts val="600"/>
              </a:spcAft>
              <a:tabLst>
                <a:tab pos="273050" algn="l"/>
              </a:tabLs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 эндогенной интоксикации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500562" y="1214422"/>
            <a:ext cx="3272500" cy="898876"/>
          </a:xfrm>
          <a:prstGeom prst="downArrow">
            <a:avLst>
              <a:gd name="adj1" fmla="val 59583"/>
              <a:gd name="adj2" fmla="val 49880"/>
            </a:avLst>
          </a:prstGeom>
          <a:solidFill>
            <a:schemeClr val="bg1">
              <a:lumMod val="60000"/>
              <a:lumOff val="40000"/>
              <a:alpha val="50000"/>
            </a:schemeClr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12700" dist="38100" dir="660000" algn="ctr" rotWithShape="0">
              <a:schemeClr val="bg1">
                <a:lumMod val="75000"/>
                <a:alpha val="44000"/>
              </a:schemeClr>
            </a:outerShdw>
          </a:effectLst>
        </p:spPr>
        <p:txBody>
          <a:bodyPr wrap="none" lIns="0" tIns="144000" rIns="0" bIns="0" anchor="ctr" anchorCtr="1"/>
          <a:lstStyle/>
          <a:p>
            <a:pPr algn="ctr">
              <a:lnSpc>
                <a:spcPct val="90000"/>
              </a:lnSpc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возникает </a:t>
            </a:r>
          </a:p>
          <a:p>
            <a:pPr algn="ctr">
              <a:lnSpc>
                <a:spcPct val="90000"/>
              </a:lnSpc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вследствие </a:t>
            </a:r>
          </a:p>
        </p:txBody>
      </p:sp>
      <p:sp>
        <p:nvSpPr>
          <p:cNvPr id="8" name="Нашивка 7"/>
          <p:cNvSpPr>
            <a:spLocks noChangeAspect="1"/>
          </p:cNvSpPr>
          <p:nvPr/>
        </p:nvSpPr>
        <p:spPr bwMode="auto">
          <a:xfrm rot="10800000" flipH="1">
            <a:off x="3643306" y="3857628"/>
            <a:ext cx="285600" cy="252000"/>
          </a:xfrm>
          <a:prstGeom prst="chevron">
            <a:avLst>
              <a:gd name="adj" fmla="val 32483"/>
            </a:avLst>
          </a:prstGeom>
          <a:gradFill>
            <a:gsLst>
              <a:gs pos="0">
                <a:srgbClr val="CCFFCC"/>
              </a:gs>
              <a:gs pos="100000">
                <a:schemeClr val="accent5"/>
              </a:gs>
            </a:gsLst>
            <a:lin ang="5400000" scaled="0"/>
          </a:gradFill>
          <a:ln w="19050" cap="flat" cmpd="sng" algn="ctr">
            <a:gradFill>
              <a:gsLst>
                <a:gs pos="0">
                  <a:srgbClr val="003300"/>
                </a:gs>
                <a:gs pos="100000">
                  <a:srgbClr val="800000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vert270" wrap="non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tabLst/>
            </a:pPr>
            <a:endParaRPr kumimoji="1" lang="ru-RU" sz="240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ашивка 8"/>
          <p:cNvSpPr>
            <a:spLocks noChangeAspect="1"/>
          </p:cNvSpPr>
          <p:nvPr/>
        </p:nvSpPr>
        <p:spPr bwMode="auto">
          <a:xfrm rot="10800000" flipH="1">
            <a:off x="3643306" y="4214818"/>
            <a:ext cx="285600" cy="252000"/>
          </a:xfrm>
          <a:prstGeom prst="chevron">
            <a:avLst>
              <a:gd name="adj" fmla="val 32483"/>
            </a:avLst>
          </a:prstGeom>
          <a:gradFill>
            <a:gsLst>
              <a:gs pos="0">
                <a:srgbClr val="CCFFCC"/>
              </a:gs>
              <a:gs pos="100000">
                <a:schemeClr val="accent5"/>
              </a:gs>
            </a:gsLst>
            <a:lin ang="5400000" scaled="0"/>
          </a:gradFill>
          <a:ln w="19050" cap="flat" cmpd="sng" algn="ctr">
            <a:gradFill>
              <a:gsLst>
                <a:gs pos="0">
                  <a:srgbClr val="003300"/>
                </a:gs>
                <a:gs pos="100000">
                  <a:srgbClr val="800000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vert270" wrap="non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tabLst/>
            </a:pPr>
            <a:endParaRPr kumimoji="1" lang="ru-RU" sz="240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ашивка 9"/>
          <p:cNvSpPr>
            <a:spLocks noChangeAspect="1"/>
          </p:cNvSpPr>
          <p:nvPr/>
        </p:nvSpPr>
        <p:spPr bwMode="auto">
          <a:xfrm rot="10800000" flipH="1">
            <a:off x="3643306" y="4643446"/>
            <a:ext cx="285600" cy="252000"/>
          </a:xfrm>
          <a:prstGeom prst="chevron">
            <a:avLst>
              <a:gd name="adj" fmla="val 32483"/>
            </a:avLst>
          </a:prstGeom>
          <a:gradFill>
            <a:gsLst>
              <a:gs pos="0">
                <a:srgbClr val="CCFFCC"/>
              </a:gs>
              <a:gs pos="100000">
                <a:schemeClr val="accent5"/>
              </a:gs>
            </a:gsLst>
            <a:lin ang="5400000" scaled="0"/>
          </a:gradFill>
          <a:ln w="19050" cap="flat" cmpd="sng" algn="ctr">
            <a:gradFill>
              <a:gsLst>
                <a:gs pos="0">
                  <a:srgbClr val="003300"/>
                </a:gs>
                <a:gs pos="100000">
                  <a:srgbClr val="800000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vert270" wrap="non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tabLst/>
            </a:pPr>
            <a:endParaRPr kumimoji="1" lang="ru-RU" sz="240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ашивка 12"/>
          <p:cNvSpPr>
            <a:spLocks noChangeAspect="1"/>
          </p:cNvSpPr>
          <p:nvPr/>
        </p:nvSpPr>
        <p:spPr bwMode="auto">
          <a:xfrm rot="10800000" flipH="1">
            <a:off x="3643306" y="5072074"/>
            <a:ext cx="285600" cy="252000"/>
          </a:xfrm>
          <a:prstGeom prst="chevron">
            <a:avLst>
              <a:gd name="adj" fmla="val 32483"/>
            </a:avLst>
          </a:prstGeom>
          <a:gradFill>
            <a:gsLst>
              <a:gs pos="0">
                <a:srgbClr val="CCFFCC"/>
              </a:gs>
              <a:gs pos="100000">
                <a:schemeClr val="accent5"/>
              </a:gs>
            </a:gsLst>
            <a:lin ang="5400000" scaled="0"/>
          </a:gradFill>
          <a:ln w="19050" cap="flat" cmpd="sng" algn="ctr">
            <a:gradFill>
              <a:gsLst>
                <a:gs pos="0">
                  <a:srgbClr val="003300"/>
                </a:gs>
                <a:gs pos="100000">
                  <a:srgbClr val="800000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vert270" wrap="non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tabLst/>
            </a:pPr>
            <a:endParaRPr kumimoji="1" lang="ru-RU" sz="240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parodon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170" y="4970528"/>
            <a:ext cx="2700000" cy="1523078"/>
          </a:xfrm>
          <a:prstGeom prst="rect">
            <a:avLst/>
          </a:prstGeom>
          <a:ln w="15875"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f84ef6b4238a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170" y="857232"/>
            <a:ext cx="2700000" cy="1970156"/>
          </a:xfrm>
          <a:prstGeom prst="rect">
            <a:avLst/>
          </a:prstGeom>
          <a:ln w="15875"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018822"/>
            <a:ext cx="2700000" cy="1792500"/>
          </a:xfrm>
          <a:prstGeom prst="rect">
            <a:avLst/>
          </a:prstGeom>
          <a:ln w="15875"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9" name="Нашивка 18"/>
          <p:cNvSpPr>
            <a:spLocks noChangeAspect="1"/>
          </p:cNvSpPr>
          <p:nvPr/>
        </p:nvSpPr>
        <p:spPr bwMode="auto">
          <a:xfrm rot="10800000" flipH="1">
            <a:off x="3643306" y="3500438"/>
            <a:ext cx="285600" cy="252000"/>
          </a:xfrm>
          <a:prstGeom prst="chevron">
            <a:avLst>
              <a:gd name="adj" fmla="val 32483"/>
            </a:avLst>
          </a:prstGeom>
          <a:gradFill>
            <a:gsLst>
              <a:gs pos="0">
                <a:srgbClr val="CCFFCC"/>
              </a:gs>
              <a:gs pos="100000">
                <a:schemeClr val="accent5"/>
              </a:gs>
            </a:gsLst>
            <a:lin ang="5400000" scaled="0"/>
          </a:gradFill>
          <a:ln w="19050" cap="flat" cmpd="sng" algn="ctr">
            <a:gradFill>
              <a:gsLst>
                <a:gs pos="0">
                  <a:srgbClr val="003300"/>
                </a:gs>
                <a:gs pos="100000">
                  <a:srgbClr val="800000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vert270" wrap="non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tabLst/>
            </a:pPr>
            <a:endParaRPr kumimoji="1" lang="ru-RU" sz="240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801688" y="309879"/>
            <a:ext cx="7524750" cy="4572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800000"/>
                </a:solidFill>
                <a:latin typeface="Arial" charset="0"/>
              </a:rPr>
              <a:t>АКТУАЛЬНОСТЬ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8675688" y="0"/>
            <a:ext cx="468312" cy="360363"/>
          </a:xfrm>
          <a:prstGeom prst="rect">
            <a:avLst/>
          </a:prstGeom>
          <a:solidFill>
            <a:srgbClr val="800000">
              <a:alpha val="10001"/>
            </a:srgbClr>
          </a:solidFill>
          <a:ln w="9525">
            <a:solidFill>
              <a:srgbClr val="800000"/>
            </a:solidFill>
            <a:miter lim="800000"/>
            <a:headEnd type="none" w="lg" len="lg"/>
            <a:tailEnd type="none" w="lg" len="lg"/>
          </a:ln>
          <a:effectLst/>
        </p:spPr>
        <p:txBody>
          <a:bodyPr lIns="36000" tIns="0" rIns="0" bIns="0" anchor="ctr" anchorCtr="1"/>
          <a:lstStyle/>
          <a:p>
            <a:pPr algn="ctr">
              <a:spcBef>
                <a:spcPct val="50000"/>
              </a:spcBef>
            </a:pPr>
            <a:r>
              <a:rPr lang="ru-RU" sz="2000" kern="2000" dirty="0">
                <a:solidFill>
                  <a:srgbClr val="800000"/>
                </a:solidFill>
                <a:latin typeface="Arial" charset="0"/>
              </a:rPr>
              <a:t>9</a:t>
            </a:r>
            <a:endParaRPr lang="ru-RU" sz="2000" b="1" kern="2000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798665" y="315715"/>
            <a:ext cx="7524750" cy="4572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Arial" charset="0"/>
              </a:rPr>
              <a:t>АКТУАЛЬНОСТЬ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01096" y="785794"/>
            <a:ext cx="5214974" cy="5657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Одной из причин роста данной патологии является нарушение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нормобиоза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пародонтального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кармана, </a:t>
            </a:r>
          </a:p>
          <a:p>
            <a:pPr>
              <a:spcAft>
                <a:spcPts val="40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40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400"/>
              </a:spcAft>
              <a:tabLst>
                <a:tab pos="273050" algn="l"/>
              </a:tabLs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агрессивности внешней среды</a:t>
            </a:r>
          </a:p>
          <a:p>
            <a:pPr>
              <a:spcAft>
                <a:spcPts val="400"/>
              </a:spcAft>
              <a:tabLst>
                <a:tab pos="273050" algn="l"/>
              </a:tabLs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увеличения разных видов 	иммунодефицита</a:t>
            </a:r>
          </a:p>
          <a:p>
            <a:pPr>
              <a:spcAft>
                <a:spcPts val="400"/>
              </a:spcAft>
              <a:tabLst>
                <a:tab pos="273050" algn="l"/>
              </a:tabLs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нерациональное применение 	антибиотиков. </a:t>
            </a:r>
          </a:p>
          <a:p>
            <a:pPr>
              <a:spcBef>
                <a:spcPts val="1200"/>
              </a:spcBef>
              <a:spcAft>
                <a:spcPts val="40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сегодня актуальной темой является изучение эффективности применения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мультипробиотика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Апибакт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Aft>
                <a:spcPts val="400"/>
              </a:spcAft>
            </a:pP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предупреждения обострения заболеваний тканей пародонта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156888" y="1799574"/>
            <a:ext cx="3272500" cy="756000"/>
          </a:xfrm>
          <a:prstGeom prst="downArrow">
            <a:avLst>
              <a:gd name="adj1" fmla="val 59583"/>
              <a:gd name="adj2" fmla="val 49880"/>
            </a:avLst>
          </a:prstGeom>
          <a:solidFill>
            <a:schemeClr val="bg1">
              <a:lumMod val="60000"/>
              <a:lumOff val="40000"/>
              <a:alpha val="50000"/>
            </a:schemeClr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12700" dist="38100" dir="660000" algn="ctr" rotWithShape="0">
              <a:schemeClr val="bg1">
                <a:lumMod val="75000"/>
                <a:alpha val="44000"/>
              </a:schemeClr>
            </a:outerShdw>
          </a:effectLst>
        </p:spPr>
        <p:txBody>
          <a:bodyPr wrap="none" lIns="0" tIns="144000" rIns="0" bIns="0" anchor="ctr" anchorCtr="1"/>
          <a:lstStyle/>
          <a:p>
            <a:pPr algn="ctr">
              <a:lnSpc>
                <a:spcPct val="90000"/>
              </a:lnSpc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возникающее </a:t>
            </a:r>
          </a:p>
          <a:p>
            <a:pPr algn="ctr">
              <a:lnSpc>
                <a:spcPct val="90000"/>
              </a:lnSpc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вследствие 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228326" y="5313684"/>
            <a:ext cx="2500330" cy="432000"/>
          </a:xfrm>
          <a:prstGeom prst="downArrow">
            <a:avLst>
              <a:gd name="adj1" fmla="val 52076"/>
              <a:gd name="adj2" fmla="val 49880"/>
            </a:avLst>
          </a:prstGeom>
          <a:solidFill>
            <a:schemeClr val="bg1">
              <a:lumMod val="60000"/>
              <a:lumOff val="40000"/>
              <a:alpha val="50000"/>
            </a:schemeClr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12700" dist="38100" dir="660000" algn="ctr" rotWithShape="0">
              <a:schemeClr val="bg1">
                <a:lumMod val="75000"/>
                <a:alpha val="44000"/>
              </a:schemeClr>
            </a:outerShdw>
          </a:effectLst>
        </p:spPr>
        <p:txBody>
          <a:bodyPr wrap="none" lIns="0" tIns="36000" rIns="0" bIns="0" anchor="ctr" anchorCtr="1"/>
          <a:lstStyle/>
          <a:p>
            <a:pPr algn="ctr">
              <a:lnSpc>
                <a:spcPct val="90000"/>
              </a:lnSpc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 целью</a:t>
            </a:r>
          </a:p>
        </p:txBody>
      </p:sp>
      <p:sp>
        <p:nvSpPr>
          <p:cNvPr id="9" name="Нашивка 8"/>
          <p:cNvSpPr>
            <a:spLocks noChangeAspect="1"/>
          </p:cNvSpPr>
          <p:nvPr/>
        </p:nvSpPr>
        <p:spPr bwMode="auto">
          <a:xfrm rot="10800000" flipH="1">
            <a:off x="3714746" y="2558096"/>
            <a:ext cx="285600" cy="252000"/>
          </a:xfrm>
          <a:prstGeom prst="chevron">
            <a:avLst>
              <a:gd name="adj" fmla="val 32483"/>
            </a:avLst>
          </a:prstGeom>
          <a:gradFill>
            <a:gsLst>
              <a:gs pos="0">
                <a:srgbClr val="CCFFCC"/>
              </a:gs>
              <a:gs pos="100000">
                <a:schemeClr val="accent5"/>
              </a:gs>
            </a:gsLst>
            <a:lin ang="5400000" scaled="0"/>
          </a:gradFill>
          <a:ln w="19050" cap="flat" cmpd="sng" algn="ctr">
            <a:gradFill>
              <a:gsLst>
                <a:gs pos="0">
                  <a:srgbClr val="003300"/>
                </a:gs>
                <a:gs pos="100000">
                  <a:srgbClr val="800000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vert270" wrap="non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tabLst/>
            </a:pPr>
            <a:endParaRPr kumimoji="1" lang="ru-RU" sz="240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ашивка 9"/>
          <p:cNvSpPr>
            <a:spLocks noChangeAspect="1"/>
          </p:cNvSpPr>
          <p:nvPr/>
        </p:nvSpPr>
        <p:spPr bwMode="auto">
          <a:xfrm rot="10800000" flipH="1">
            <a:off x="3728394" y="2952973"/>
            <a:ext cx="285600" cy="252000"/>
          </a:xfrm>
          <a:prstGeom prst="chevron">
            <a:avLst>
              <a:gd name="adj" fmla="val 32483"/>
            </a:avLst>
          </a:prstGeom>
          <a:gradFill>
            <a:gsLst>
              <a:gs pos="0">
                <a:srgbClr val="CCFFCC"/>
              </a:gs>
              <a:gs pos="100000">
                <a:schemeClr val="accent5"/>
              </a:gs>
            </a:gsLst>
            <a:lin ang="5400000" scaled="0"/>
          </a:gradFill>
          <a:ln w="19050" cap="flat" cmpd="sng" algn="ctr">
            <a:gradFill>
              <a:gsLst>
                <a:gs pos="0">
                  <a:srgbClr val="003300"/>
                </a:gs>
                <a:gs pos="100000">
                  <a:srgbClr val="800000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vert270" wrap="non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tabLst/>
            </a:pPr>
            <a:endParaRPr kumimoji="1" lang="ru-RU" sz="240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ашивка 13"/>
          <p:cNvSpPr>
            <a:spLocks noChangeAspect="1"/>
          </p:cNvSpPr>
          <p:nvPr/>
        </p:nvSpPr>
        <p:spPr bwMode="auto">
          <a:xfrm rot="10800000" flipH="1">
            <a:off x="3714746" y="3558228"/>
            <a:ext cx="285600" cy="252000"/>
          </a:xfrm>
          <a:prstGeom prst="chevron">
            <a:avLst>
              <a:gd name="adj" fmla="val 32483"/>
            </a:avLst>
          </a:prstGeom>
          <a:gradFill>
            <a:gsLst>
              <a:gs pos="0">
                <a:srgbClr val="CCFFCC"/>
              </a:gs>
              <a:gs pos="100000">
                <a:schemeClr val="accent5"/>
              </a:gs>
            </a:gsLst>
            <a:lin ang="5400000" scaled="0"/>
          </a:gradFill>
          <a:ln w="19050" cap="flat" cmpd="sng" algn="ctr">
            <a:gradFill>
              <a:gsLst>
                <a:gs pos="0">
                  <a:srgbClr val="003300"/>
                </a:gs>
                <a:gs pos="100000">
                  <a:srgbClr val="800000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vert270" wrap="none" lIns="72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tabLst/>
            </a:pPr>
            <a:endParaRPr kumimoji="1" lang="ru-RU" sz="240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parodon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170" y="4970528"/>
            <a:ext cx="2700000" cy="1523078"/>
          </a:xfrm>
          <a:prstGeom prst="rect">
            <a:avLst/>
          </a:prstGeom>
          <a:ln w="15875"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f84ef6b4238a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170" y="857232"/>
            <a:ext cx="2700000" cy="1970156"/>
          </a:xfrm>
          <a:prstGeom prst="rect">
            <a:avLst/>
          </a:prstGeom>
          <a:ln w="15875"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 descr="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018822"/>
            <a:ext cx="2700000" cy="1792500"/>
          </a:xfrm>
          <a:prstGeom prst="rect">
            <a:avLst/>
          </a:prstGeom>
          <a:ln w="15875"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езмятежность 1">
    <a:dk1>
      <a:srgbClr val="333333"/>
    </a:dk1>
    <a:lt1>
      <a:srgbClr val="A9BDA9"/>
    </a:lt1>
    <a:dk2>
      <a:srgbClr val="004C2B"/>
    </a:dk2>
    <a:lt2>
      <a:srgbClr val="578963"/>
    </a:lt2>
    <a:accent1>
      <a:srgbClr val="E1B7B7"/>
    </a:accent1>
    <a:accent2>
      <a:srgbClr val="B3E1B3"/>
    </a:accent2>
    <a:accent3>
      <a:srgbClr val="D1DBD1"/>
    </a:accent3>
    <a:accent4>
      <a:srgbClr val="2A2A2A"/>
    </a:accent4>
    <a:accent5>
      <a:srgbClr val="EED8D8"/>
    </a:accent5>
    <a:accent6>
      <a:srgbClr val="A2CCA2"/>
    </a:accent6>
    <a:hlink>
      <a:srgbClr val="BDD7E5"/>
    </a:hlink>
    <a:folHlink>
      <a:srgbClr val="D2AAD2"/>
    </a:folHlink>
  </a:clrScheme>
  <a:fontScheme name="Безмятежность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Безмятежность 1">
    <a:dk1>
      <a:srgbClr val="333333"/>
    </a:dk1>
    <a:lt1>
      <a:srgbClr val="A9BDA9"/>
    </a:lt1>
    <a:dk2>
      <a:srgbClr val="004C2B"/>
    </a:dk2>
    <a:lt2>
      <a:srgbClr val="578963"/>
    </a:lt2>
    <a:accent1>
      <a:srgbClr val="E1B7B7"/>
    </a:accent1>
    <a:accent2>
      <a:srgbClr val="B3E1B3"/>
    </a:accent2>
    <a:accent3>
      <a:srgbClr val="D1DBD1"/>
    </a:accent3>
    <a:accent4>
      <a:srgbClr val="2A2A2A"/>
    </a:accent4>
    <a:accent5>
      <a:srgbClr val="EED8D8"/>
    </a:accent5>
    <a:accent6>
      <a:srgbClr val="A2CCA2"/>
    </a:accent6>
    <a:hlink>
      <a:srgbClr val="BDD7E5"/>
    </a:hlink>
    <a:folHlink>
      <a:srgbClr val="D2AAD2"/>
    </a:folHlink>
  </a:clrScheme>
  <a:fontScheme name="Безмятежность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Безмятежность 1">
    <a:dk1>
      <a:srgbClr val="333333"/>
    </a:dk1>
    <a:lt1>
      <a:srgbClr val="A9BDA9"/>
    </a:lt1>
    <a:dk2>
      <a:srgbClr val="004C2B"/>
    </a:dk2>
    <a:lt2>
      <a:srgbClr val="578963"/>
    </a:lt2>
    <a:accent1>
      <a:srgbClr val="E1B7B7"/>
    </a:accent1>
    <a:accent2>
      <a:srgbClr val="B3E1B3"/>
    </a:accent2>
    <a:accent3>
      <a:srgbClr val="D1DBD1"/>
    </a:accent3>
    <a:accent4>
      <a:srgbClr val="2A2A2A"/>
    </a:accent4>
    <a:accent5>
      <a:srgbClr val="EED8D8"/>
    </a:accent5>
    <a:accent6>
      <a:srgbClr val="A2CCA2"/>
    </a:accent6>
    <a:hlink>
      <a:srgbClr val="BDD7E5"/>
    </a:hlink>
    <a:folHlink>
      <a:srgbClr val="D2AAD2"/>
    </a:folHlink>
  </a:clrScheme>
  <a:fontScheme name="Безмятежность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Безмятежность 1">
    <a:dk1>
      <a:srgbClr val="333333"/>
    </a:dk1>
    <a:lt1>
      <a:srgbClr val="A9BDA9"/>
    </a:lt1>
    <a:dk2>
      <a:srgbClr val="004C2B"/>
    </a:dk2>
    <a:lt2>
      <a:srgbClr val="578963"/>
    </a:lt2>
    <a:accent1>
      <a:srgbClr val="E1B7B7"/>
    </a:accent1>
    <a:accent2>
      <a:srgbClr val="B3E1B3"/>
    </a:accent2>
    <a:accent3>
      <a:srgbClr val="D1DBD1"/>
    </a:accent3>
    <a:accent4>
      <a:srgbClr val="2A2A2A"/>
    </a:accent4>
    <a:accent5>
      <a:srgbClr val="EED8D8"/>
    </a:accent5>
    <a:accent6>
      <a:srgbClr val="A2CCA2"/>
    </a:accent6>
    <a:hlink>
      <a:srgbClr val="BDD7E5"/>
    </a:hlink>
    <a:folHlink>
      <a:srgbClr val="D2AAD2"/>
    </a:folHlink>
  </a:clrScheme>
  <a:fontScheme name="Безмятежность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Безмятежность 1">
    <a:dk1>
      <a:srgbClr val="333333"/>
    </a:dk1>
    <a:lt1>
      <a:srgbClr val="A9BDA9"/>
    </a:lt1>
    <a:dk2>
      <a:srgbClr val="004C2B"/>
    </a:dk2>
    <a:lt2>
      <a:srgbClr val="578963"/>
    </a:lt2>
    <a:accent1>
      <a:srgbClr val="E1B7B7"/>
    </a:accent1>
    <a:accent2>
      <a:srgbClr val="B3E1B3"/>
    </a:accent2>
    <a:accent3>
      <a:srgbClr val="D1DBD1"/>
    </a:accent3>
    <a:accent4>
      <a:srgbClr val="2A2A2A"/>
    </a:accent4>
    <a:accent5>
      <a:srgbClr val="EED8D8"/>
    </a:accent5>
    <a:accent6>
      <a:srgbClr val="A2CCA2"/>
    </a:accent6>
    <a:hlink>
      <a:srgbClr val="BDD7E5"/>
    </a:hlink>
    <a:folHlink>
      <a:srgbClr val="D2AAD2"/>
    </a:folHlink>
  </a:clrScheme>
  <a:fontScheme name="Безмятежность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Безмятежность 1">
    <a:dk1>
      <a:srgbClr val="333333"/>
    </a:dk1>
    <a:lt1>
      <a:srgbClr val="A9BDA9"/>
    </a:lt1>
    <a:dk2>
      <a:srgbClr val="004C2B"/>
    </a:dk2>
    <a:lt2>
      <a:srgbClr val="578963"/>
    </a:lt2>
    <a:accent1>
      <a:srgbClr val="E1B7B7"/>
    </a:accent1>
    <a:accent2>
      <a:srgbClr val="B3E1B3"/>
    </a:accent2>
    <a:accent3>
      <a:srgbClr val="D1DBD1"/>
    </a:accent3>
    <a:accent4>
      <a:srgbClr val="2A2A2A"/>
    </a:accent4>
    <a:accent5>
      <a:srgbClr val="EED8D8"/>
    </a:accent5>
    <a:accent6>
      <a:srgbClr val="A2CCA2"/>
    </a:accent6>
    <a:hlink>
      <a:srgbClr val="BDD7E5"/>
    </a:hlink>
    <a:folHlink>
      <a:srgbClr val="D2AAD2"/>
    </a:folHlink>
  </a:clrScheme>
  <a:fontScheme name="Безмятежность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Безмятежность 1">
    <a:dk1>
      <a:srgbClr val="333333"/>
    </a:dk1>
    <a:lt1>
      <a:srgbClr val="A9BDA9"/>
    </a:lt1>
    <a:dk2>
      <a:srgbClr val="004C2B"/>
    </a:dk2>
    <a:lt2>
      <a:srgbClr val="578963"/>
    </a:lt2>
    <a:accent1>
      <a:srgbClr val="E1B7B7"/>
    </a:accent1>
    <a:accent2>
      <a:srgbClr val="B3E1B3"/>
    </a:accent2>
    <a:accent3>
      <a:srgbClr val="D1DBD1"/>
    </a:accent3>
    <a:accent4>
      <a:srgbClr val="2A2A2A"/>
    </a:accent4>
    <a:accent5>
      <a:srgbClr val="EED8D8"/>
    </a:accent5>
    <a:accent6>
      <a:srgbClr val="A2CCA2"/>
    </a:accent6>
    <a:hlink>
      <a:srgbClr val="BDD7E5"/>
    </a:hlink>
    <a:folHlink>
      <a:srgbClr val="D2AAD2"/>
    </a:folHlink>
  </a:clrScheme>
  <a:fontScheme name="Безмятежность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Безмятежность 1">
    <a:dk1>
      <a:srgbClr val="333333"/>
    </a:dk1>
    <a:lt1>
      <a:srgbClr val="A9BDA9"/>
    </a:lt1>
    <a:dk2>
      <a:srgbClr val="004C2B"/>
    </a:dk2>
    <a:lt2>
      <a:srgbClr val="578963"/>
    </a:lt2>
    <a:accent1>
      <a:srgbClr val="E1B7B7"/>
    </a:accent1>
    <a:accent2>
      <a:srgbClr val="B3E1B3"/>
    </a:accent2>
    <a:accent3>
      <a:srgbClr val="D1DBD1"/>
    </a:accent3>
    <a:accent4>
      <a:srgbClr val="2A2A2A"/>
    </a:accent4>
    <a:accent5>
      <a:srgbClr val="EED8D8"/>
    </a:accent5>
    <a:accent6>
      <a:srgbClr val="A2CCA2"/>
    </a:accent6>
    <a:hlink>
      <a:srgbClr val="BDD7E5"/>
    </a:hlink>
    <a:folHlink>
      <a:srgbClr val="D2AAD2"/>
    </a:folHlink>
  </a:clrScheme>
  <a:fontScheme name="Безмятежность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Безмятежность 1">
    <a:dk1>
      <a:srgbClr val="333333"/>
    </a:dk1>
    <a:lt1>
      <a:srgbClr val="A9BDA9"/>
    </a:lt1>
    <a:dk2>
      <a:srgbClr val="004C2B"/>
    </a:dk2>
    <a:lt2>
      <a:srgbClr val="578963"/>
    </a:lt2>
    <a:accent1>
      <a:srgbClr val="E1B7B7"/>
    </a:accent1>
    <a:accent2>
      <a:srgbClr val="B3E1B3"/>
    </a:accent2>
    <a:accent3>
      <a:srgbClr val="D1DBD1"/>
    </a:accent3>
    <a:accent4>
      <a:srgbClr val="2A2A2A"/>
    </a:accent4>
    <a:accent5>
      <a:srgbClr val="EED8D8"/>
    </a:accent5>
    <a:accent6>
      <a:srgbClr val="A2CCA2"/>
    </a:accent6>
    <a:hlink>
      <a:srgbClr val="BDD7E5"/>
    </a:hlink>
    <a:folHlink>
      <a:srgbClr val="D2AAD2"/>
    </a:folHlink>
  </a:clrScheme>
  <a:fontScheme name="Безмятежность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Безмятежность 1">
    <a:dk1>
      <a:srgbClr val="333333"/>
    </a:dk1>
    <a:lt1>
      <a:srgbClr val="A9BDA9"/>
    </a:lt1>
    <a:dk2>
      <a:srgbClr val="004C2B"/>
    </a:dk2>
    <a:lt2>
      <a:srgbClr val="578963"/>
    </a:lt2>
    <a:accent1>
      <a:srgbClr val="E1B7B7"/>
    </a:accent1>
    <a:accent2>
      <a:srgbClr val="B3E1B3"/>
    </a:accent2>
    <a:accent3>
      <a:srgbClr val="D1DBD1"/>
    </a:accent3>
    <a:accent4>
      <a:srgbClr val="2A2A2A"/>
    </a:accent4>
    <a:accent5>
      <a:srgbClr val="EED8D8"/>
    </a:accent5>
    <a:accent6>
      <a:srgbClr val="A2CCA2"/>
    </a:accent6>
    <a:hlink>
      <a:srgbClr val="BDD7E5"/>
    </a:hlink>
    <a:folHlink>
      <a:srgbClr val="D2AAD2"/>
    </a:folHlink>
  </a:clrScheme>
  <a:fontScheme name="Безмятежность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59659</TotalTime>
  <Words>1158</Words>
  <Application>Microsoft Office PowerPoint</Application>
  <PresentationFormat>Экран (4:3)</PresentationFormat>
  <Paragraphs>305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Контур</vt:lpstr>
      <vt:lpstr>Презентация PowerPoint</vt:lpstr>
      <vt:lpstr> ТРЕБОВАНИЯ К БАКТЕРИЙНЫМ ПРЕПАРАТАМ  </vt:lpstr>
      <vt:lpstr> Биопрепараты, применяемые энтеральным путём в зависимости от природы составляющих компонентов: </vt:lpstr>
      <vt:lpstr>Биопрепараты, применяемые энтеральным путём в зависимости от природы составляющих компонентов:</vt:lpstr>
      <vt:lpstr>Современный арсенал данной группы биологических агентов насчитывает семь основных видов: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ПОДХОДЫ  К ПРОФИЛАКТИКЕ  И ЛЕЧЕНИЮ АКУШЕРСКИХ КРОВОТЕЧЕНИЙ</dc:title>
  <dc:creator>Степура НГ</dc:creator>
  <cp:lastModifiedBy>work</cp:lastModifiedBy>
  <cp:revision>1889</cp:revision>
  <cp:lastPrinted>2002-04-18T04:46:38Z</cp:lastPrinted>
  <dcterms:created xsi:type="dcterms:W3CDTF">2002-04-17T08:06:22Z</dcterms:created>
  <dcterms:modified xsi:type="dcterms:W3CDTF">2020-10-29T08:22:10Z</dcterms:modified>
</cp:coreProperties>
</file>