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notesMasterIdLst>
    <p:notesMasterId r:id="rId17"/>
  </p:notesMasterIdLst>
  <p:sldIdLst>
    <p:sldId id="257" r:id="rId2"/>
    <p:sldId id="256" r:id="rId3"/>
    <p:sldId id="296" r:id="rId4"/>
    <p:sldId id="260" r:id="rId5"/>
    <p:sldId id="261" r:id="rId6"/>
    <p:sldId id="262" r:id="rId7"/>
    <p:sldId id="263" r:id="rId8"/>
    <p:sldId id="266" r:id="rId9"/>
    <p:sldId id="265" r:id="rId10"/>
    <p:sldId id="267" r:id="rId11"/>
    <p:sldId id="292" r:id="rId12"/>
    <p:sldId id="293" r:id="rId13"/>
    <p:sldId id="294" r:id="rId14"/>
    <p:sldId id="295" r:id="rId15"/>
    <p:sldId id="29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3EAD45-BC50-480E-94F3-72E46A376128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229708-E5A8-4479-A10A-5D131A1FD3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3823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34C0B-41E9-46FB-A2F5-AB5B35F9D7D9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248D542-A027-49B8-B6BC-9388B6B3C8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856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34C0B-41E9-46FB-A2F5-AB5B35F9D7D9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248D542-A027-49B8-B6BC-9388B6B3C8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596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34C0B-41E9-46FB-A2F5-AB5B35F9D7D9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248D542-A027-49B8-B6BC-9388B6B3C8A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40392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34C0B-41E9-46FB-A2F5-AB5B35F9D7D9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248D542-A027-49B8-B6BC-9388B6B3C8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47830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34C0B-41E9-46FB-A2F5-AB5B35F9D7D9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248D542-A027-49B8-B6BC-9388B6B3C8A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37258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34C0B-41E9-46FB-A2F5-AB5B35F9D7D9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248D542-A027-49B8-B6BC-9388B6B3C8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78397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34C0B-41E9-46FB-A2F5-AB5B35F9D7D9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8D542-A027-49B8-B6BC-9388B6B3C8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87130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34C0B-41E9-46FB-A2F5-AB5B35F9D7D9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8D542-A027-49B8-B6BC-9388B6B3C8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7212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34C0B-41E9-46FB-A2F5-AB5B35F9D7D9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8D542-A027-49B8-B6BC-9388B6B3C8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9392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34C0B-41E9-46FB-A2F5-AB5B35F9D7D9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248D542-A027-49B8-B6BC-9388B6B3C8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73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34C0B-41E9-46FB-A2F5-AB5B35F9D7D9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248D542-A027-49B8-B6BC-9388B6B3C8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3495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34C0B-41E9-46FB-A2F5-AB5B35F9D7D9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248D542-A027-49B8-B6BC-9388B6B3C8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243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34C0B-41E9-46FB-A2F5-AB5B35F9D7D9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8D542-A027-49B8-B6BC-9388B6B3C8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4263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34C0B-41E9-46FB-A2F5-AB5B35F9D7D9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8D542-A027-49B8-B6BC-9388B6B3C8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823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34C0B-41E9-46FB-A2F5-AB5B35F9D7D9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8D542-A027-49B8-B6BC-9388B6B3C8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406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34C0B-41E9-46FB-A2F5-AB5B35F9D7D9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248D542-A027-49B8-B6BC-9388B6B3C8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109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34C0B-41E9-46FB-A2F5-AB5B35F9D7D9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248D542-A027-49B8-B6BC-9388B6B3C8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6643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  <p:sldLayoutId id="2147483750" r:id="rId15"/>
    <p:sldLayoutId id="214748375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21603" y="2379407"/>
            <a:ext cx="9144000" cy="158704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/>
              <a:t>Нерациональное использование </a:t>
            </a:r>
            <a:r>
              <a:rPr lang="ru-RU" sz="4400" dirty="0" err="1" smtClean="0"/>
              <a:t>деконгестантов</a:t>
            </a:r>
            <a:r>
              <a:rPr lang="ru-RU" sz="4400" dirty="0" smtClean="0"/>
              <a:t> при острых респираторных инфекциях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728156" y="5437119"/>
            <a:ext cx="3883742" cy="1025912"/>
          </a:xfrm>
        </p:spPr>
        <p:txBody>
          <a:bodyPr>
            <a:noAutofit/>
          </a:bodyPr>
          <a:lstStyle/>
          <a:p>
            <a:pPr algn="l"/>
            <a:r>
              <a:rPr lang="ru-RU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д.мед.н</a:t>
            </a: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., доц.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Дубовая</a:t>
            </a: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А</a:t>
            </a: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.В.</a:t>
            </a:r>
          </a:p>
          <a:p>
            <a:pPr algn="l"/>
            <a:r>
              <a:rPr lang="ru-RU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к.мед.н</a:t>
            </a: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., доц. </a:t>
            </a:r>
            <a:r>
              <a:rPr lang="ru-RU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Дудчак</a:t>
            </a: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А.П.</a:t>
            </a:r>
          </a:p>
          <a:p>
            <a:pPr algn="l"/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а</a:t>
            </a: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сс. Усенко Н.А.</a:t>
            </a:r>
            <a:endParaRPr lang="ru-RU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84194" y="402763"/>
            <a:ext cx="81849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ГОО ВПО ДОННМУ ИМ. М. ГОРЬКОГО</a:t>
            </a:r>
          </a:p>
          <a:p>
            <a:pPr algn="ctr"/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Кафедра педиатрии №3</a:t>
            </a: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94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142" y="133331"/>
            <a:ext cx="8071804" cy="85961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38613" y="1254552"/>
            <a:ext cx="115518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Наиболее </a:t>
            </a:r>
            <a:r>
              <a:rPr lang="ru-RU" sz="2400" b="1" dirty="0"/>
              <a:t>часто действие на </a:t>
            </a:r>
            <a:r>
              <a:rPr lang="ru-RU" sz="2400" b="1" dirty="0" smtClean="0"/>
              <a:t>ЦНС </a:t>
            </a:r>
            <a:r>
              <a:rPr lang="ru-RU" sz="2400" b="1" dirty="0"/>
              <a:t>отмечается у </a:t>
            </a:r>
            <a:r>
              <a:rPr lang="ru-RU" sz="2400" b="1" u="sng" dirty="0" err="1" smtClean="0"/>
              <a:t>нафазолина</a:t>
            </a:r>
            <a:r>
              <a:rPr lang="ru-RU" sz="2400" b="1" u="sng" dirty="0"/>
              <a:t> </a:t>
            </a:r>
            <a:r>
              <a:rPr lang="ru-RU" sz="2400" b="1" dirty="0"/>
              <a:t> </a:t>
            </a:r>
            <a:r>
              <a:rPr lang="ru-RU" sz="2400" b="1" dirty="0" smtClean="0"/>
              <a:t>ввиду:</a:t>
            </a:r>
            <a:endParaRPr lang="ru-RU" sz="2400" b="1" u="sng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988634" y="1889337"/>
            <a:ext cx="718882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высокой резорбтивной способности </a:t>
            </a:r>
            <a:r>
              <a:rPr lang="ru-RU" sz="2000" dirty="0"/>
              <a:t>препарата, </a:t>
            </a:r>
            <a:endParaRPr lang="ru-RU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строения </a:t>
            </a:r>
            <a:r>
              <a:rPr lang="ru-RU" sz="2000" dirty="0"/>
              <a:t>флакона с невозможностью точного дозирования, </a:t>
            </a:r>
            <a:endParaRPr lang="ru-RU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использования </a:t>
            </a:r>
            <a:r>
              <a:rPr lang="ru-RU" sz="2000" dirty="0" err="1"/>
              <a:t>нафазолина</a:t>
            </a:r>
            <a:r>
              <a:rPr lang="ru-RU" sz="2000" dirty="0"/>
              <a:t> у детей до 1 года, </a:t>
            </a:r>
            <a:endParaRPr lang="ru-RU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применения </a:t>
            </a:r>
            <a:r>
              <a:rPr lang="ru-RU" sz="2000" dirty="0"/>
              <a:t>более концентрированного раствора, </a:t>
            </a:r>
            <a:endParaRPr lang="ru-RU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большей </a:t>
            </a:r>
            <a:r>
              <a:rPr lang="ru-RU" sz="2000" dirty="0"/>
              <a:t>кратностью применения ввиду короткой продолжительности </a:t>
            </a:r>
            <a:r>
              <a:rPr lang="ru-RU" sz="2000" dirty="0" smtClean="0"/>
              <a:t>действия,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низкой стоимостью</a:t>
            </a:r>
            <a:endParaRPr lang="ru-RU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51084" y="5332591"/>
            <a:ext cx="28943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u="sng" dirty="0"/>
              <a:t>FDA </a:t>
            </a:r>
            <a:r>
              <a:rPr lang="ru-RU" sz="2400" b="1" u="sng" dirty="0" smtClean="0"/>
              <a:t>рекомендует:</a:t>
            </a:r>
            <a:endParaRPr lang="ru-RU" sz="2400" b="1" u="sng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961773" y="534837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у детей с 6 до 12 лет </a:t>
            </a:r>
            <a:r>
              <a:rPr lang="ru-RU" dirty="0" smtClean="0"/>
              <a:t>- </a:t>
            </a:r>
            <a:r>
              <a:rPr lang="ru-RU" dirty="0" err="1" smtClean="0"/>
              <a:t>нафазолин</a:t>
            </a:r>
            <a:r>
              <a:rPr lang="ru-RU" dirty="0" smtClean="0"/>
              <a:t> 0,025% р-р,</a:t>
            </a:r>
          </a:p>
          <a:p>
            <a:r>
              <a:rPr lang="ru-RU" dirty="0" smtClean="0"/>
              <a:t>у </a:t>
            </a:r>
            <a:r>
              <a:rPr lang="ru-RU" dirty="0"/>
              <a:t>детей старше 12 лет </a:t>
            </a:r>
            <a:r>
              <a:rPr lang="ru-RU" dirty="0" smtClean="0"/>
              <a:t>– </a:t>
            </a:r>
            <a:r>
              <a:rPr lang="ru-RU" dirty="0" err="1" smtClean="0"/>
              <a:t>нафазолин</a:t>
            </a:r>
            <a:r>
              <a:rPr lang="ru-RU" dirty="0" smtClean="0"/>
              <a:t> 0,05% р-р.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642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89909" y="293052"/>
            <a:ext cx="43316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200" b="1" dirty="0">
                <a:solidFill>
                  <a:srgbClr val="90C226">
                    <a:lumMod val="50000"/>
                  </a:srgbClr>
                </a:solidFill>
                <a:latin typeface="Trebuchet MS" panose="020B0603020202020204"/>
              </a:rPr>
              <a:t>Клинический случай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475835" y="856247"/>
            <a:ext cx="55597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 smtClean="0">
                <a:solidFill>
                  <a:prstClr val="black"/>
                </a:solidFill>
                <a:latin typeface="Trebuchet MS" panose="020B0603020202020204"/>
              </a:rPr>
              <a:t>Анамнез заболевания:</a:t>
            </a:r>
            <a:endParaRPr lang="ru-RU" sz="2400" dirty="0">
              <a:solidFill>
                <a:prstClr val="black"/>
              </a:solidFill>
              <a:latin typeface="Trebuchet MS" panose="020B0603020202020204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27588" y="1441022"/>
            <a:ext cx="1136609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000" dirty="0">
                <a:solidFill>
                  <a:prstClr val="black"/>
                </a:solidFill>
                <a:latin typeface="Trebuchet MS" panose="020B0603020202020204"/>
              </a:rPr>
              <a:t>Ребёнок </a:t>
            </a:r>
            <a:r>
              <a:rPr lang="ru-RU" sz="2000" dirty="0" smtClean="0">
                <a:solidFill>
                  <a:prstClr val="black"/>
                </a:solidFill>
                <a:latin typeface="Trebuchet MS" panose="020B0603020202020204"/>
              </a:rPr>
              <a:t>Д., </a:t>
            </a:r>
            <a:r>
              <a:rPr lang="ru-RU" sz="2000" dirty="0">
                <a:solidFill>
                  <a:prstClr val="black"/>
                </a:solidFill>
                <a:latin typeface="Trebuchet MS" panose="020B0603020202020204"/>
              </a:rPr>
              <a:t>3 </a:t>
            </a:r>
            <a:r>
              <a:rPr lang="ru-RU" sz="2000" dirty="0" smtClean="0">
                <a:solidFill>
                  <a:prstClr val="black"/>
                </a:solidFill>
                <a:latin typeface="Trebuchet MS" panose="020B0603020202020204"/>
              </a:rPr>
              <a:t>года.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000" dirty="0" smtClean="0">
                <a:solidFill>
                  <a:prstClr val="black"/>
                </a:solidFill>
                <a:latin typeface="Trebuchet MS" panose="020B0603020202020204"/>
              </a:rPr>
              <a:t>При </a:t>
            </a:r>
            <a:r>
              <a:rPr lang="ru-RU" sz="2000" dirty="0">
                <a:solidFill>
                  <a:prstClr val="black"/>
                </a:solidFill>
                <a:latin typeface="Trebuchet MS" panose="020B0603020202020204"/>
              </a:rPr>
              <a:t>плановом осмотре педиатром старшего брата, врачом было обращено внимание и на патологическое состояние младшего ребенка: </a:t>
            </a:r>
            <a:r>
              <a:rPr lang="ru-RU" sz="2000" u="sng" dirty="0">
                <a:solidFill>
                  <a:prstClr val="black"/>
                </a:solidFill>
                <a:latin typeface="Trebuchet MS" panose="020B0603020202020204"/>
              </a:rPr>
              <a:t>выраженная сонливость, заторможенность, брадикардия до 70 ударов в минуту. </a:t>
            </a:r>
            <a:endParaRPr lang="ru-RU" sz="2000" u="sng" dirty="0" smtClean="0">
              <a:solidFill>
                <a:prstClr val="black"/>
              </a:solidFill>
              <a:latin typeface="Trebuchet MS" panose="020B0603020202020204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000" dirty="0" smtClean="0">
                <a:solidFill>
                  <a:prstClr val="black"/>
                </a:solidFill>
                <a:latin typeface="Trebuchet MS" panose="020B0603020202020204"/>
              </a:rPr>
              <a:t>На приеме у детского </a:t>
            </a:r>
            <a:r>
              <a:rPr lang="ru-RU" sz="2000" dirty="0" err="1" smtClean="0">
                <a:solidFill>
                  <a:prstClr val="black"/>
                </a:solidFill>
                <a:latin typeface="Trebuchet MS" panose="020B0603020202020204"/>
              </a:rPr>
              <a:t>кардиоревматолога</a:t>
            </a:r>
            <a:r>
              <a:rPr lang="ru-RU" sz="2000" dirty="0" smtClean="0">
                <a:solidFill>
                  <a:prstClr val="black"/>
                </a:solidFill>
                <a:latin typeface="Trebuchet MS" panose="020B0603020202020204"/>
              </a:rPr>
              <a:t>: брадикардия (ЧСС </a:t>
            </a:r>
            <a:r>
              <a:rPr lang="ru-RU" sz="2000" dirty="0">
                <a:solidFill>
                  <a:prstClr val="black"/>
                </a:solidFill>
                <a:latin typeface="Trebuchet MS" panose="020B0603020202020204"/>
              </a:rPr>
              <a:t>– 70 </a:t>
            </a:r>
            <a:r>
              <a:rPr lang="ru-RU" sz="2000" dirty="0" smtClean="0">
                <a:solidFill>
                  <a:prstClr val="black"/>
                </a:solidFill>
                <a:latin typeface="Trebuchet MS" panose="020B0603020202020204"/>
              </a:rPr>
              <a:t>уд/мин), АД 80/60 </a:t>
            </a:r>
            <a:r>
              <a:rPr lang="ru-RU" sz="2000" dirty="0">
                <a:solidFill>
                  <a:prstClr val="black"/>
                </a:solidFill>
                <a:latin typeface="Trebuchet MS" panose="020B0603020202020204"/>
              </a:rPr>
              <a:t>мм </a:t>
            </a:r>
            <a:r>
              <a:rPr lang="ru-RU" sz="2000" dirty="0" err="1" smtClean="0">
                <a:solidFill>
                  <a:prstClr val="black"/>
                </a:solidFill>
                <a:latin typeface="Trebuchet MS" panose="020B0603020202020204"/>
              </a:rPr>
              <a:t>рт.ст</a:t>
            </a:r>
            <a:r>
              <a:rPr lang="ru-RU" sz="2000" dirty="0" smtClean="0">
                <a:solidFill>
                  <a:prstClr val="black"/>
                </a:solidFill>
                <a:latin typeface="Trebuchet MS" panose="020B0603020202020204"/>
              </a:rPr>
              <a:t>. Предположен СССУ.</a:t>
            </a:r>
            <a:r>
              <a:rPr lang="ru-RU" sz="2000" dirty="0">
                <a:solidFill>
                  <a:prstClr val="black"/>
                </a:solidFill>
                <a:latin typeface="Trebuchet MS" panose="020B0603020202020204"/>
              </a:rPr>
              <a:t> </a:t>
            </a:r>
            <a:r>
              <a:rPr lang="ru-RU" sz="2000" dirty="0" smtClean="0">
                <a:solidFill>
                  <a:prstClr val="black"/>
                </a:solidFill>
                <a:latin typeface="Trebuchet MS" panose="020B0603020202020204"/>
              </a:rPr>
              <a:t>Отказ от госпитализации.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000" dirty="0" smtClean="0">
                <a:solidFill>
                  <a:prstClr val="black"/>
                </a:solidFill>
                <a:latin typeface="Trebuchet MS" panose="020B0603020202020204"/>
              </a:rPr>
              <a:t>Через </a:t>
            </a:r>
            <a:r>
              <a:rPr lang="ru-RU" sz="2000" dirty="0">
                <a:solidFill>
                  <a:prstClr val="black"/>
                </a:solidFill>
                <a:latin typeface="Trebuchet MS" panose="020B0603020202020204"/>
              </a:rPr>
              <a:t>2 дня бригадой </a:t>
            </a:r>
            <a:r>
              <a:rPr lang="ru-RU" sz="2000" dirty="0" smtClean="0">
                <a:solidFill>
                  <a:prstClr val="black"/>
                </a:solidFill>
                <a:latin typeface="Trebuchet MS" panose="020B0603020202020204"/>
              </a:rPr>
              <a:t>СМП ребенок </a:t>
            </a:r>
            <a:r>
              <a:rPr lang="ru-RU" sz="2000" dirty="0">
                <a:solidFill>
                  <a:prstClr val="black"/>
                </a:solidFill>
                <a:latin typeface="Trebuchet MS" panose="020B0603020202020204"/>
              </a:rPr>
              <a:t>в тяжелом состоянии </a:t>
            </a:r>
            <a:r>
              <a:rPr lang="ru-RU" sz="2000" dirty="0" smtClean="0">
                <a:solidFill>
                  <a:prstClr val="black"/>
                </a:solidFill>
                <a:latin typeface="Trebuchet MS" panose="020B0603020202020204"/>
              </a:rPr>
              <a:t>доставлен </a:t>
            </a:r>
            <a:r>
              <a:rPr lang="ru-RU" sz="2000" dirty="0">
                <a:solidFill>
                  <a:prstClr val="black"/>
                </a:solidFill>
                <a:latin typeface="Trebuchet MS" panose="020B0603020202020204"/>
              </a:rPr>
              <a:t>в отделение детской кардиологии и кардиохирургии ИНВХ</a:t>
            </a:r>
            <a:r>
              <a:rPr lang="ru-RU" sz="2000" dirty="0" smtClean="0">
                <a:solidFill>
                  <a:prstClr val="black"/>
                </a:solidFill>
                <a:latin typeface="Trebuchet MS" panose="020B0603020202020204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ru-RU" sz="2000" dirty="0" smtClean="0">
              <a:solidFill>
                <a:prstClr val="black"/>
              </a:solidFill>
              <a:latin typeface="Trebuchet MS" panose="020B0603020202020204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000" dirty="0" smtClean="0">
                <a:solidFill>
                  <a:prstClr val="black"/>
                </a:solidFill>
                <a:latin typeface="Trebuchet MS" panose="020B0603020202020204"/>
              </a:rPr>
              <a:t>За </a:t>
            </a:r>
            <a:r>
              <a:rPr lang="ru-RU" sz="2000" dirty="0">
                <a:solidFill>
                  <a:prstClr val="black"/>
                </a:solidFill>
                <a:latin typeface="Trebuchet MS" panose="020B0603020202020204"/>
              </a:rPr>
              <a:t>1,5 недели до обращения мальчик переносил ОРВИ: острый </a:t>
            </a:r>
            <a:r>
              <a:rPr lang="ru-RU" sz="2000" dirty="0" err="1">
                <a:solidFill>
                  <a:prstClr val="black"/>
                </a:solidFill>
                <a:latin typeface="Trebuchet MS" panose="020B0603020202020204"/>
              </a:rPr>
              <a:t>ринофарингит</a:t>
            </a:r>
            <a:r>
              <a:rPr lang="ru-RU" sz="2000" dirty="0" smtClean="0">
                <a:solidFill>
                  <a:prstClr val="black"/>
                </a:solidFill>
                <a:latin typeface="Trebuchet MS" panose="020B0603020202020204"/>
              </a:rPr>
              <a:t>.</a:t>
            </a:r>
            <a:endParaRPr lang="ru-RU" sz="2000" dirty="0">
              <a:solidFill>
                <a:prstClr val="black"/>
              </a:solidFill>
              <a:latin typeface="Trebuchet MS" panose="020B0603020202020204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000" dirty="0">
                <a:solidFill>
                  <a:prstClr val="black"/>
                </a:solidFill>
                <a:latin typeface="Trebuchet MS" panose="020B0603020202020204"/>
              </a:rPr>
              <a:t>родители к врачу не обращались, с первого дня заболевания в лечении применяли </a:t>
            </a:r>
            <a:r>
              <a:rPr lang="ru-RU" sz="2000" dirty="0" err="1">
                <a:solidFill>
                  <a:prstClr val="black"/>
                </a:solidFill>
                <a:latin typeface="Trebuchet MS" panose="020B0603020202020204"/>
              </a:rPr>
              <a:t>нурофен</a:t>
            </a:r>
            <a:r>
              <a:rPr lang="ru-RU" sz="2000" dirty="0">
                <a:solidFill>
                  <a:prstClr val="black"/>
                </a:solidFill>
                <a:latin typeface="Trebuchet MS" panose="020B0603020202020204"/>
              </a:rPr>
              <a:t>, </a:t>
            </a:r>
            <a:r>
              <a:rPr lang="ru-RU" sz="2000" dirty="0" err="1">
                <a:solidFill>
                  <a:prstClr val="black"/>
                </a:solidFill>
                <a:latin typeface="Trebuchet MS" panose="020B0603020202020204"/>
              </a:rPr>
              <a:t>нафтизин</a:t>
            </a:r>
            <a:r>
              <a:rPr lang="ru-RU" sz="2000" dirty="0">
                <a:solidFill>
                  <a:prstClr val="black"/>
                </a:solidFill>
                <a:latin typeface="Trebuchet MS" panose="020B0603020202020204"/>
              </a:rPr>
              <a:t>, </a:t>
            </a:r>
            <a:r>
              <a:rPr lang="ru-RU" sz="2000" dirty="0" err="1">
                <a:solidFill>
                  <a:prstClr val="black"/>
                </a:solidFill>
                <a:latin typeface="Trebuchet MS" panose="020B0603020202020204"/>
              </a:rPr>
              <a:t>лизобакт</a:t>
            </a:r>
            <a:r>
              <a:rPr lang="ru-RU" sz="2000" dirty="0">
                <a:solidFill>
                  <a:prstClr val="black"/>
                </a:solidFill>
                <a:latin typeface="Trebuchet MS" panose="020B0603020202020204"/>
              </a:rPr>
              <a:t>, отвар ромашки</a:t>
            </a:r>
            <a:r>
              <a:rPr lang="ru-RU" sz="2000" dirty="0" smtClean="0">
                <a:solidFill>
                  <a:prstClr val="black"/>
                </a:solidFill>
                <a:latin typeface="Trebuchet MS" panose="020B0603020202020204"/>
              </a:rPr>
              <a:t>.</a:t>
            </a:r>
            <a:endParaRPr lang="ru-RU" sz="2000" dirty="0">
              <a:solidFill>
                <a:prstClr val="black"/>
              </a:solidFill>
              <a:latin typeface="Trebuchet MS" panose="020B0603020202020204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000" dirty="0" smtClean="0">
                <a:solidFill>
                  <a:prstClr val="black"/>
                </a:solidFill>
                <a:latin typeface="Trebuchet MS" panose="020B0603020202020204"/>
              </a:rPr>
              <a:t>Сонливость </a:t>
            </a:r>
            <a:r>
              <a:rPr lang="ru-RU" sz="2000" dirty="0">
                <a:solidFill>
                  <a:prstClr val="black"/>
                </a:solidFill>
                <a:latin typeface="Trebuchet MS" panose="020B0603020202020204"/>
              </a:rPr>
              <a:t>появилась на 3-й день заболевания, что было расценено родителями как проявление респираторной инфекции, лечение продолжалось.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ru-RU" sz="2000" dirty="0">
              <a:solidFill>
                <a:prstClr val="black"/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97830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89909" y="293052"/>
            <a:ext cx="43316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200" b="1" dirty="0">
                <a:solidFill>
                  <a:srgbClr val="90C226">
                    <a:lumMod val="50000"/>
                  </a:srgbClr>
                </a:solidFill>
                <a:latin typeface="Trebuchet MS" panose="020B0603020202020204"/>
              </a:rPr>
              <a:t>Клинический случай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213507" y="877827"/>
            <a:ext cx="20844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prstClr val="black"/>
                </a:solidFill>
                <a:latin typeface="Trebuchet MS" panose="020B0603020202020204"/>
              </a:rPr>
              <a:t>Объективно: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16078" y="1462602"/>
            <a:ext cx="109727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dirty="0" smtClean="0">
                <a:solidFill>
                  <a:prstClr val="black"/>
                </a:solidFill>
                <a:latin typeface="Trebuchet MS" panose="020B0603020202020204"/>
              </a:rPr>
              <a:t>Ребенок </a:t>
            </a:r>
            <a:r>
              <a:rPr lang="ru-RU" sz="2400" dirty="0">
                <a:solidFill>
                  <a:prstClr val="black"/>
                </a:solidFill>
                <a:latin typeface="Trebuchet MS" panose="020B0603020202020204"/>
              </a:rPr>
              <a:t>спит, при настойчивой попытке разбудить – кратковременное пробуждение с дальнейшим засыпанием. </a:t>
            </a:r>
            <a:endParaRPr lang="ru-RU" sz="2400" dirty="0" smtClean="0">
              <a:solidFill>
                <a:prstClr val="black"/>
              </a:solidFill>
              <a:latin typeface="Trebuchet MS" panose="020B0603020202020204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dirty="0" smtClean="0">
                <a:solidFill>
                  <a:prstClr val="black"/>
                </a:solidFill>
                <a:latin typeface="Trebuchet MS" panose="020B0603020202020204"/>
              </a:rPr>
              <a:t>При </a:t>
            </a:r>
            <a:r>
              <a:rPr lang="ru-RU" sz="2400" dirty="0">
                <a:solidFill>
                  <a:prstClr val="black"/>
                </a:solidFill>
                <a:latin typeface="Trebuchet MS" panose="020B0603020202020204"/>
              </a:rPr>
              <a:t>пробуждении на ответы отвечает с опозданием, невнятно. </a:t>
            </a:r>
            <a:endParaRPr lang="ru-RU" sz="2400" dirty="0" smtClean="0">
              <a:solidFill>
                <a:prstClr val="black"/>
              </a:solidFill>
              <a:latin typeface="Trebuchet MS" panose="020B0603020202020204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dirty="0" smtClean="0">
                <a:solidFill>
                  <a:prstClr val="black"/>
                </a:solidFill>
                <a:latin typeface="Trebuchet MS" panose="020B0603020202020204"/>
              </a:rPr>
              <a:t>Кожные </a:t>
            </a:r>
            <a:r>
              <a:rPr lang="ru-RU" sz="2400" dirty="0">
                <a:solidFill>
                  <a:prstClr val="black"/>
                </a:solidFill>
                <a:latin typeface="Trebuchet MS" panose="020B0603020202020204"/>
              </a:rPr>
              <a:t>покровы бледные, влажные на ощупь. </a:t>
            </a:r>
            <a:r>
              <a:rPr lang="ru-RU" sz="2400" dirty="0" smtClean="0">
                <a:solidFill>
                  <a:prstClr val="black"/>
                </a:solidFill>
                <a:latin typeface="Trebuchet MS" panose="020B0603020202020204"/>
              </a:rPr>
              <a:t>Т </a:t>
            </a:r>
            <a:r>
              <a:rPr lang="ru-RU" sz="2400" dirty="0">
                <a:solidFill>
                  <a:prstClr val="black"/>
                </a:solidFill>
                <a:latin typeface="Trebuchet MS" panose="020B0603020202020204"/>
              </a:rPr>
              <a:t>36,0˚С. </a:t>
            </a:r>
            <a:r>
              <a:rPr lang="ru-RU" sz="2400" dirty="0" smtClean="0">
                <a:solidFill>
                  <a:prstClr val="black"/>
                </a:solidFill>
                <a:latin typeface="Trebuchet MS" panose="020B0603020202020204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dirty="0" smtClean="0">
                <a:solidFill>
                  <a:prstClr val="black"/>
                </a:solidFill>
                <a:latin typeface="Trebuchet MS" panose="020B0603020202020204"/>
              </a:rPr>
              <a:t>Дыхание </a:t>
            </a:r>
            <a:r>
              <a:rPr lang="ru-RU" sz="2400" dirty="0">
                <a:solidFill>
                  <a:prstClr val="black"/>
                </a:solidFill>
                <a:latin typeface="Trebuchet MS" panose="020B0603020202020204"/>
              </a:rPr>
              <a:t>через нос свободное. </a:t>
            </a:r>
            <a:endParaRPr lang="ru-RU" sz="2400" dirty="0" smtClean="0">
              <a:solidFill>
                <a:prstClr val="black"/>
              </a:solidFill>
              <a:latin typeface="Trebuchet MS" panose="020B0603020202020204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dirty="0" err="1" smtClean="0">
                <a:solidFill>
                  <a:prstClr val="black"/>
                </a:solidFill>
                <a:latin typeface="Trebuchet MS" panose="020B0603020202020204"/>
              </a:rPr>
              <a:t>Перкуторно</a:t>
            </a:r>
            <a:r>
              <a:rPr lang="ru-RU" sz="2400" dirty="0" smtClean="0">
                <a:solidFill>
                  <a:prstClr val="black"/>
                </a:solidFill>
                <a:latin typeface="Trebuchet MS" panose="020B0603020202020204"/>
              </a:rPr>
              <a:t> </a:t>
            </a:r>
            <a:r>
              <a:rPr lang="ru-RU" sz="2400" dirty="0">
                <a:solidFill>
                  <a:prstClr val="black"/>
                </a:solidFill>
                <a:latin typeface="Trebuchet MS" panose="020B0603020202020204"/>
              </a:rPr>
              <a:t>над легкими – ясный легочный звук, </a:t>
            </a:r>
            <a:r>
              <a:rPr lang="ru-RU" sz="2400" dirty="0" err="1">
                <a:solidFill>
                  <a:prstClr val="black"/>
                </a:solidFill>
                <a:latin typeface="Trebuchet MS" panose="020B0603020202020204"/>
              </a:rPr>
              <a:t>аускультативно</a:t>
            </a:r>
            <a:r>
              <a:rPr lang="ru-RU" sz="2400" dirty="0">
                <a:solidFill>
                  <a:prstClr val="black"/>
                </a:solidFill>
                <a:latin typeface="Trebuchet MS" panose="020B0603020202020204"/>
              </a:rPr>
              <a:t> – везикулярное дыхание, ЧД – 24 в минуту. </a:t>
            </a:r>
            <a:endParaRPr lang="ru-RU" sz="2400" dirty="0" smtClean="0">
              <a:solidFill>
                <a:prstClr val="black"/>
              </a:solidFill>
              <a:latin typeface="Trebuchet MS" panose="020B0603020202020204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solidFill>
                  <a:prstClr val="black"/>
                </a:solidFill>
                <a:latin typeface="Trebuchet MS" panose="020B0603020202020204"/>
              </a:rPr>
              <a:t>Деятельность сердца аритмичная, тоны умеренно приглушены, ЧСС – 55-65 уд/мин, периодически – до 45 в минуту.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solidFill>
                  <a:prstClr val="black"/>
                </a:solidFill>
                <a:latin typeface="Trebuchet MS" panose="020B0603020202020204"/>
              </a:rPr>
              <a:t>Артериальное давление снижено до 70/40 мм </a:t>
            </a:r>
            <a:r>
              <a:rPr lang="ru-RU" sz="2400" dirty="0" err="1">
                <a:solidFill>
                  <a:prstClr val="black"/>
                </a:solidFill>
                <a:latin typeface="Trebuchet MS" panose="020B0603020202020204"/>
              </a:rPr>
              <a:t>рт.ст</a:t>
            </a:r>
            <a:r>
              <a:rPr lang="ru-RU" sz="2400" dirty="0">
                <a:solidFill>
                  <a:prstClr val="black"/>
                </a:solidFill>
                <a:latin typeface="Trebuchet MS" panose="020B0603020202020204"/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solidFill>
                  <a:prstClr val="black"/>
                </a:solidFill>
                <a:latin typeface="Trebuchet MS" panose="020B0603020202020204"/>
              </a:rPr>
              <a:t>Живот безболезненный при пальпации.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solidFill>
                  <a:prstClr val="black"/>
                </a:solidFill>
                <a:latin typeface="Trebuchet MS" panose="020B0603020202020204"/>
              </a:rPr>
              <a:t>Печень +2 см. Стул и мочеиспускание в норме</a:t>
            </a:r>
            <a:r>
              <a:rPr lang="ru-RU" sz="2400" dirty="0" smtClean="0">
                <a:solidFill>
                  <a:prstClr val="black"/>
                </a:solidFill>
                <a:latin typeface="Trebuchet MS" panose="020B0603020202020204"/>
              </a:rPr>
              <a:t>.</a:t>
            </a:r>
            <a:endParaRPr lang="ru-RU" sz="2400" dirty="0">
              <a:solidFill>
                <a:prstClr val="black"/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182195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89909" y="293052"/>
            <a:ext cx="43316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200" b="1" dirty="0">
                <a:solidFill>
                  <a:srgbClr val="90C226">
                    <a:lumMod val="50000"/>
                  </a:srgbClr>
                </a:solidFill>
                <a:latin typeface="Trebuchet MS" panose="020B0603020202020204"/>
              </a:rPr>
              <a:t>Клинический случай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07185" y="1074522"/>
            <a:ext cx="11928943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 smtClean="0">
                <a:solidFill>
                  <a:prstClr val="black"/>
                </a:solidFill>
                <a:latin typeface="Trebuchet MS" panose="020B0603020202020204"/>
              </a:rPr>
              <a:t>- Клинический анализ крови, : </a:t>
            </a:r>
            <a:r>
              <a:rPr lang="ru-RU" sz="2000" dirty="0" smtClean="0">
                <a:solidFill>
                  <a:prstClr val="black"/>
                </a:solidFill>
                <a:latin typeface="Trebuchet MS" panose="020B0603020202020204"/>
              </a:rPr>
              <a:t>эр. – 4,05 Т/л, </a:t>
            </a:r>
            <a:r>
              <a:rPr lang="ru-RU" sz="2000" dirty="0" err="1" smtClean="0">
                <a:solidFill>
                  <a:prstClr val="black"/>
                </a:solidFill>
                <a:latin typeface="Trebuchet MS" panose="020B0603020202020204"/>
              </a:rPr>
              <a:t>Нв</a:t>
            </a:r>
            <a:r>
              <a:rPr lang="ru-RU" sz="2000" dirty="0" smtClean="0">
                <a:solidFill>
                  <a:prstClr val="black"/>
                </a:solidFill>
                <a:latin typeface="Trebuchet MS" panose="020B0603020202020204"/>
              </a:rPr>
              <a:t> – 126 г/л, ЦП – 0,8, Л. – 6,0 Г/л, с. – 43%, п. – 1%, э. – 1%, л. – 43%, м. – 12%, СОЭ – 4 мм/час; </a:t>
            </a:r>
            <a:r>
              <a:rPr lang="ru-RU" sz="2000" dirty="0" err="1" smtClean="0">
                <a:solidFill>
                  <a:prstClr val="black"/>
                </a:solidFill>
                <a:latin typeface="Trebuchet MS" panose="020B0603020202020204"/>
              </a:rPr>
              <a:t>Ht</a:t>
            </a:r>
            <a:r>
              <a:rPr lang="ru-RU" sz="2000" dirty="0" smtClean="0">
                <a:solidFill>
                  <a:prstClr val="black"/>
                </a:solidFill>
                <a:latin typeface="Trebuchet MS" panose="020B0603020202020204"/>
              </a:rPr>
              <a:t> – 39, тромбоциты – 300 Г/л.</a:t>
            </a:r>
          </a:p>
          <a:p>
            <a:pPr>
              <a:defRPr/>
            </a:pPr>
            <a:endParaRPr lang="ru-RU" sz="2000" dirty="0" smtClean="0">
              <a:solidFill>
                <a:prstClr val="black"/>
              </a:solidFill>
              <a:latin typeface="Trebuchet MS" panose="020B0603020202020204"/>
            </a:endParaRPr>
          </a:p>
          <a:p>
            <a:pPr>
              <a:defRPr/>
            </a:pPr>
            <a:r>
              <a:rPr lang="ru-RU" sz="2000" b="1" dirty="0" smtClean="0">
                <a:solidFill>
                  <a:prstClr val="black"/>
                </a:solidFill>
                <a:latin typeface="Trebuchet MS" panose="020B0603020202020204"/>
              </a:rPr>
              <a:t>- Анализ крови биохимический: </a:t>
            </a:r>
            <a:r>
              <a:rPr lang="ru-RU" sz="2000" dirty="0" err="1" smtClean="0">
                <a:solidFill>
                  <a:prstClr val="black"/>
                </a:solidFill>
                <a:latin typeface="Trebuchet MS" panose="020B0603020202020204"/>
              </a:rPr>
              <a:t>серомукоид</a:t>
            </a:r>
            <a:r>
              <a:rPr lang="ru-RU" sz="2000" dirty="0" smtClean="0">
                <a:solidFill>
                  <a:prstClr val="black"/>
                </a:solidFill>
                <a:latin typeface="Trebuchet MS" panose="020B0603020202020204"/>
              </a:rPr>
              <a:t> – 0,14 у.е., титр АСЛО – 100 МЕ/мл, С-реактивный белок – 6 г/л, ревматоидный фактор – 6 МЕ/мл, </a:t>
            </a:r>
            <a:r>
              <a:rPr lang="ru-RU" sz="2000" dirty="0" err="1" smtClean="0">
                <a:solidFill>
                  <a:prstClr val="black"/>
                </a:solidFill>
                <a:latin typeface="Trebuchet MS" panose="020B0603020202020204"/>
              </a:rPr>
              <a:t>орозомукоид</a:t>
            </a:r>
            <a:r>
              <a:rPr lang="ru-RU" sz="2000" dirty="0" smtClean="0">
                <a:solidFill>
                  <a:prstClr val="black"/>
                </a:solidFill>
                <a:latin typeface="Trebuchet MS" panose="020B0603020202020204"/>
              </a:rPr>
              <a:t> – 0,20 у.е., общий белок – 60,8г/л, остаточный азот – 1,4 </a:t>
            </a:r>
            <a:r>
              <a:rPr lang="ru-RU" sz="2000" dirty="0" err="1" smtClean="0">
                <a:solidFill>
                  <a:prstClr val="black"/>
                </a:solidFill>
                <a:latin typeface="Trebuchet MS" panose="020B0603020202020204"/>
              </a:rPr>
              <a:t>ммоль</a:t>
            </a:r>
            <a:r>
              <a:rPr lang="ru-RU" sz="2000" dirty="0" smtClean="0">
                <a:solidFill>
                  <a:prstClr val="black"/>
                </a:solidFill>
                <a:latin typeface="Trebuchet MS" panose="020B0603020202020204"/>
              </a:rPr>
              <a:t>/л, мочевина – 3,15 </a:t>
            </a:r>
            <a:r>
              <a:rPr lang="ru-RU" sz="2000" dirty="0" err="1" smtClean="0">
                <a:solidFill>
                  <a:prstClr val="black"/>
                </a:solidFill>
                <a:latin typeface="Trebuchet MS" panose="020B0603020202020204"/>
              </a:rPr>
              <a:t>ммоль</a:t>
            </a:r>
            <a:r>
              <a:rPr lang="ru-RU" sz="2000" dirty="0" smtClean="0">
                <a:solidFill>
                  <a:prstClr val="black"/>
                </a:solidFill>
                <a:latin typeface="Trebuchet MS" panose="020B0603020202020204"/>
              </a:rPr>
              <a:t>/л,  </a:t>
            </a:r>
            <a:r>
              <a:rPr lang="ru-RU" sz="2000" dirty="0" err="1" smtClean="0">
                <a:solidFill>
                  <a:prstClr val="black"/>
                </a:solidFill>
                <a:latin typeface="Trebuchet MS" panose="020B0603020202020204"/>
              </a:rPr>
              <a:t>креатинин</a:t>
            </a:r>
            <a:r>
              <a:rPr lang="ru-RU" sz="2000" dirty="0" smtClean="0">
                <a:solidFill>
                  <a:prstClr val="black"/>
                </a:solidFill>
                <a:latin typeface="Trebuchet MS" panose="020B0603020202020204"/>
              </a:rPr>
              <a:t> – 45,3 </a:t>
            </a:r>
            <a:r>
              <a:rPr lang="ru-RU" sz="2000" dirty="0" err="1" smtClean="0">
                <a:solidFill>
                  <a:prstClr val="black"/>
                </a:solidFill>
                <a:latin typeface="Trebuchet MS" panose="020B0603020202020204"/>
              </a:rPr>
              <a:t>мкмоль</a:t>
            </a:r>
            <a:r>
              <a:rPr lang="ru-RU" sz="2000" dirty="0" smtClean="0">
                <a:solidFill>
                  <a:prstClr val="black"/>
                </a:solidFill>
                <a:latin typeface="Trebuchet MS" panose="020B0603020202020204"/>
              </a:rPr>
              <a:t>/л, натрий – 130,6 </a:t>
            </a:r>
            <a:r>
              <a:rPr lang="ru-RU" sz="2000" dirty="0" err="1" smtClean="0">
                <a:solidFill>
                  <a:prstClr val="black"/>
                </a:solidFill>
                <a:latin typeface="Trebuchet MS" panose="020B0603020202020204"/>
              </a:rPr>
              <a:t>ммоль</a:t>
            </a:r>
            <a:r>
              <a:rPr lang="ru-RU" sz="2000" dirty="0" smtClean="0">
                <a:solidFill>
                  <a:prstClr val="black"/>
                </a:solidFill>
                <a:latin typeface="Trebuchet MS" panose="020B0603020202020204"/>
              </a:rPr>
              <a:t>/л, калий – 4,01 </a:t>
            </a:r>
            <a:r>
              <a:rPr lang="ru-RU" sz="2000" dirty="0" err="1" smtClean="0">
                <a:solidFill>
                  <a:prstClr val="black"/>
                </a:solidFill>
                <a:latin typeface="Trebuchet MS" panose="020B0603020202020204"/>
              </a:rPr>
              <a:t>ммоль</a:t>
            </a:r>
            <a:r>
              <a:rPr lang="ru-RU" sz="2000" dirty="0" smtClean="0">
                <a:solidFill>
                  <a:prstClr val="black"/>
                </a:solidFill>
                <a:latin typeface="Trebuchet MS" panose="020B0603020202020204"/>
              </a:rPr>
              <a:t>/л, кальций – 1,26 </a:t>
            </a:r>
            <a:r>
              <a:rPr lang="ru-RU" sz="2000" dirty="0" err="1" smtClean="0">
                <a:solidFill>
                  <a:prstClr val="black"/>
                </a:solidFill>
                <a:latin typeface="Trebuchet MS" panose="020B0603020202020204"/>
              </a:rPr>
              <a:t>ммоль</a:t>
            </a:r>
            <a:r>
              <a:rPr lang="ru-RU" sz="2000" dirty="0" smtClean="0">
                <a:solidFill>
                  <a:prstClr val="black"/>
                </a:solidFill>
                <a:latin typeface="Trebuchet MS" panose="020B0603020202020204"/>
              </a:rPr>
              <a:t>/л, хлор – 105,3ммоль/л, глюкоза – 4,73 </a:t>
            </a:r>
            <a:r>
              <a:rPr lang="ru-RU" sz="2000" dirty="0" err="1" smtClean="0">
                <a:solidFill>
                  <a:prstClr val="black"/>
                </a:solidFill>
                <a:latin typeface="Trebuchet MS" panose="020B0603020202020204"/>
              </a:rPr>
              <a:t>ммоль</a:t>
            </a:r>
            <a:r>
              <a:rPr lang="ru-RU" sz="2000" dirty="0" smtClean="0">
                <a:solidFill>
                  <a:prstClr val="black"/>
                </a:solidFill>
                <a:latin typeface="Trebuchet MS" panose="020B0603020202020204"/>
              </a:rPr>
              <a:t>/л. </a:t>
            </a:r>
          </a:p>
          <a:p>
            <a:pPr>
              <a:defRPr/>
            </a:pPr>
            <a:endParaRPr lang="ru-RU" sz="2000" dirty="0">
              <a:solidFill>
                <a:prstClr val="black"/>
              </a:solidFill>
              <a:latin typeface="Trebuchet MS" panose="020B0603020202020204"/>
            </a:endParaRPr>
          </a:p>
          <a:p>
            <a:pPr>
              <a:defRPr/>
            </a:pPr>
            <a:r>
              <a:rPr lang="ru-RU" sz="2000" b="1" dirty="0" smtClean="0">
                <a:solidFill>
                  <a:prstClr val="black"/>
                </a:solidFill>
                <a:latin typeface="Trebuchet MS" panose="020B0603020202020204"/>
              </a:rPr>
              <a:t>- Клинический </a:t>
            </a:r>
            <a:r>
              <a:rPr lang="ru-RU" sz="2000" b="1" dirty="0">
                <a:solidFill>
                  <a:prstClr val="black"/>
                </a:solidFill>
                <a:latin typeface="Trebuchet MS" panose="020B0603020202020204"/>
              </a:rPr>
              <a:t>анализ мочи: </a:t>
            </a:r>
            <a:r>
              <a:rPr lang="ru-RU" sz="2000" dirty="0" smtClean="0">
                <a:solidFill>
                  <a:prstClr val="black"/>
                </a:solidFill>
                <a:latin typeface="Trebuchet MS" panose="020B0603020202020204"/>
              </a:rPr>
              <a:t>без патологии. </a:t>
            </a:r>
          </a:p>
          <a:p>
            <a:pPr>
              <a:defRPr/>
            </a:pPr>
            <a:endParaRPr lang="ru-RU" sz="2000" dirty="0" smtClean="0">
              <a:solidFill>
                <a:prstClr val="black"/>
              </a:solidFill>
              <a:latin typeface="Trebuchet MS" panose="020B0603020202020204"/>
            </a:endParaRPr>
          </a:p>
          <a:p>
            <a:pPr>
              <a:defRPr/>
            </a:pPr>
            <a:r>
              <a:rPr lang="ru-RU" sz="2000" b="1" dirty="0" smtClean="0">
                <a:solidFill>
                  <a:prstClr val="black"/>
                </a:solidFill>
                <a:latin typeface="Trebuchet MS" panose="020B0603020202020204"/>
              </a:rPr>
              <a:t>- ЭКГ</a:t>
            </a:r>
            <a:r>
              <a:rPr lang="ru-RU" sz="2000" b="1" dirty="0">
                <a:solidFill>
                  <a:prstClr val="black"/>
                </a:solidFill>
                <a:latin typeface="Trebuchet MS" panose="020B0603020202020204"/>
              </a:rPr>
              <a:t>:</a:t>
            </a:r>
            <a:r>
              <a:rPr lang="ru-RU" sz="2000" dirty="0">
                <a:solidFill>
                  <a:prstClr val="black"/>
                </a:solidFill>
                <a:latin typeface="Trebuchet MS" panose="020B0603020202020204"/>
              </a:rPr>
              <a:t> </a:t>
            </a:r>
            <a:r>
              <a:rPr lang="ru-RU" sz="2000" dirty="0" smtClean="0">
                <a:solidFill>
                  <a:prstClr val="black"/>
                </a:solidFill>
                <a:latin typeface="Trebuchet MS" panose="020B0603020202020204"/>
              </a:rPr>
              <a:t>ритм </a:t>
            </a:r>
            <a:r>
              <a:rPr lang="ru-RU" sz="2000" dirty="0">
                <a:solidFill>
                  <a:prstClr val="black"/>
                </a:solidFill>
                <a:latin typeface="Trebuchet MS" panose="020B0603020202020204"/>
              </a:rPr>
              <a:t>синусовый, нерегулярный, ЧСС – 45-65 уд/мин, </a:t>
            </a:r>
            <a:r>
              <a:rPr lang="ru-RU" sz="2000" dirty="0" smtClean="0">
                <a:solidFill>
                  <a:prstClr val="black"/>
                </a:solidFill>
                <a:latin typeface="Trebuchet MS" panose="020B0603020202020204"/>
              </a:rPr>
              <a:t>вольтаж </a:t>
            </a:r>
            <a:r>
              <a:rPr lang="ru-RU" sz="2000" dirty="0">
                <a:solidFill>
                  <a:prstClr val="black"/>
                </a:solidFill>
                <a:latin typeface="Trebuchet MS" panose="020B0603020202020204"/>
              </a:rPr>
              <a:t>не снижен, НБПНПГ. </a:t>
            </a:r>
          </a:p>
          <a:p>
            <a:pPr>
              <a:defRPr/>
            </a:pPr>
            <a:endParaRPr lang="ru-RU" sz="2000" b="1" dirty="0" smtClean="0">
              <a:solidFill>
                <a:prstClr val="black"/>
              </a:solidFill>
              <a:latin typeface="Trebuchet MS" panose="020B0603020202020204"/>
            </a:endParaRPr>
          </a:p>
          <a:p>
            <a:pPr>
              <a:defRPr/>
            </a:pPr>
            <a:r>
              <a:rPr lang="ru-RU" sz="2000" b="1" dirty="0" smtClean="0">
                <a:solidFill>
                  <a:prstClr val="black"/>
                </a:solidFill>
                <a:latin typeface="Trebuchet MS" panose="020B0603020202020204"/>
              </a:rPr>
              <a:t>- </a:t>
            </a:r>
            <a:r>
              <a:rPr lang="ru-RU" sz="2000" b="1" dirty="0" err="1" smtClean="0">
                <a:solidFill>
                  <a:prstClr val="black"/>
                </a:solidFill>
                <a:latin typeface="Trebuchet MS" panose="020B0603020202020204"/>
              </a:rPr>
              <a:t>ЭхоКГ</a:t>
            </a:r>
            <a:r>
              <a:rPr lang="ru-RU" sz="2000" b="1" dirty="0">
                <a:solidFill>
                  <a:prstClr val="black"/>
                </a:solidFill>
                <a:latin typeface="Trebuchet MS" panose="020B0603020202020204"/>
              </a:rPr>
              <a:t>: </a:t>
            </a:r>
            <a:r>
              <a:rPr lang="ru-RU" sz="2000" dirty="0" smtClean="0">
                <a:solidFill>
                  <a:prstClr val="black"/>
                </a:solidFill>
                <a:latin typeface="Trebuchet MS" panose="020B0603020202020204"/>
              </a:rPr>
              <a:t>размеры </a:t>
            </a:r>
            <a:r>
              <a:rPr lang="ru-RU" sz="2000" dirty="0">
                <a:solidFill>
                  <a:prstClr val="black"/>
                </a:solidFill>
                <a:latin typeface="Trebuchet MS" panose="020B0603020202020204"/>
              </a:rPr>
              <a:t>камер сердца, сократительная способность миокарда, </a:t>
            </a:r>
            <a:r>
              <a:rPr lang="ru-RU" sz="2000" dirty="0" smtClean="0">
                <a:solidFill>
                  <a:prstClr val="black"/>
                </a:solidFill>
                <a:latin typeface="Trebuchet MS" panose="020B0603020202020204"/>
              </a:rPr>
              <a:t>гемодинамика </a:t>
            </a:r>
            <a:r>
              <a:rPr lang="ru-RU" sz="2000" dirty="0">
                <a:solidFill>
                  <a:prstClr val="black"/>
                </a:solidFill>
                <a:latin typeface="Trebuchet MS" panose="020B0603020202020204"/>
              </a:rPr>
              <a:t>в пределах нормы, </a:t>
            </a:r>
            <a:r>
              <a:rPr lang="ru-RU" sz="2000" dirty="0" smtClean="0">
                <a:solidFill>
                  <a:prstClr val="black"/>
                </a:solidFill>
                <a:latin typeface="Trebuchet MS" panose="020B0603020202020204"/>
              </a:rPr>
              <a:t>аберрантная </a:t>
            </a:r>
            <a:r>
              <a:rPr lang="ru-RU" sz="2000" dirty="0">
                <a:solidFill>
                  <a:prstClr val="black"/>
                </a:solidFill>
                <a:latin typeface="Trebuchet MS" panose="020B0603020202020204"/>
              </a:rPr>
              <a:t>хорда в полости левого желудочка. </a:t>
            </a:r>
          </a:p>
          <a:p>
            <a:pPr marL="342900" indent="-342900">
              <a:buFontTx/>
              <a:buChar char="-"/>
              <a:defRPr/>
            </a:pPr>
            <a:endParaRPr lang="ru-RU" sz="2000" dirty="0">
              <a:solidFill>
                <a:prstClr val="black"/>
              </a:solidFill>
              <a:latin typeface="Trebuchet MS" panose="020B0603020202020204"/>
            </a:endParaRPr>
          </a:p>
          <a:p>
            <a:pPr>
              <a:defRPr/>
            </a:pPr>
            <a:endParaRPr lang="ru-RU" dirty="0">
              <a:solidFill>
                <a:prstClr val="black"/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414484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89909" y="293052"/>
            <a:ext cx="43316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200" b="1" dirty="0">
                <a:solidFill>
                  <a:srgbClr val="90C226">
                    <a:lumMod val="50000"/>
                  </a:srgbClr>
                </a:solidFill>
                <a:latin typeface="Trebuchet MS" panose="020B0603020202020204"/>
              </a:rPr>
              <a:t>Клинический случай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23277" y="877827"/>
            <a:ext cx="1041811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400" b="1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Учитывая анамнестические данные (</a:t>
            </a:r>
            <a:r>
              <a:rPr lang="ru-RU" sz="2400" dirty="0" smtClean="0">
                <a:solidFill>
                  <a:prstClr val="black"/>
                </a:solidFill>
                <a:latin typeface="Trebuchet MS" panose="020B0603020202020204" pitchFamily="34" charset="0"/>
                <a:ea typeface="Calibri" panose="020F0502020204030204" pitchFamily="34" charset="0"/>
              </a:rPr>
              <a:t>бесконтрольное применение </a:t>
            </a:r>
            <a:r>
              <a:rPr lang="ru-RU" sz="2400" dirty="0">
                <a:solidFill>
                  <a:prstClr val="black"/>
                </a:solidFill>
                <a:latin typeface="Trebuchet MS" panose="020B0603020202020204" pitchFamily="34" charset="0"/>
                <a:ea typeface="Calibri" panose="020F0502020204030204" pitchFamily="34" charset="0"/>
              </a:rPr>
              <a:t>0,05%-</a:t>
            </a:r>
            <a:r>
              <a:rPr lang="ru-RU" sz="2400" dirty="0" smtClean="0">
                <a:solidFill>
                  <a:prstClr val="black"/>
                </a:solidFill>
                <a:latin typeface="Trebuchet MS" panose="020B0603020202020204" pitchFamily="34" charset="0"/>
                <a:ea typeface="Calibri" panose="020F0502020204030204" pitchFamily="34" charset="0"/>
              </a:rPr>
              <a:t>раствора </a:t>
            </a:r>
            <a:r>
              <a:rPr lang="ru-RU" sz="2400" dirty="0" err="1" smtClean="0">
                <a:solidFill>
                  <a:prstClr val="black"/>
                </a:solidFill>
                <a:latin typeface="Trebuchet MS" panose="020B0603020202020204" pitchFamily="34" charset="0"/>
                <a:ea typeface="Calibri" panose="020F0502020204030204" pitchFamily="34" charset="0"/>
              </a:rPr>
              <a:t>нафтизина</a:t>
            </a:r>
            <a:r>
              <a:rPr lang="ru-RU" sz="2400" dirty="0" smtClean="0">
                <a:solidFill>
                  <a:prstClr val="black"/>
                </a:solidFill>
                <a:latin typeface="Trebuchet MS" panose="020B0603020202020204" pitchFamily="34" charset="0"/>
                <a:ea typeface="Calibri" panose="020F0502020204030204" pitchFamily="34" charset="0"/>
              </a:rPr>
              <a:t>, с кратностью </a:t>
            </a:r>
            <a:r>
              <a:rPr lang="ru-RU" sz="2400" dirty="0">
                <a:solidFill>
                  <a:prstClr val="black"/>
                </a:solidFill>
                <a:latin typeface="Trebuchet MS" panose="020B0603020202020204" pitchFamily="34" charset="0"/>
                <a:ea typeface="Calibri" panose="020F0502020204030204" pitchFamily="34" charset="0"/>
              </a:rPr>
              <a:t>использования препарата </a:t>
            </a:r>
            <a:r>
              <a:rPr lang="ru-RU" sz="2400" dirty="0" smtClean="0">
                <a:solidFill>
                  <a:prstClr val="black"/>
                </a:solidFill>
                <a:latin typeface="Trebuchet MS" panose="020B0603020202020204" pitchFamily="34" charset="0"/>
                <a:ea typeface="Calibri" panose="020F0502020204030204" pitchFamily="34" charset="0"/>
              </a:rPr>
              <a:t>до </a:t>
            </a:r>
            <a:r>
              <a:rPr lang="ru-RU" sz="2400" dirty="0">
                <a:solidFill>
                  <a:prstClr val="black"/>
                </a:solidFill>
                <a:latin typeface="Trebuchet MS" panose="020B0603020202020204" pitchFamily="34" charset="0"/>
                <a:ea typeface="Calibri" panose="020F0502020204030204" pitchFamily="34" charset="0"/>
              </a:rPr>
              <a:t>5 раз в </a:t>
            </a:r>
            <a:r>
              <a:rPr lang="ru-RU" sz="2400" dirty="0" smtClean="0">
                <a:solidFill>
                  <a:prstClr val="black"/>
                </a:solidFill>
                <a:latin typeface="Trebuchet MS" panose="020B0603020202020204" pitchFamily="34" charset="0"/>
                <a:ea typeface="Calibri" panose="020F0502020204030204" pitchFamily="34" charset="0"/>
              </a:rPr>
              <a:t>день, разовой дозой более 2 капель) и характерную клиническую симптоматику, установлен д</a:t>
            </a:r>
            <a:r>
              <a:rPr lang="ru-RU" sz="2400" b="1" dirty="0" err="1" smtClean="0">
                <a:solidFill>
                  <a:prstClr val="black"/>
                </a:solidFill>
                <a:latin typeface="Trebuchet MS" panose="020B0603020202020204" pitchFamily="34" charset="0"/>
              </a:rPr>
              <a:t>иагноз</a:t>
            </a:r>
            <a:r>
              <a:rPr lang="ru-RU" sz="2400" b="1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: </a:t>
            </a:r>
            <a:r>
              <a:rPr lang="ru-RU" sz="24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отравление </a:t>
            </a:r>
            <a:r>
              <a:rPr lang="ru-RU" sz="2400" dirty="0" err="1">
                <a:solidFill>
                  <a:prstClr val="black"/>
                </a:solidFill>
                <a:latin typeface="Trebuchet MS" panose="020B0603020202020204" pitchFamily="34" charset="0"/>
              </a:rPr>
              <a:t>нафтизином</a:t>
            </a:r>
            <a:r>
              <a:rPr lang="ru-RU" sz="2400" dirty="0">
                <a:solidFill>
                  <a:prstClr val="black"/>
                </a:solidFill>
                <a:latin typeface="Trebuchet MS" panose="020B0603020202020204" pitchFamily="34" charset="0"/>
              </a:rPr>
              <a:t> (Т </a:t>
            </a:r>
            <a:r>
              <a:rPr lang="ru-RU" sz="24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48.5).</a:t>
            </a:r>
            <a:endParaRPr lang="ru-RU" sz="2400" dirty="0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23277" y="2816819"/>
            <a:ext cx="108351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dirty="0" smtClean="0">
                <a:solidFill>
                  <a:prstClr val="black"/>
                </a:solidFill>
                <a:latin typeface="Trebuchet MS" panose="020B0603020202020204"/>
              </a:rPr>
              <a:t>Ребёнок переведен </a:t>
            </a:r>
            <a:r>
              <a:rPr lang="ru-RU" sz="2400" dirty="0">
                <a:solidFill>
                  <a:prstClr val="black"/>
                </a:solidFill>
                <a:latin typeface="Trebuchet MS" panose="020B0603020202020204"/>
              </a:rPr>
              <a:t>в отделение реанимации </a:t>
            </a:r>
            <a:r>
              <a:rPr lang="ru-RU" sz="2400" dirty="0" smtClean="0">
                <a:solidFill>
                  <a:prstClr val="black"/>
                </a:solidFill>
                <a:latin typeface="Trebuchet MS" panose="020B0603020202020204"/>
              </a:rPr>
              <a:t>и </a:t>
            </a:r>
            <a:r>
              <a:rPr lang="ru-RU" sz="2400" dirty="0">
                <a:solidFill>
                  <a:prstClr val="black"/>
                </a:solidFill>
                <a:latin typeface="Trebuchet MS" panose="020B0603020202020204"/>
              </a:rPr>
              <a:t>интенсивной терапии.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223277" y="3401594"/>
            <a:ext cx="105459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prstClr val="black"/>
                </a:solidFill>
                <a:latin typeface="Trebuchet MS" panose="020B0603020202020204"/>
              </a:rPr>
              <a:t>На фоне проводимой терапии </a:t>
            </a:r>
            <a:r>
              <a:rPr lang="ru-RU" sz="2400" dirty="0" smtClean="0">
                <a:solidFill>
                  <a:prstClr val="black"/>
                </a:solidFill>
                <a:latin typeface="Trebuchet MS" panose="020B0603020202020204"/>
              </a:rPr>
              <a:t>(</a:t>
            </a:r>
            <a:r>
              <a:rPr lang="ru-RU" sz="2400" dirty="0" err="1" smtClean="0">
                <a:solidFill>
                  <a:prstClr val="black"/>
                </a:solidFill>
                <a:latin typeface="Trebuchet MS" panose="020B0603020202020204"/>
              </a:rPr>
              <a:t>инфузионная</a:t>
            </a:r>
            <a:r>
              <a:rPr lang="ru-RU" sz="2400" dirty="0" smtClean="0">
                <a:solidFill>
                  <a:prstClr val="black"/>
                </a:solidFill>
                <a:latin typeface="Trebuchet MS" panose="020B0603020202020204"/>
              </a:rPr>
              <a:t> </a:t>
            </a:r>
            <a:r>
              <a:rPr lang="ru-RU" sz="2400" dirty="0">
                <a:solidFill>
                  <a:prstClr val="black"/>
                </a:solidFill>
                <a:latin typeface="Trebuchet MS" panose="020B0603020202020204"/>
              </a:rPr>
              <a:t>терапия </a:t>
            </a:r>
            <a:r>
              <a:rPr lang="ru-RU" sz="2400" dirty="0" smtClean="0">
                <a:solidFill>
                  <a:prstClr val="black"/>
                </a:solidFill>
                <a:latin typeface="Trebuchet MS" panose="020B0603020202020204"/>
              </a:rPr>
              <a:t>+ внутривенное </a:t>
            </a:r>
            <a:r>
              <a:rPr lang="ru-RU" sz="2400" dirty="0">
                <a:solidFill>
                  <a:prstClr val="black"/>
                </a:solidFill>
                <a:latin typeface="Trebuchet MS" panose="020B0603020202020204"/>
              </a:rPr>
              <a:t>введение атропина </a:t>
            </a:r>
            <a:r>
              <a:rPr lang="ru-RU" sz="2400" dirty="0" smtClean="0">
                <a:solidFill>
                  <a:prstClr val="black"/>
                </a:solidFill>
                <a:latin typeface="Trebuchet MS" panose="020B0603020202020204"/>
              </a:rPr>
              <a:t>сульфата) состояние </a:t>
            </a:r>
            <a:r>
              <a:rPr lang="ru-RU" sz="2400" dirty="0">
                <a:solidFill>
                  <a:prstClr val="black"/>
                </a:solidFill>
                <a:latin typeface="Trebuchet MS" panose="020B0603020202020204"/>
              </a:rPr>
              <a:t>мальчика улучшилось: он стал активным, бодрым, восстановились возрастные показатели ЧСС и АД. </a:t>
            </a:r>
            <a:endParaRPr lang="ru-RU" sz="2400" dirty="0" smtClean="0">
              <a:solidFill>
                <a:prstClr val="black"/>
              </a:solidFill>
              <a:latin typeface="Trebuchet MS" panose="020B0603020202020204"/>
            </a:endParaRPr>
          </a:p>
          <a:p>
            <a:pPr>
              <a:defRPr/>
            </a:pPr>
            <a:r>
              <a:rPr lang="ru-RU" sz="2400" dirty="0" smtClean="0">
                <a:solidFill>
                  <a:prstClr val="black"/>
                </a:solidFill>
                <a:latin typeface="Trebuchet MS" panose="020B0603020202020204"/>
              </a:rPr>
              <a:t>В </a:t>
            </a:r>
            <a:r>
              <a:rPr lang="ru-RU" sz="2400" dirty="0">
                <a:solidFill>
                  <a:prstClr val="black"/>
                </a:solidFill>
                <a:latin typeface="Trebuchet MS" panose="020B0603020202020204"/>
              </a:rPr>
              <a:t>удовлетворительном состоянии ребенок выписан из отделения.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223276" y="5094364"/>
            <a:ext cx="103492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u="sng" dirty="0">
                <a:solidFill>
                  <a:prstClr val="black"/>
                </a:solidFill>
                <a:latin typeface="Trebuchet MS" panose="020B0603020202020204"/>
              </a:rPr>
              <a:t>Спустя 2 месяца </a:t>
            </a:r>
            <a:r>
              <a:rPr lang="ru-RU" sz="2400" dirty="0">
                <a:solidFill>
                  <a:prstClr val="black"/>
                </a:solidFill>
                <a:latin typeface="Trebuchet MS" panose="020B0603020202020204"/>
              </a:rPr>
              <a:t>при контрольном осмотре у детского </a:t>
            </a:r>
            <a:r>
              <a:rPr lang="ru-RU" sz="2400" dirty="0" smtClean="0">
                <a:solidFill>
                  <a:prstClr val="black"/>
                </a:solidFill>
                <a:latin typeface="Trebuchet MS" panose="020B0603020202020204"/>
              </a:rPr>
              <a:t>кардиолога: состояние </a:t>
            </a:r>
            <a:r>
              <a:rPr lang="ru-RU" sz="2400" dirty="0">
                <a:solidFill>
                  <a:prstClr val="black"/>
                </a:solidFill>
                <a:latin typeface="Trebuchet MS" panose="020B0603020202020204"/>
              </a:rPr>
              <a:t>и самочувствие мальчика </a:t>
            </a:r>
            <a:r>
              <a:rPr lang="ru-RU" sz="2400" dirty="0" smtClean="0">
                <a:solidFill>
                  <a:prstClr val="black"/>
                </a:solidFill>
                <a:latin typeface="Trebuchet MS" panose="020B0603020202020204"/>
              </a:rPr>
              <a:t>удовлетворительное, показатели </a:t>
            </a:r>
            <a:r>
              <a:rPr lang="ru-RU" sz="2400" dirty="0">
                <a:solidFill>
                  <a:prstClr val="black"/>
                </a:solidFill>
                <a:latin typeface="Trebuchet MS" panose="020B0603020202020204"/>
              </a:rPr>
              <a:t>гемодинамики в пределах нормы. </a:t>
            </a:r>
          </a:p>
        </p:txBody>
      </p:sp>
    </p:spTree>
    <p:extLst>
      <p:ext uri="{BB962C8B-B14F-4D97-AF65-F5344CB8AC3E}">
        <p14:creationId xmlns:p14="http://schemas.microsoft.com/office/powerpoint/2010/main" val="358788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762593" y="259599"/>
            <a:ext cx="234795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0C226">
                    <a:lumMod val="50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Выводы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90C226">
                  <a:lumMod val="50000"/>
                </a:srgb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04691" y="1072288"/>
            <a:ext cx="9741851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одно из главных мест в симптоматическом лечении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ринита при острых респираторных инфекциях занимают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местные сосудосуживающие препараты. 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бесконтрольное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применение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деконгестантов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может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приводить к развитию осложнений,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жизнеугрожающих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состояний. </a:t>
            </a: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практикующим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врачам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следует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убедительно разъяснять родителям опасность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самолечения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острых респираторных заболеваний у детей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.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638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227998" y="167271"/>
            <a:ext cx="30975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Актуальность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47772" y="714452"/>
            <a:ext cx="10893622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b="1" dirty="0"/>
              <a:t>Острые </a:t>
            </a:r>
            <a:r>
              <a:rPr lang="ru-RU" sz="2200" b="1" dirty="0" smtClean="0"/>
              <a:t>респираторные инфекции</a:t>
            </a:r>
            <a:r>
              <a:rPr lang="ru-RU" sz="2200" dirty="0" smtClean="0"/>
              <a:t> </a:t>
            </a:r>
            <a:r>
              <a:rPr lang="ru-RU" sz="2200" dirty="0"/>
              <a:t>- </a:t>
            </a:r>
            <a:r>
              <a:rPr lang="ru-RU" sz="2200" dirty="0" err="1" smtClean="0"/>
              <a:t>полиэтиологическая</a:t>
            </a:r>
            <a:r>
              <a:rPr lang="ru-RU" sz="2200" dirty="0" smtClean="0"/>
              <a:t> группа заболеваний, </a:t>
            </a:r>
            <a:r>
              <a:rPr lang="ru-RU" sz="2200" dirty="0"/>
              <a:t>которая </a:t>
            </a:r>
            <a:r>
              <a:rPr lang="ru-RU" sz="2200" dirty="0" smtClean="0"/>
              <a:t>характеризуется преимущественным </a:t>
            </a:r>
            <a:r>
              <a:rPr lang="ru-RU" sz="2200" dirty="0"/>
              <a:t>поражением слизистых оболочек дыхательных путей и протекающая </a:t>
            </a:r>
            <a:r>
              <a:rPr lang="ru-RU" sz="2200" dirty="0" smtClean="0"/>
              <a:t>с лихорадкой</a:t>
            </a:r>
            <a:r>
              <a:rPr lang="ru-RU" sz="2200" dirty="0"/>
              <a:t>, насморком, чиханием, кашлем, болью в горле, нарушением общего </a:t>
            </a:r>
            <a:r>
              <a:rPr lang="ru-RU" sz="2200" dirty="0" smtClean="0"/>
              <a:t>состояния разной </a:t>
            </a:r>
            <a:r>
              <a:rPr lang="ru-RU" sz="2200" dirty="0"/>
              <a:t>выраженности</a:t>
            </a:r>
            <a:r>
              <a:rPr lang="ru-RU" sz="2200" dirty="0" smtClean="0"/>
              <a:t>.</a:t>
            </a:r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3097161" y="2583633"/>
            <a:ext cx="94979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Унифицированный </a:t>
            </a:r>
            <a:r>
              <a:rPr lang="ru-RU" i="1" dirty="0"/>
              <a:t>клинический протокол медицинской помощи</a:t>
            </a:r>
          </a:p>
          <a:p>
            <a:r>
              <a:rPr lang="ru-RU" i="1" dirty="0"/>
              <a:t>«Острые респираторные вирусные инфекции у детей</a:t>
            </a:r>
            <a:r>
              <a:rPr lang="ru-RU" i="1" dirty="0" smtClean="0"/>
              <a:t>», приказ №929 МЗ ДНР</a:t>
            </a:r>
            <a:endParaRPr lang="en-US" i="1" dirty="0"/>
          </a:p>
        </p:txBody>
      </p:sp>
      <p:sp>
        <p:nvSpPr>
          <p:cNvPr id="7" name="TextBox 6"/>
          <p:cNvSpPr txBox="1"/>
          <p:nvPr/>
        </p:nvSpPr>
        <p:spPr>
          <a:xfrm>
            <a:off x="747253" y="3338277"/>
            <a:ext cx="114447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200" dirty="0" smtClean="0"/>
              <a:t>ОРИ составляют до 90% всей инфекционной патологии в детском возрасте.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200" dirty="0" smtClean="0"/>
              <a:t>Заболеваемость ОРИ в мире – около 10 млрд. случаев каждый год.</a:t>
            </a:r>
            <a:endParaRPr lang="en-US" sz="2200" dirty="0"/>
          </a:p>
        </p:txBody>
      </p:sp>
      <p:sp>
        <p:nvSpPr>
          <p:cNvPr id="8" name="TextBox 7"/>
          <p:cNvSpPr txBox="1"/>
          <p:nvPr/>
        </p:nvSpPr>
        <p:spPr>
          <a:xfrm>
            <a:off x="9438968" y="4216031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ВОЗ, 2016г.</a:t>
            </a:r>
            <a:endParaRPr lang="en-US" i="1" dirty="0"/>
          </a:p>
        </p:txBody>
      </p:sp>
      <p:sp>
        <p:nvSpPr>
          <p:cNvPr id="9" name="TextBox 8"/>
          <p:cNvSpPr txBox="1"/>
          <p:nvPr/>
        </p:nvSpPr>
        <p:spPr>
          <a:xfrm>
            <a:off x="830088" y="4856922"/>
            <a:ext cx="1116526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 smtClean="0"/>
              <a:t>Наиболее высокая заболеваемость ОРИ наблюдается среди детей раннего возраста. Среди детей до 5-летнего возраста болеют ОРИ более 50% детей, в возрасте 5-12 лет – 30%.</a:t>
            </a:r>
            <a:endParaRPr lang="en-US" sz="2200" dirty="0"/>
          </a:p>
        </p:txBody>
      </p:sp>
      <p:sp>
        <p:nvSpPr>
          <p:cNvPr id="10" name="TextBox 9"/>
          <p:cNvSpPr txBox="1"/>
          <p:nvPr/>
        </p:nvSpPr>
        <p:spPr>
          <a:xfrm>
            <a:off x="8790039" y="6170477"/>
            <a:ext cx="2321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Williams et al., 2002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91269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497" y="3177238"/>
            <a:ext cx="1682750" cy="158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227998" y="167271"/>
            <a:ext cx="30975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A53010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Актуальность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A53010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8043" y="3637935"/>
            <a:ext cx="93714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Основная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причина осложнений острого ринита у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детей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–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отек слизистой оболочки полости носа.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13010" y="1116828"/>
            <a:ext cx="995955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Самым частым, а иногда и единственным симптомом ОРВИ является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ринит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– воспаление слизистой оболочки носа, сопровождающееся затруднением носового дыхания, экссудацией из носовых ходов, чиханием и зудом в результате воспаления и/или дисфункции слизистой оболочки носа.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13010" y="4882981"/>
            <a:ext cx="10058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 smtClean="0"/>
              <a:t>Деконгестанты</a:t>
            </a:r>
            <a:r>
              <a:rPr lang="ru-RU" sz="2400" dirty="0"/>
              <a:t> </a:t>
            </a:r>
            <a:r>
              <a:rPr lang="ru-RU" sz="2400" dirty="0" smtClean="0"/>
              <a:t>- сосудосуживающие препараты 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3426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53496" y="151188"/>
            <a:ext cx="7983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Механизм действия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</a:rPr>
              <a:t>деконгестантов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929147" y="1179871"/>
            <a:ext cx="10375079" cy="5427406"/>
            <a:chOff x="156117" y="1191721"/>
            <a:chExt cx="11605310" cy="5531474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2196789" y="1191721"/>
              <a:ext cx="7304049" cy="1605775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800" dirty="0" smtClean="0">
                  <a:solidFill>
                    <a:schemeClr val="tx1"/>
                  </a:solidFill>
                </a:rPr>
                <a:t>Активация </a:t>
              </a:r>
              <a:r>
                <a:rPr lang="el-GR" sz="2800" dirty="0" smtClean="0">
                  <a:solidFill>
                    <a:schemeClr val="tx1"/>
                  </a:solidFill>
                </a:rPr>
                <a:t>α</a:t>
              </a:r>
              <a:r>
                <a:rPr lang="ru-RU" sz="2800" dirty="0" smtClean="0">
                  <a:solidFill>
                    <a:schemeClr val="tx1"/>
                  </a:solidFill>
                </a:rPr>
                <a:t>2-адренорецепторов</a:t>
              </a:r>
            </a:p>
            <a:p>
              <a:pPr algn="ctr"/>
              <a:r>
                <a:rPr lang="ru-RU" sz="2800" dirty="0" smtClean="0">
                  <a:solidFill>
                    <a:schemeClr val="tx1"/>
                  </a:solidFill>
                </a:rPr>
                <a:t>сосудов слизистой оболочки носа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6" name="Овал 5"/>
            <p:cNvSpPr/>
            <p:nvPr/>
          </p:nvSpPr>
          <p:spPr>
            <a:xfrm>
              <a:off x="156117" y="3197277"/>
              <a:ext cx="2985992" cy="1624581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900" dirty="0" smtClean="0">
                  <a:solidFill>
                    <a:schemeClr val="tx1"/>
                  </a:solidFill>
                </a:rPr>
                <a:t>Уменьшается гиперемия </a:t>
              </a:r>
              <a:r>
                <a:rPr lang="ru-RU" sz="1900" dirty="0">
                  <a:solidFill>
                    <a:schemeClr val="tx1"/>
                  </a:solidFill>
                </a:rPr>
                <a:t>и </a:t>
              </a:r>
              <a:r>
                <a:rPr lang="ru-RU" sz="1900" dirty="0" smtClean="0">
                  <a:solidFill>
                    <a:schemeClr val="tx1"/>
                  </a:solidFill>
                </a:rPr>
                <a:t>отек слизистой </a:t>
              </a:r>
              <a:r>
                <a:rPr lang="ru-RU" sz="1900" dirty="0">
                  <a:solidFill>
                    <a:schemeClr val="tx1"/>
                  </a:solidFill>
                </a:rPr>
                <a:t>оболочки</a:t>
              </a:r>
            </a:p>
          </p:txBody>
        </p:sp>
        <p:sp>
          <p:nvSpPr>
            <p:cNvPr id="7" name="Овал 6"/>
            <p:cNvSpPr/>
            <p:nvPr/>
          </p:nvSpPr>
          <p:spPr>
            <a:xfrm>
              <a:off x="3303691" y="3253253"/>
              <a:ext cx="2617598" cy="1568605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solidFill>
                    <a:schemeClr val="tx1"/>
                  </a:solidFill>
                </a:rPr>
                <a:t>Снижается уровень </a:t>
              </a:r>
              <a:r>
                <a:rPr lang="ru-RU" sz="2000" dirty="0">
                  <a:solidFill>
                    <a:schemeClr val="tx1"/>
                  </a:solidFill>
                </a:rPr>
                <a:t>начальной </a:t>
              </a:r>
              <a:r>
                <a:rPr lang="ru-RU" sz="2000" dirty="0" smtClean="0">
                  <a:solidFill>
                    <a:schemeClr val="tx1"/>
                  </a:solidFill>
                </a:rPr>
                <a:t>секреции</a:t>
              </a:r>
              <a:endParaRPr lang="ru-RU" sz="2000" dirty="0">
                <a:solidFill>
                  <a:schemeClr val="tx1"/>
                </a:solidFill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>
              <a:off x="6064403" y="3253254"/>
              <a:ext cx="2795239" cy="1568605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solidFill>
                    <a:schemeClr val="tx1"/>
                  </a:solidFill>
                </a:rPr>
                <a:t>Улучшается </a:t>
              </a:r>
              <a:r>
                <a:rPr lang="ru-RU" sz="2000" dirty="0">
                  <a:solidFill>
                    <a:schemeClr val="tx1"/>
                  </a:solidFill>
                </a:rPr>
                <a:t>дренаж околоносовых пазух</a:t>
              </a:r>
            </a:p>
          </p:txBody>
        </p:sp>
        <p:sp>
          <p:nvSpPr>
            <p:cNvPr id="10" name="Овал 9"/>
            <p:cNvSpPr/>
            <p:nvPr/>
          </p:nvSpPr>
          <p:spPr>
            <a:xfrm>
              <a:off x="8958150" y="3198094"/>
              <a:ext cx="2803277" cy="1678926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solidFill>
                    <a:schemeClr val="tx1"/>
                  </a:solidFill>
                </a:rPr>
                <a:t>Нормализуется давление </a:t>
              </a:r>
              <a:r>
                <a:rPr lang="ru-RU" sz="2000" dirty="0">
                  <a:solidFill>
                    <a:schemeClr val="tx1"/>
                  </a:solidFill>
                </a:rPr>
                <a:t>в</a:t>
              </a:r>
              <a:r>
                <a:rPr lang="ru-RU" sz="2000" dirty="0" smtClean="0">
                  <a:solidFill>
                    <a:schemeClr val="tx1"/>
                  </a:solidFill>
                </a:rPr>
                <a:t> околоносовых пазухах</a:t>
              </a:r>
              <a:endParaRPr lang="ru-RU" sz="2000" dirty="0">
                <a:solidFill>
                  <a:schemeClr val="tx1"/>
                </a:solidFill>
              </a:endParaRPr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2020879" y="5117420"/>
              <a:ext cx="8305150" cy="1605775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800" dirty="0" smtClean="0">
                  <a:solidFill>
                    <a:schemeClr val="tx1"/>
                  </a:solidFill>
                </a:rPr>
                <a:t>- улучшается </a:t>
              </a:r>
              <a:r>
                <a:rPr lang="ru-RU" sz="2800" dirty="0">
                  <a:solidFill>
                    <a:schemeClr val="tx1"/>
                  </a:solidFill>
                </a:rPr>
                <a:t>носовое дыхание, </a:t>
              </a:r>
              <a:endParaRPr lang="ru-RU" sz="28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ru-RU" sz="2800" dirty="0">
                  <a:solidFill>
                    <a:schemeClr val="tx1"/>
                  </a:solidFill>
                </a:rPr>
                <a:t>- </a:t>
              </a:r>
              <a:r>
                <a:rPr lang="ru-RU" sz="2800" dirty="0" smtClean="0">
                  <a:solidFill>
                    <a:schemeClr val="tx1"/>
                  </a:solidFill>
                </a:rPr>
                <a:t>улучшается аэрация </a:t>
              </a:r>
              <a:r>
                <a:rPr lang="ru-RU" sz="2800" dirty="0">
                  <a:solidFill>
                    <a:schemeClr val="tx1"/>
                  </a:solidFill>
                </a:rPr>
                <a:t>среднего уха, </a:t>
              </a:r>
              <a:endParaRPr lang="ru-RU" sz="28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ru-RU" sz="2800" dirty="0" smtClean="0">
                  <a:solidFill>
                    <a:schemeClr val="tx1"/>
                  </a:solidFill>
                </a:rPr>
                <a:t>- уменьшаются </a:t>
              </a:r>
              <a:r>
                <a:rPr lang="ru-RU" sz="2800" dirty="0">
                  <a:solidFill>
                    <a:schemeClr val="tx1"/>
                  </a:solidFill>
                </a:rPr>
                <a:t>проявления заложенности </a:t>
              </a:r>
              <a:r>
                <a:rPr lang="ru-RU" sz="2800" dirty="0" smtClean="0">
                  <a:solidFill>
                    <a:schemeClr val="tx1"/>
                  </a:solidFill>
                </a:rPr>
                <a:t>носа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cxnSp>
          <p:nvCxnSpPr>
            <p:cNvPr id="13" name="Прямая со стрелкой 12"/>
            <p:cNvCxnSpPr/>
            <p:nvPr/>
          </p:nvCxnSpPr>
          <p:spPr>
            <a:xfrm flipH="1">
              <a:off x="2196789" y="2797496"/>
              <a:ext cx="802889" cy="45575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4482790" y="2797496"/>
              <a:ext cx="0" cy="45575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 стрелкой 16"/>
            <p:cNvCxnSpPr>
              <a:endCxn id="8" idx="0"/>
            </p:cNvCxnSpPr>
            <p:nvPr/>
          </p:nvCxnSpPr>
          <p:spPr>
            <a:xfrm>
              <a:off x="7415561" y="2797496"/>
              <a:ext cx="46462" cy="45575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>
              <a:off x="8731405" y="2797496"/>
              <a:ext cx="912547" cy="45575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 стрелкой 20"/>
            <p:cNvCxnSpPr/>
            <p:nvPr/>
          </p:nvCxnSpPr>
          <p:spPr>
            <a:xfrm>
              <a:off x="2330605" y="4716966"/>
              <a:ext cx="479502" cy="40045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 стрелкой 22"/>
            <p:cNvCxnSpPr/>
            <p:nvPr/>
          </p:nvCxnSpPr>
          <p:spPr>
            <a:xfrm>
              <a:off x="4482790" y="4821858"/>
              <a:ext cx="13015" cy="29556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 стрелкой 24"/>
            <p:cNvCxnSpPr>
              <a:stCxn id="8" idx="4"/>
            </p:cNvCxnSpPr>
            <p:nvPr/>
          </p:nvCxnSpPr>
          <p:spPr>
            <a:xfrm flipH="1">
              <a:off x="7415561" y="4821859"/>
              <a:ext cx="46462" cy="29556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 стрелкой 26"/>
            <p:cNvCxnSpPr/>
            <p:nvPr/>
          </p:nvCxnSpPr>
          <p:spPr>
            <a:xfrm flipH="1">
              <a:off x="9166302" y="4877020"/>
              <a:ext cx="903249" cy="2404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7777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19084" y="119370"/>
            <a:ext cx="9438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Классификация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</a:rPr>
              <a:t>деконгестантов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3455376"/>
              </p:ext>
            </p:extLst>
          </p:nvPr>
        </p:nvGraphicFramePr>
        <p:xfrm>
          <a:off x="430939" y="855407"/>
          <a:ext cx="11426764" cy="56717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293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374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49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349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5548">
                <a:tc row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По воздействию на </a:t>
                      </a:r>
                      <a:r>
                        <a:rPr lang="ru-RU" sz="2000" dirty="0" err="1">
                          <a:effectLst/>
                        </a:rPr>
                        <a:t>адренорецепторы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56" marR="3465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Тип </a:t>
                      </a:r>
                      <a:r>
                        <a:rPr lang="ru-RU" sz="2000" dirty="0" err="1">
                          <a:effectLst/>
                        </a:rPr>
                        <a:t>адренорецепторов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56" marR="3465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Препарат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56" marR="3465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55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α1</a:t>
                      </a:r>
                      <a:endParaRPr lang="ru-RU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56" marR="34656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фенилэфрин</a:t>
                      </a:r>
                      <a:endParaRPr lang="ru-RU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56" marR="3465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10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α2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56" marR="34656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оксиметазолин, ксилометазолин, </a:t>
                      </a:r>
                      <a:r>
                        <a:rPr lang="ru-RU" sz="2000" dirty="0" err="1">
                          <a:effectLst/>
                        </a:rPr>
                        <a:t>нафазолин</a:t>
                      </a:r>
                      <a:r>
                        <a:rPr lang="ru-RU" sz="2000" dirty="0">
                          <a:effectLst/>
                        </a:rPr>
                        <a:t>, </a:t>
                      </a:r>
                      <a:r>
                        <a:rPr lang="ru-RU" sz="2000" dirty="0" err="1">
                          <a:effectLst/>
                        </a:rPr>
                        <a:t>тетризолин</a:t>
                      </a:r>
                      <a:r>
                        <a:rPr lang="ru-RU" sz="2000" dirty="0">
                          <a:effectLst/>
                        </a:rPr>
                        <a:t>, </a:t>
                      </a:r>
                      <a:r>
                        <a:rPr lang="ru-RU" sz="2000" dirty="0" err="1">
                          <a:effectLst/>
                        </a:rPr>
                        <a:t>трамазолин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56" marR="3465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55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α, β</a:t>
                      </a:r>
                      <a:endParaRPr lang="ru-RU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56" marR="34656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эпинефрин</a:t>
                      </a:r>
                      <a:r>
                        <a:rPr lang="ru-RU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 (адреналин)</a:t>
                      </a:r>
                      <a:endParaRPr lang="ru-RU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56" marR="3465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1095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По химической структуре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56" marR="3465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Производные имидазола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56" marR="34656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оксиметазолин, ксилометазолин, </a:t>
                      </a:r>
                      <a:r>
                        <a:rPr lang="ru-RU" sz="2000" dirty="0" err="1">
                          <a:effectLst/>
                        </a:rPr>
                        <a:t>нафазолин</a:t>
                      </a:r>
                      <a:r>
                        <a:rPr lang="ru-RU" sz="2000" dirty="0">
                          <a:effectLst/>
                        </a:rPr>
                        <a:t>, </a:t>
                      </a:r>
                      <a:r>
                        <a:rPr lang="ru-RU" sz="2000" dirty="0" err="1">
                          <a:effectLst/>
                        </a:rPr>
                        <a:t>тетризолин</a:t>
                      </a:r>
                      <a:r>
                        <a:rPr lang="ru-RU" sz="2000" dirty="0">
                          <a:effectLst/>
                        </a:rPr>
                        <a:t>, </a:t>
                      </a:r>
                      <a:r>
                        <a:rPr lang="ru-RU" sz="2000" dirty="0" err="1">
                          <a:effectLst/>
                        </a:rPr>
                        <a:t>трамазолин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56" marR="3465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78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Производные </a:t>
                      </a:r>
                      <a:r>
                        <a:rPr lang="ru-RU" sz="20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бензолэтанола</a:t>
                      </a:r>
                      <a:endParaRPr lang="ru-RU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56" marR="34656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фенилэфрин, </a:t>
                      </a:r>
                      <a:r>
                        <a:rPr lang="ru-RU" sz="20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эпинефрин</a:t>
                      </a:r>
                      <a:endParaRPr lang="ru-RU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56" marR="3465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1095">
                <a:tc row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По длительности эффекта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56" marR="3465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Группа препаратов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56" marR="346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Длительность действия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56" marR="346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Препарат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56" marR="34656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10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Ультракороткого действия</a:t>
                      </a:r>
                      <a:endParaRPr lang="ru-RU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56" marR="346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30 минут –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2 часа</a:t>
                      </a:r>
                      <a:endParaRPr lang="ru-RU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56" marR="3465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эпинефрин</a:t>
                      </a:r>
                      <a:endParaRPr lang="ru-RU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56" marR="34656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625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Короткого действия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56" marR="346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 – 6 часов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56" marR="3465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фенилэфрин, </a:t>
                      </a:r>
                      <a:r>
                        <a:rPr lang="ru-RU" sz="2000" dirty="0" err="1">
                          <a:effectLst/>
                        </a:rPr>
                        <a:t>нафазолин</a:t>
                      </a:r>
                      <a:r>
                        <a:rPr lang="ru-RU" sz="2000" dirty="0">
                          <a:effectLst/>
                        </a:rPr>
                        <a:t>, </a:t>
                      </a:r>
                      <a:r>
                        <a:rPr lang="ru-RU" sz="2000" dirty="0" err="1">
                          <a:effectLst/>
                        </a:rPr>
                        <a:t>тетризолин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56" marR="34656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28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Средней </a:t>
                      </a:r>
                      <a:r>
                        <a:rPr lang="ru-RU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продолжительности</a:t>
                      </a:r>
                      <a:endParaRPr lang="ru-RU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56" marR="346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6 – 8 часов</a:t>
                      </a:r>
                      <a:endParaRPr lang="ru-RU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56" marR="3465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ксилометазолин</a:t>
                      </a:r>
                      <a:endParaRPr lang="ru-RU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56" marR="34656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55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Длительного действия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56" marR="346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8 – 12 часов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56" marR="3465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оксиметазолин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56" marR="34656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730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04391" y="51780"/>
            <a:ext cx="60360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Лечение острого ринита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12594" y="1339472"/>
            <a:ext cx="2966226" cy="83780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Основа лечения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904392" y="1108410"/>
            <a:ext cx="3163284" cy="1278315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00" dirty="0">
                <a:solidFill>
                  <a:schemeClr val="tx1"/>
                </a:solidFill>
              </a:rPr>
              <a:t>элиминационно-ирригационная терапия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223061" y="1007685"/>
            <a:ext cx="2966226" cy="5423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Изотонические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223061" y="1990454"/>
            <a:ext cx="2966226" cy="58547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Гипертонические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223061" y="1528789"/>
            <a:ext cx="3506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солевые растворы</a:t>
            </a:r>
            <a:endParaRPr lang="ru-RU" sz="2400" dirty="0"/>
          </a:p>
        </p:txBody>
      </p:sp>
      <p:cxnSp>
        <p:nvCxnSpPr>
          <p:cNvPr id="12" name="Прямая со стрелкой 11"/>
          <p:cNvCxnSpPr>
            <a:stCxn id="6" idx="3"/>
            <a:endCxn id="7" idx="2"/>
          </p:cNvCxnSpPr>
          <p:nvPr/>
        </p:nvCxnSpPr>
        <p:spPr>
          <a:xfrm flipV="1">
            <a:off x="3378820" y="1747568"/>
            <a:ext cx="525572" cy="108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endCxn id="8" idx="1"/>
          </p:cNvCxnSpPr>
          <p:nvPr/>
        </p:nvCxnSpPr>
        <p:spPr>
          <a:xfrm flipV="1">
            <a:off x="6912292" y="1278853"/>
            <a:ext cx="310769" cy="1692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endCxn id="9" idx="1"/>
          </p:cNvCxnSpPr>
          <p:nvPr/>
        </p:nvCxnSpPr>
        <p:spPr>
          <a:xfrm>
            <a:off x="6791093" y="2047928"/>
            <a:ext cx="431968" cy="2352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1329503" y="5810021"/>
            <a:ext cx="10115245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800"/>
              </a:spcAf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Федеральные клинические рекомендации по оказанию медицинской помощи детям с острой респираторной вирусной инфекцией (острый </a:t>
            </a:r>
            <a:r>
              <a:rPr lang="ru-RU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назофарингит</a:t>
            </a: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Союз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педиатров России; 2015</a:t>
            </a: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12594" y="3627705"/>
            <a:ext cx="2966226" cy="83780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Симптоматическое лечение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3826333" y="3407449"/>
            <a:ext cx="3299296" cy="1278315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 smtClean="0">
                <a:solidFill>
                  <a:schemeClr val="tx1"/>
                </a:solidFill>
              </a:rPr>
              <a:t>Деконгестанты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763757" y="3627704"/>
            <a:ext cx="2966226" cy="105805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коротким курсом до 2-3 </a:t>
            </a:r>
            <a:r>
              <a:rPr lang="ru-RU" sz="2400" dirty="0" smtClean="0">
                <a:solidFill>
                  <a:schemeClr val="tx1"/>
                </a:solidFill>
              </a:rPr>
              <a:t>дней</a:t>
            </a:r>
            <a:endParaRPr lang="ru-RU" sz="2400" dirty="0">
              <a:solidFill>
                <a:schemeClr val="tx1"/>
              </a:solidFill>
            </a:endParaRPr>
          </a:p>
        </p:txBody>
      </p:sp>
      <p:cxnSp>
        <p:nvCxnSpPr>
          <p:cNvPr id="23" name="Прямая со стрелкой 22"/>
          <p:cNvCxnSpPr>
            <a:stCxn id="18" idx="3"/>
          </p:cNvCxnSpPr>
          <p:nvPr/>
        </p:nvCxnSpPr>
        <p:spPr>
          <a:xfrm>
            <a:off x="3378820" y="4046606"/>
            <a:ext cx="44751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19" idx="6"/>
            <a:endCxn id="21" idx="1"/>
          </p:cNvCxnSpPr>
          <p:nvPr/>
        </p:nvCxnSpPr>
        <p:spPr>
          <a:xfrm>
            <a:off x="7125629" y="4046607"/>
            <a:ext cx="638128" cy="1101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3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37102" y="422910"/>
            <a:ext cx="62850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Лечение острого ринита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52930" y="1306842"/>
            <a:ext cx="626004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/>
              <a:t>Рекомендуемые к </a:t>
            </a:r>
            <a:r>
              <a:rPr lang="ru-RU" sz="2800" b="1" dirty="0"/>
              <a:t>использованию </a:t>
            </a:r>
            <a:endParaRPr lang="ru-RU" sz="2800" b="1" dirty="0" smtClean="0"/>
          </a:p>
          <a:p>
            <a:pPr algn="ctr"/>
            <a:r>
              <a:rPr lang="ru-RU" sz="2800" b="1" dirty="0" smtClean="0"/>
              <a:t>препараты у детей:</a:t>
            </a:r>
            <a:endParaRPr lang="ru-RU" sz="28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052838"/>
              </p:ext>
            </p:extLst>
          </p:nvPr>
        </p:nvGraphicFramePr>
        <p:xfrm>
          <a:off x="805438" y="2560107"/>
          <a:ext cx="812800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90858405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172267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Возраст ребёнка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Разрешённые препараты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39891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0 - 6 лет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фенилэфрин 0,125%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16261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/>
                        <a:t>ксилометазолин</a:t>
                      </a:r>
                      <a:r>
                        <a:rPr lang="ru-RU" sz="2400" dirty="0" smtClean="0"/>
                        <a:t> 0,05%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01382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оксиметазолин 0,01-0,025%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35643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&gt; 6 лет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более концентрированные растворы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32920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97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34937" y="389456"/>
            <a:ext cx="6043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0C226">
                    <a:lumMod val="50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Местные побочные эффекты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90C226">
                  <a:lumMod val="50000"/>
                </a:srgb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40834" y="1413385"/>
            <a:ext cx="3433110" cy="1278315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Цилиотоксическое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действие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456637" y="4206145"/>
            <a:ext cx="3433110" cy="1278315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Медикаментозный ринит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453446" y="1516727"/>
            <a:ext cx="3107081" cy="144622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prstClr val="black"/>
                </a:solidFill>
              </a:rPr>
              <a:t>замедление биения ресничек мерцательного эпителия слизистой оболочки полости носа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</a:endParaRPr>
          </a:p>
        </p:txBody>
      </p:sp>
      <p:cxnSp>
        <p:nvCxnSpPr>
          <p:cNvPr id="9" name="Прямая со стрелкой 8"/>
          <p:cNvCxnSpPr>
            <a:stCxn id="5" idx="6"/>
          </p:cNvCxnSpPr>
          <p:nvPr/>
        </p:nvCxnSpPr>
        <p:spPr>
          <a:xfrm>
            <a:off x="3973944" y="2052543"/>
            <a:ext cx="490654" cy="402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7886556" y="1516726"/>
            <a:ext cx="3107081" cy="144622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>
                <a:solidFill>
                  <a:prstClr val="black"/>
                </a:solidFill>
              </a:rPr>
              <a:t>ощущение </a:t>
            </a:r>
            <a:r>
              <a:rPr lang="ru-RU" dirty="0">
                <a:solidFill>
                  <a:prstClr val="black"/>
                </a:solidFill>
              </a:rPr>
              <a:t>жжения, сухости, раздражения слизистой полости носа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</a:endParaRPr>
          </a:p>
        </p:txBody>
      </p:sp>
      <p:cxnSp>
        <p:nvCxnSpPr>
          <p:cNvPr id="15" name="Прямая со стрелкой 14"/>
          <p:cNvCxnSpPr>
            <a:stCxn id="10" idx="3"/>
            <a:endCxn id="13" idx="1"/>
          </p:cNvCxnSpPr>
          <p:nvPr/>
        </p:nvCxnSpPr>
        <p:spPr>
          <a:xfrm flipV="1">
            <a:off x="7560527" y="2239837"/>
            <a:ext cx="32602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722353" y="2899940"/>
            <a:ext cx="29867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- </a:t>
            </a:r>
            <a:r>
              <a:rPr lang="ru-RU" dirty="0" err="1" smtClean="0"/>
              <a:t>нафазолин</a:t>
            </a:r>
            <a:r>
              <a:rPr lang="ru-RU" dirty="0" smtClean="0"/>
              <a:t> </a:t>
            </a:r>
            <a:r>
              <a:rPr lang="ru-RU" dirty="0"/>
              <a:t>и </a:t>
            </a:r>
            <a:r>
              <a:rPr lang="ru-RU" dirty="0" err="1" smtClean="0"/>
              <a:t>тетризолин</a:t>
            </a:r>
            <a:endParaRPr lang="ru-RU" dirty="0"/>
          </a:p>
        </p:txBody>
      </p:sp>
      <p:sp>
        <p:nvSpPr>
          <p:cNvPr id="17" name="Правая фигурная скобка 16"/>
          <p:cNvSpPr/>
          <p:nvPr/>
        </p:nvSpPr>
        <p:spPr>
          <a:xfrm rot="16200000">
            <a:off x="2100309" y="1042133"/>
            <a:ext cx="378954" cy="366629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540834" y="3269272"/>
            <a:ext cx="34331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722352" y="3234196"/>
            <a:ext cx="95144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dirty="0" smtClean="0"/>
              <a:t>консерванты: </a:t>
            </a:r>
            <a:r>
              <a:rPr lang="ru-RU" dirty="0" err="1" smtClean="0"/>
              <a:t>бензалкония</a:t>
            </a:r>
            <a:r>
              <a:rPr lang="ru-RU" dirty="0" smtClean="0"/>
              <a:t> </a:t>
            </a:r>
            <a:r>
              <a:rPr lang="ru-RU" dirty="0"/>
              <a:t>хлорид, </a:t>
            </a:r>
            <a:r>
              <a:rPr lang="ru-RU" dirty="0" smtClean="0"/>
              <a:t>моногидрат </a:t>
            </a:r>
            <a:r>
              <a:rPr lang="ru-RU" dirty="0"/>
              <a:t>лимонной кислоты, цитрат </a:t>
            </a:r>
            <a:r>
              <a:rPr lang="ru-RU" dirty="0" smtClean="0"/>
              <a:t>натрия</a:t>
            </a:r>
            <a:endParaRPr lang="ru-RU" dirty="0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540834" y="3603528"/>
            <a:ext cx="94506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Скругленный прямоугольник 22"/>
          <p:cNvSpPr/>
          <p:nvPr/>
        </p:nvSpPr>
        <p:spPr>
          <a:xfrm>
            <a:off x="4241573" y="3874776"/>
            <a:ext cx="6278136" cy="239328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 algn="ctr">
              <a:buFontTx/>
              <a:buChar char="-"/>
            </a:pPr>
            <a:r>
              <a:rPr lang="ru-RU" sz="2000" dirty="0" smtClean="0">
                <a:solidFill>
                  <a:prstClr val="black"/>
                </a:solidFill>
              </a:rPr>
              <a:t>развивается </a:t>
            </a:r>
            <a:r>
              <a:rPr lang="ru-RU" sz="2000" dirty="0">
                <a:solidFill>
                  <a:prstClr val="black"/>
                </a:solidFill>
              </a:rPr>
              <a:t>при применении сосудосуживающих препаратов свыше 7 </a:t>
            </a:r>
            <a:r>
              <a:rPr lang="ru-RU" sz="2000" dirty="0" smtClean="0">
                <a:solidFill>
                  <a:prstClr val="black"/>
                </a:solidFill>
              </a:rPr>
              <a:t>дней;</a:t>
            </a:r>
          </a:p>
          <a:p>
            <a:pPr marL="285750" lvl="0" indent="-285750" algn="ctr">
              <a:buFontTx/>
              <a:buChar char="-"/>
            </a:pPr>
            <a:r>
              <a:rPr lang="ru-RU" sz="2000" dirty="0" smtClean="0">
                <a:solidFill>
                  <a:prstClr val="black"/>
                </a:solidFill>
              </a:rPr>
              <a:t>вследствие </a:t>
            </a:r>
            <a:r>
              <a:rPr lang="ru-RU" sz="2000" dirty="0">
                <a:solidFill>
                  <a:prstClr val="black"/>
                </a:solidFill>
              </a:rPr>
              <a:t>нарушения вегетативной регуляции сосудов и желез слизистой </a:t>
            </a:r>
            <a:r>
              <a:rPr lang="ru-RU" sz="2000" dirty="0" smtClean="0">
                <a:solidFill>
                  <a:prstClr val="black"/>
                </a:solidFill>
              </a:rPr>
              <a:t>оболочки;</a:t>
            </a:r>
          </a:p>
          <a:p>
            <a:pPr marL="285750" lvl="0" indent="-285750" algn="ctr">
              <a:buFontTx/>
              <a:buChar char="-"/>
            </a:pPr>
            <a:r>
              <a:rPr lang="ru-RU" sz="2000" dirty="0">
                <a:solidFill>
                  <a:prstClr val="black"/>
                </a:solidFill>
              </a:rPr>
              <a:t>более </a:t>
            </a:r>
            <a:r>
              <a:rPr lang="ru-RU" sz="2000" dirty="0" smtClean="0">
                <a:solidFill>
                  <a:prstClr val="black"/>
                </a:solidFill>
              </a:rPr>
              <a:t>актуален </a:t>
            </a:r>
            <a:r>
              <a:rPr lang="ru-RU" sz="2000" dirty="0">
                <a:solidFill>
                  <a:prstClr val="black"/>
                </a:solidFill>
              </a:rPr>
              <a:t>у детей школьного возраста и </a:t>
            </a:r>
            <a:r>
              <a:rPr lang="ru-RU" sz="2000" dirty="0" smtClean="0">
                <a:solidFill>
                  <a:prstClr val="black"/>
                </a:solidFill>
              </a:rPr>
              <a:t>взрослых.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</a:endParaRPr>
          </a:p>
        </p:txBody>
      </p:sp>
      <p:cxnSp>
        <p:nvCxnSpPr>
          <p:cNvPr id="25" name="Прямая со стрелкой 24"/>
          <p:cNvCxnSpPr>
            <a:stCxn id="6" idx="6"/>
          </p:cNvCxnSpPr>
          <p:nvPr/>
        </p:nvCxnSpPr>
        <p:spPr>
          <a:xfrm flipV="1">
            <a:off x="3889747" y="4845302"/>
            <a:ext cx="351826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57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2321" y="199886"/>
            <a:ext cx="88498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3200" b="1" dirty="0">
                <a:solidFill>
                  <a:srgbClr val="90C226">
                    <a:lumMod val="50000"/>
                  </a:srgbClr>
                </a:solidFill>
              </a:rPr>
              <a:t>Системный адренергический эффект 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90C226">
                  <a:lumMod val="50000"/>
                </a:srgb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29068" y="784661"/>
            <a:ext cx="397079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Тахикардия,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Повышение АД,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err="1" smtClean="0"/>
              <a:t>Гипервозбудимость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b="7931"/>
          <a:stretch/>
        </p:blipFill>
        <p:spPr>
          <a:xfrm>
            <a:off x="2347474" y="4024451"/>
            <a:ext cx="1681594" cy="1548227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067411" y="2287397"/>
            <a:ext cx="877265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У детей раннего </a:t>
            </a:r>
            <a:r>
              <a:rPr lang="ru-RU" sz="2400" b="1" dirty="0" smtClean="0"/>
              <a:t>возраста происходит </a:t>
            </a:r>
            <a:r>
              <a:rPr lang="ru-RU" sz="2400" b="1" dirty="0"/>
              <a:t>развитие </a:t>
            </a:r>
            <a:r>
              <a:rPr lang="ru-RU" sz="2400" b="1" dirty="0" smtClean="0"/>
              <a:t>угнетения ЦНС:</a:t>
            </a:r>
            <a:endParaRPr lang="ru-RU" sz="2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056047" y="3275071"/>
            <a:ext cx="394381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Вялость,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Сонливость,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Заторможенность,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Спутанность </a:t>
            </a:r>
            <a:r>
              <a:rPr lang="ru-RU" sz="2400" dirty="0"/>
              <a:t>сознания, </a:t>
            </a:r>
            <a:endParaRPr lang="ru-RU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Брадикардия,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Снижение АД,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Нарушение </a:t>
            </a:r>
            <a:r>
              <a:rPr lang="ru-RU" sz="2400" dirty="0"/>
              <a:t>сознания вплоть до комы</a:t>
            </a:r>
          </a:p>
        </p:txBody>
      </p:sp>
    </p:spTree>
    <p:extLst>
      <p:ext uri="{BB962C8B-B14F-4D97-AF65-F5344CB8AC3E}">
        <p14:creationId xmlns:p14="http://schemas.microsoft.com/office/powerpoint/2010/main" val="314988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679</TotalTime>
  <Words>1199</Words>
  <Application>Microsoft Office PowerPoint</Application>
  <PresentationFormat>Широкоэкранный</PresentationFormat>
  <Paragraphs>158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Calibri</vt:lpstr>
      <vt:lpstr>Century Gothic</vt:lpstr>
      <vt:lpstr>Times New Roman</vt:lpstr>
      <vt:lpstr>Trebuchet MS</vt:lpstr>
      <vt:lpstr>Wingdings 3</vt:lpstr>
      <vt:lpstr>Легкий дым</vt:lpstr>
      <vt:lpstr>Нерациональное использование деконгестантов при острых респираторных инфекциях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Сосудосуживающие препараты</dc:title>
  <dc:creator>Борис</dc:creator>
  <cp:lastModifiedBy>admin</cp:lastModifiedBy>
  <cp:revision>57</cp:revision>
  <dcterms:created xsi:type="dcterms:W3CDTF">2018-10-08T17:53:28Z</dcterms:created>
  <dcterms:modified xsi:type="dcterms:W3CDTF">2020-10-08T17:17:21Z</dcterms:modified>
</cp:coreProperties>
</file>