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300" r:id="rId9"/>
    <p:sldId id="293" r:id="rId10"/>
    <p:sldId id="301" r:id="rId11"/>
    <p:sldId id="294" r:id="rId12"/>
    <p:sldId id="295" r:id="rId13"/>
    <p:sldId id="296" r:id="rId14"/>
    <p:sldId id="297" r:id="rId15"/>
    <p:sldId id="298" r:id="rId16"/>
    <p:sldId id="29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5" autoAdjust="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4EB46C-7EAB-46A1-9B5B-1C42528C16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00A0D8-697E-42DD-8E33-0E765407C6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F7E9A4-71C1-43E7-B463-5F9F2ABE40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CE9ED-F864-45D2-ADAF-FD29BC6D240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428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CB2205-2008-4437-8F91-0FCBDC5112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778A6B-CC2B-42C4-849B-421BB36640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649505-DAC8-4FEA-B92B-1796446F8F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9B6B5-858A-4EB6-92F9-BD5C8AD8124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99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CED79A-16D3-4A9D-A4C5-F758F5E1B2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8C74AA-CF23-405B-9115-E96842B37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349570-AF22-4268-A421-B0942D858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E28F8-5B7D-4C40-B7E0-47F9C72FBA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7504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uk-UA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D1ED75-0FD8-4DF7-B08C-C6A168CE09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8649B3-F401-4075-8F1D-2FBC372BC5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887298-5045-47C8-B3A9-2AB2124B55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88D49-7808-4908-A3CB-7D5025AE84C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400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92B501-0E8E-4790-8055-81DFA26E8F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409EB1-B153-44BC-BFF2-1A4C1BBF11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5B1AED-457A-4E5A-AB8D-6FFD10580C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883A-81C6-4356-85ED-4F1DFDE54F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063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552BC0-8A3E-44E9-B23F-4EAE3D5012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A6D11F-F8E8-4C7C-AF48-B87F7D9A4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3AED68-4A28-4A3E-8637-FD3253199E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FF482-1FB0-4CE2-BD6A-8C54F335BF4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220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ADF1AB-988B-4F8D-941B-F09B1E1CC4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014145-9119-4B1C-B735-6B635B4FF4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7944A5-70BF-48BB-B937-74C01A2C1B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90815-C33E-483C-8FAA-ED14049759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247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A7407A4-FF11-4A26-AA00-A0A01E9025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7374D48-9BFF-4521-A937-ACCD053F5B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7FF249F-EBB9-4998-A4CF-51AD1D289D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85880-40F9-49A5-A590-464A9F9058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2452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92CD20B-BB36-44AB-AC7A-4E2A511DEB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02BD907-BD0F-4156-88CB-058433B198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07F41DA-3207-4AFC-A676-4E0FC16999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F42B9-99C6-4049-A30A-1735C785D5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828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6F2BF30-7ED4-46C1-91C5-C9DBC2B4F5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99CC788-5AE2-4F3C-A4A4-BC0DD91257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7D7179A-BD9D-4558-A76C-0852BE082E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E22E9-7C9F-457C-99E5-2ABB134513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2164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CE177E-A3E7-4370-81B6-F28CD0C3F5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5A92A8-33E5-4ACD-B011-FF31610D7E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69C04A-C04E-42F4-B807-2B8EF505DF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E9328-54DF-4E6B-AA2D-2240576B7A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6862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44266A-B4A5-4C08-A12C-54D361D078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F75F3A-942A-4389-8C5B-130D36FA66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13E171-D0DC-4153-8341-A0DF205495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CE4D0-CA29-4E52-A07D-0081BDBCF6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804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3E7AAAB-4870-4FA0-A2C9-90A682F79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44C6626-4BC8-4884-A8BD-51898915AB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44388" name="Rectangle 4">
            <a:extLst>
              <a:ext uri="{FF2B5EF4-FFF2-40B4-BE49-F238E27FC236}">
                <a16:creationId xmlns:a16="http://schemas.microsoft.com/office/drawing/2014/main" id="{D02274E2-1BF2-4B6B-8B70-C7863354B4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389" name="Rectangle 5">
            <a:extLst>
              <a:ext uri="{FF2B5EF4-FFF2-40B4-BE49-F238E27FC236}">
                <a16:creationId xmlns:a16="http://schemas.microsoft.com/office/drawing/2014/main" id="{272FE476-62E9-443B-9BDE-579D89011E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390" name="Rectangle 6">
            <a:extLst>
              <a:ext uri="{FF2B5EF4-FFF2-40B4-BE49-F238E27FC236}">
                <a16:creationId xmlns:a16="http://schemas.microsoft.com/office/drawing/2014/main" id="{B257B83B-6A25-4164-8934-86971A1A64A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8C6746A-B787-4BDF-9E9F-70A6BC1E3E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362225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931CF7A8-B661-44CB-9632-760DFFF2635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00313" y="327025"/>
            <a:ext cx="6335712" cy="1966913"/>
          </a:xfrm>
          <a:solidFill>
            <a:schemeClr val="accent1">
              <a:lumMod val="25000"/>
              <a:lumOff val="75000"/>
            </a:schemeClr>
          </a:solidFill>
        </p:spPr>
        <p:txBody>
          <a:bodyPr rtlCol="0">
            <a:normAutofit/>
          </a:bodyPr>
          <a:lstStyle/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ru-RU" altLang="ru-RU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ГОО ВПО ДОННМУ ИМ.М.ГОРЬКОГО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endParaRPr lang="ru-RU" altLang="ru-RU" sz="2800" b="1" dirty="0">
              <a:solidFill>
                <a:srgbClr val="CC0066"/>
              </a:solidFill>
            </a:endParaRP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endParaRPr lang="ru-RU" altLang="ru-RU" b="1" dirty="0"/>
          </a:p>
        </p:txBody>
      </p:sp>
      <p:sp>
        <p:nvSpPr>
          <p:cNvPr id="2051" name="Rectangle 5">
            <a:extLst>
              <a:ext uri="{FF2B5EF4-FFF2-40B4-BE49-F238E27FC236}">
                <a16:creationId xmlns:a16="http://schemas.microsoft.com/office/drawing/2014/main" id="{0FA35E17-BD6A-4708-A2FD-F1F5293B4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2242" y="2982545"/>
            <a:ext cx="6696075" cy="20621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lvl="0" algn="r"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РОЛЬ ВИРУСНОЙ ИНФЕКЦИИ В ЭТИОПАТОГЕНЕЗЕ ГЛОМЕРУЛОНЕФРИТА </a:t>
            </a:r>
          </a:p>
          <a:p>
            <a:pPr lvl="0" algn="r"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ДЕТЕЙ</a:t>
            </a:r>
            <a:endParaRPr kumimoji="0" lang="ru-RU" sz="3200" b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</a:endParaRPr>
          </a:p>
        </p:txBody>
      </p:sp>
      <p:sp>
        <p:nvSpPr>
          <p:cNvPr id="2052" name="Rectangle 6">
            <a:extLst>
              <a:ext uri="{FF2B5EF4-FFF2-40B4-BE49-F238E27FC236}">
                <a16:creationId xmlns:a16="http://schemas.microsoft.com/office/drawing/2014/main" id="{BA5D2793-450F-4216-BA06-594850B0A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08" y="5733256"/>
            <a:ext cx="8856984" cy="892552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1257300" algn="l"/>
              </a:tabLst>
              <a:defRPr/>
            </a:pPr>
            <a:r>
              <a:rPr lang="ru-RU" sz="2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Чалая Л.Ф., Налетов А.В.</a:t>
            </a:r>
            <a:r>
              <a:rPr kumimoji="0" lang="ru-RU" altLang="ru-RU" sz="26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</a:rPr>
              <a:t> </a:t>
            </a:r>
            <a:r>
              <a:rPr kumimoji="0" lang="ru-RU" altLang="ru-RU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Times New Roman" pitchFamily="18" charset="0"/>
              </a:rPr>
              <a:t>к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афедра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педиатрии № 2</a:t>
            </a:r>
            <a:endParaRPr kumimoji="0" lang="ru-RU" altLang="ru-RU" sz="2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  <a:p>
            <a:pPr lvl="0">
              <a:tabLst>
                <a:tab pos="1257300" algn="l"/>
              </a:tabLst>
              <a:defRPr/>
            </a:pPr>
            <a:r>
              <a:rPr kumimoji="0" lang="ru-RU" altLang="ru-RU" sz="2600" b="1" i="1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</a:rPr>
              <a:t>Москалюк</a:t>
            </a:r>
            <a:r>
              <a:rPr kumimoji="0" lang="ru-RU" altLang="ru-RU" sz="2600" b="1" i="1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</a:rPr>
              <a:t> О.Н. </a:t>
            </a:r>
            <a:r>
              <a:rPr kumimoji="0" lang="ru-RU" altLang="ru-RU" sz="2600" b="1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</a:rPr>
              <a:t>к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афедра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пропедевтики педиатрии </a:t>
            </a:r>
            <a:endParaRPr kumimoji="0" lang="ru-RU" altLang="ru-RU" sz="26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pic>
        <p:nvPicPr>
          <p:cNvPr id="3077" name="Picture 8" descr="http://novostidonetsk.com/wp-content/uploads/2015/03/DDAsGLrRBU.jpg">
            <a:extLst>
              <a:ext uri="{FF2B5EF4-FFF2-40B4-BE49-F238E27FC236}">
                <a16:creationId xmlns:a16="http://schemas.microsoft.com/office/drawing/2014/main" id="{04540F90-FE77-489A-9AD3-4F6BE06C8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2214563" cy="196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E924A3-5D99-463E-8E3B-1FBC531BE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  <a:solidFill>
            <a:schemeClr val="bg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Морфологические </a:t>
            </a:r>
            <a:r>
              <a:rPr lang="ru-RU" sz="36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гломерулярные</a:t>
            </a: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изменения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74609EC-453B-4507-8435-DC282E8DAC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68" y="1556792"/>
            <a:ext cx="8291264" cy="5214190"/>
          </a:xfrm>
        </p:spPr>
      </p:pic>
    </p:spTree>
    <p:extLst>
      <p:ext uri="{BB962C8B-B14F-4D97-AF65-F5344CB8AC3E}">
        <p14:creationId xmlns:p14="http://schemas.microsoft.com/office/powerpoint/2010/main" val="1954489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EDBBA9-3A61-40B7-9EE5-4D36612A8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301006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ВИРУС  ГЕРПЕСА 4 ТИПА (ВИРУС ЭПШТЕЙНА – БАРР)</a:t>
            </a:r>
            <a:b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D3AFF2-6C03-4CA4-8787-55A5FCAA4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5141168"/>
          </a:xfrm>
        </p:spPr>
        <p:txBody>
          <a:bodyPr/>
          <a:lstStyle/>
          <a:p>
            <a:pPr algn="just">
              <a:buNone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Вирус Эпштейн-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Барр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EBV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поражает преимущественно клетки почечного эпителия с развитием:</a:t>
            </a:r>
          </a:p>
          <a:p>
            <a:r>
              <a:rPr lang="ru-RU" sz="28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минимальных </a:t>
            </a:r>
            <a:r>
              <a:rPr lang="ru-RU" sz="2800" b="1" i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измененияй</a:t>
            </a:r>
            <a:r>
              <a:rPr lang="ru-RU" sz="28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800" b="1" i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мембрано</a:t>
            </a:r>
            <a:r>
              <a:rPr lang="ru-RU" sz="28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-пролиферативного гломерулонефрита</a:t>
            </a:r>
          </a:p>
          <a:p>
            <a:r>
              <a:rPr lang="ru-RU" sz="2800" b="1" i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эндокапиллярного</a:t>
            </a:r>
            <a:r>
              <a:rPr lang="ru-RU" sz="28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 пролиферативного гломерулонефрита,</a:t>
            </a:r>
          </a:p>
          <a:p>
            <a:r>
              <a:rPr lang="ru-RU" sz="28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фокально-сегментарного </a:t>
            </a:r>
            <a:r>
              <a:rPr lang="ru-RU" sz="2800" b="1" i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гломерулосклероза</a:t>
            </a:r>
            <a:r>
              <a:rPr lang="ru-RU" sz="28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8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Ig</a:t>
            </a:r>
            <a:r>
              <a:rPr lang="ru-RU" sz="28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-А нефропатии.</a:t>
            </a:r>
          </a:p>
          <a:p>
            <a:pPr algn="r">
              <a:buNone/>
            </a:pPr>
            <a:endParaRPr lang="ru-RU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Любошенко</a:t>
            </a: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Т.М., 2014, 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eyer</a:t>
            </a: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Р. е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 al</a:t>
            </a: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.,2010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477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A0293-1EE4-46C1-8EDC-37A35088A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52128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ВИРУС  ГЕРПЕСА 5 ТИПА (ЦИТОМЕГАЛОВИРУС)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3B9B36-76B8-4BFA-B95D-E8BC4B0F3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5112568"/>
          </a:xfrm>
        </p:spPr>
        <p:txBody>
          <a:bodyPr/>
          <a:lstStyle/>
          <a:p>
            <a:pPr algn="just">
              <a:buNone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Цитомегаловирус (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CMV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поражает преимущественно клетки почечного эпителия с развитием:</a:t>
            </a:r>
          </a:p>
          <a:p>
            <a:r>
              <a:rPr lang="ru-RU" sz="28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минимальных изменений,</a:t>
            </a:r>
          </a:p>
          <a:p>
            <a:r>
              <a:rPr lang="ru-RU" sz="2800" b="1" i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мезангиопролиферативного</a:t>
            </a:r>
            <a:r>
              <a:rPr lang="ru-RU" sz="28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 гломерулонефрита,</a:t>
            </a:r>
          </a:p>
          <a:p>
            <a:r>
              <a:rPr lang="ru-RU" sz="2800" b="1" i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мембрано</a:t>
            </a:r>
            <a:r>
              <a:rPr lang="ru-RU" sz="28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-пролиферативного гломерулонефрита, </a:t>
            </a:r>
          </a:p>
          <a:p>
            <a:r>
              <a:rPr lang="ru-RU" sz="2800" b="1" i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эндокапиллярного</a:t>
            </a:r>
            <a:r>
              <a:rPr lang="ru-RU" sz="28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 пролиферативного гломерулонефрита.</a:t>
            </a:r>
          </a:p>
          <a:p>
            <a:r>
              <a:rPr lang="ru-RU" sz="28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фокально-сегментарного </a:t>
            </a:r>
            <a:r>
              <a:rPr lang="ru-RU" sz="2800" b="1" i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гломерулосклероза</a:t>
            </a:r>
            <a:endParaRPr lang="ru-RU" sz="2800" b="1" i="1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  <a:r>
              <a:rPr lang="ru-RU" sz="1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Папаян</a:t>
            </a:r>
            <a:r>
              <a:rPr lang="ru-RU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А.В., 2008, </a:t>
            </a:r>
            <a:r>
              <a:rPr lang="ru-RU" sz="1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Лындин</a:t>
            </a:r>
            <a:r>
              <a:rPr lang="ru-RU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А.А., Длин В.В., 2011, 				Нечипоренко Н.В., Савенкова Н.Д., Калинина Н.М., 2017, </a:t>
            </a:r>
          </a:p>
          <a:p>
            <a:pPr algn="r">
              <a:buNone/>
            </a:pPr>
            <a:r>
              <a:rPr lang="ru-RU" sz="1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Wender</a:t>
            </a:r>
            <a:r>
              <a:rPr lang="en-US" sz="1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fer</a:t>
            </a: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ru-RU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е</a:t>
            </a: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 al</a:t>
            </a:r>
            <a:r>
              <a:rPr lang="ru-RU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., 2015.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3380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6A4360-139C-489C-8046-5A254043E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81334"/>
            <a:ext cx="8928992" cy="1301006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ФАКТОРЫ, УКАЗЫВАЮЩИЕ НА ЭТИОЛОГИЧЕСУЮ РОЛЬ ГЕРПЕСВИРУСОВ: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C4A76F-DB99-45C4-9C53-33B1A57D4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/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ассоциация дебюта гломерулонефрита с клиническими и/или лабораторными признаками вирусной инфекции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положительные результаты серологического обследования (выявление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IgG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IgМ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 HSV 1/2,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CMV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EBV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методом иммуноферментного анализа, полимеразной цепной реакции,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иммуногистохимическими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иммуноцитохимическими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исследованиями)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идентификация ДНК вируса в ткани почки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положительная динамика гломерулонефрита при включении в терапию противовирусных и иммуностимулирующих препаратов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Игнатова М.С., 2011,  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Dossier C</a:t>
            </a: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е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 al</a:t>
            </a: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., 2014</a:t>
            </a:r>
          </a:p>
          <a:p>
            <a:endParaRPr lang="ru-RU" dirty="0"/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45799E8A-3B95-4B1C-96E5-E2919282DAE2}"/>
              </a:ext>
            </a:extLst>
          </p:cNvPr>
          <p:cNvSpPr/>
          <p:nvPr/>
        </p:nvSpPr>
        <p:spPr>
          <a:xfrm>
            <a:off x="117848" y="1673657"/>
            <a:ext cx="360040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A4DE52EE-4144-4DFE-BFDC-4805592F8A26}"/>
              </a:ext>
            </a:extLst>
          </p:cNvPr>
          <p:cNvSpPr/>
          <p:nvPr/>
        </p:nvSpPr>
        <p:spPr>
          <a:xfrm>
            <a:off x="117219" y="2426893"/>
            <a:ext cx="360040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CE05D798-7874-45D9-8450-82709EBDC20B}"/>
              </a:ext>
            </a:extLst>
          </p:cNvPr>
          <p:cNvSpPr/>
          <p:nvPr/>
        </p:nvSpPr>
        <p:spPr>
          <a:xfrm>
            <a:off x="251520" y="4528545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0D654093-0FFB-45EF-96FA-24C47236A0E8}"/>
              </a:ext>
            </a:extLst>
          </p:cNvPr>
          <p:cNvSpPr/>
          <p:nvPr/>
        </p:nvSpPr>
        <p:spPr>
          <a:xfrm>
            <a:off x="117219" y="4331948"/>
            <a:ext cx="360040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83FD7E3C-E33A-468C-BEEF-2C2FC9A3EBD8}"/>
              </a:ext>
            </a:extLst>
          </p:cNvPr>
          <p:cNvSpPr/>
          <p:nvPr/>
        </p:nvSpPr>
        <p:spPr>
          <a:xfrm>
            <a:off x="125593" y="4816580"/>
            <a:ext cx="360040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809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B966A1-255E-4317-B1A4-7A251F71A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ВЛИЯНИЕ ВИРУСНОЙ ИНФЕКЦИИ НА КЛИНИЧЕСКУЮ КАРТИНУ ГЛОМЕРУЛОНЕФРИТА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7810CD-0103-4F5C-BE2A-02D66F97E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837" y="2348880"/>
            <a:ext cx="8229600" cy="3877891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прогрессирование заболевания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высокая частота обострений 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резистентность к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иммуносупрессивной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(стероидной, цитостатической) терапии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развитие нарушений врожденного и адаптивного иммунитета,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интерфероногенеза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0849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C4CFEB-1B5A-46F1-A4F0-6BAC74F46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864096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b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15B230-5DB5-4D4B-BDE1-C53CC9B13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400600"/>
          </a:xfrm>
        </p:spPr>
        <p:txBody>
          <a:bodyPr/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Данные литературы доказывают роль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Herpesviridae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этиологии и патогенезе гломерулонефрита. Активная и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персистирующая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герпесвирусная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инфекция оказывает неблагоприятное влияние на течение заболевания.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Педиатрам и детским нефрологам необходимо знать  о необходимости проведения детям с гломерулонефритом вирусологического и иммунологического обследования  с целью диагностики ассоциации гломерулонефрита с вирусной инфекцией. </a:t>
            </a:r>
          </a:p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Своевременное назначение противовирусной и иммуностимулирующей терапии при подтверждении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герпесвирусной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инфекции у пациентов с гломерулонефритом повышает эффективность лечения основного заболевания.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5AA10556-7FCD-4A6E-968F-C4F116284FE8}"/>
              </a:ext>
            </a:extLst>
          </p:cNvPr>
          <p:cNvSpPr/>
          <p:nvPr/>
        </p:nvSpPr>
        <p:spPr>
          <a:xfrm>
            <a:off x="179511" y="2800352"/>
            <a:ext cx="402433" cy="628648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8CEBB50C-EEED-4E08-B4EE-017FF19027E0}"/>
              </a:ext>
            </a:extLst>
          </p:cNvPr>
          <p:cNvSpPr/>
          <p:nvPr/>
        </p:nvSpPr>
        <p:spPr>
          <a:xfrm>
            <a:off x="179511" y="1290543"/>
            <a:ext cx="402433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F6AF8A5A-6F63-4BE4-A60A-7FAE7102C09D}"/>
              </a:ext>
            </a:extLst>
          </p:cNvPr>
          <p:cNvSpPr/>
          <p:nvPr/>
        </p:nvSpPr>
        <p:spPr>
          <a:xfrm>
            <a:off x="164703" y="4734856"/>
            <a:ext cx="432048" cy="628648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807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0826C3-211B-4695-B28C-345FB8C8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layer.myshared.ru/4/214098/slides/slide_19.jpg">
            <a:extLst>
              <a:ext uri="{FF2B5EF4-FFF2-40B4-BE49-F238E27FC236}">
                <a16:creationId xmlns:a16="http://schemas.microsoft.com/office/drawing/2014/main" id="{585300D4-2364-4499-9E8E-7F3D24095AC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" y="0"/>
            <a:ext cx="9128585" cy="6846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19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2C9344-F44A-462B-A40C-62360BC2C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1514"/>
            <a:ext cx="8229600" cy="706090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ГЛОМЕРУЛОПАТИИ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58B392-328B-409A-9F46-4261E157C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02634"/>
          </a:xfrm>
        </p:spPr>
        <p:txBody>
          <a:bodyPr/>
          <a:lstStyle/>
          <a:p>
            <a:pPr algn="just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занимают особое место среди заболеваний почек у детей. </a:t>
            </a:r>
          </a:p>
          <a:p>
            <a:pPr algn="just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заболеваемость мире составляет 0,2/100000/год-1,1/100000/год. </a:t>
            </a:r>
          </a:p>
          <a:p>
            <a:pPr algn="just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сложность патогенеза, разнообразие клинических проявления, необходимость длительного непрерывного лечения, тенденция к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хронизации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процесса, возможность развития хронической почечной недостаточности (патология клубочков занимает третье место среди причин хронической почечной недостаточности в детском возрасте) определяют актуальность данной проблемы.</a:t>
            </a:r>
          </a:p>
          <a:p>
            <a:pPr algn="r">
              <a:buNone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Папаян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А.В., 2008, </a:t>
            </a:r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McGrogan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е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 al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., 2011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C5152393-7BA7-44E5-B8BD-83F2DB871B27}"/>
              </a:ext>
            </a:extLst>
          </p:cNvPr>
          <p:cNvSpPr/>
          <p:nvPr/>
        </p:nvSpPr>
        <p:spPr>
          <a:xfrm>
            <a:off x="390364" y="1022744"/>
            <a:ext cx="442392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BFAD62ED-4576-496D-BA42-56BD61E92FC1}"/>
              </a:ext>
            </a:extLst>
          </p:cNvPr>
          <p:cNvSpPr/>
          <p:nvPr/>
        </p:nvSpPr>
        <p:spPr>
          <a:xfrm>
            <a:off x="364704" y="1864405"/>
            <a:ext cx="442392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7A26AA85-55E2-45C7-B25C-3D29744CFED3}"/>
              </a:ext>
            </a:extLst>
          </p:cNvPr>
          <p:cNvSpPr/>
          <p:nvPr/>
        </p:nvSpPr>
        <p:spPr>
          <a:xfrm>
            <a:off x="364704" y="2590134"/>
            <a:ext cx="442392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144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35387F-3F5B-4093-A397-9F71C6803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2434282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algn="r"/>
            <a:r>
              <a:rPr lang="ru-RU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последние годы, благодаря широкому </a:t>
            </a:r>
            <a:br>
              <a:rPr lang="ru-RU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внедрению в практическую медицину современных иммунологических и </a:t>
            </a:r>
            <a:r>
              <a:rPr lang="ru-RU" sz="2800" b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биопсийных</a:t>
            </a:r>
            <a:r>
              <a:rPr lang="ru-RU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методов исследования, произошли глубокие изменения в понимании сущности ряда заболеваний почек.</a:t>
            </a:r>
            <a:endParaRPr lang="ru-RU" sz="2800" b="1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6037AA-7BEF-4F1C-BB3D-0BDB6D9BE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996952"/>
            <a:ext cx="8712967" cy="3586410"/>
          </a:xfrm>
        </p:spPr>
        <p:txBody>
          <a:bodyPr/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Традиционно считалось, что основным этиологическим фактором гломерулонефрита являются бактерии, прежде всего –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нефритогенный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штамм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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гемолитического стрептококка группы А. 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Современными исследованиями доказана значительная роль вирусов как в этиологии,  так и патогенезе гломерулонефрита.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5668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2BA502-6764-47AA-8708-72A8ECE50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800200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br>
              <a:rPr lang="ru-RU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Вирусассоциированные</a:t>
            </a:r>
            <a:r>
              <a:rPr lang="ru-RU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гломерулонефриты – при которых установлена этиологическая и/или патогенетическая роль вирусной инфекции.</a:t>
            </a:r>
            <a:br>
              <a:rPr lang="ru-RU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8F03E4-6B30-4CEB-860E-90E1D228B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132856"/>
            <a:ext cx="8856984" cy="4608512"/>
          </a:xfrm>
        </p:spPr>
        <p:txBody>
          <a:bodyPr/>
          <a:lstStyle/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Наиболее изученными инфекционными агентами на современном этапе, вызывающими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вирусассоциированные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гломерулонефриты,  являются </a:t>
            </a:r>
            <a:r>
              <a:rPr lang="ru-RU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вирусы семейства </a:t>
            </a:r>
            <a:r>
              <a:rPr lang="ru-RU" b="1" i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Herpesviridae</a:t>
            </a:r>
            <a:r>
              <a:rPr lang="ru-RU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Вирусы этой группы широко распространены, отличаются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пантропностью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пожизненной персистенцией в организме человека, приводят к развитию вторичной иммунной недостаточности.</a:t>
            </a:r>
          </a:p>
          <a:p>
            <a:pPr algn="r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 algn="r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Конькова Н.Е., Длин В.В., 2010, Игнатова М.С.,2011,  Хаитов Р.М., 2013,  </a:t>
            </a:r>
            <a:r>
              <a:rPr lang="en-US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Wenderfer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S. E. 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 al., 2015. </a:t>
            </a: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33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9CE6D9-DA3F-4A7E-B739-CE9AE621E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2808312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800" b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Herpesviridae</a:t>
            </a:r>
            <a:r>
              <a:rPr lang="ru-RU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являются ДНК-содержащими, сходны по морфологии, типу нуклеиновой кислоты, характеризуются выраженной </a:t>
            </a:r>
            <a:r>
              <a:rPr lang="ru-RU" sz="2800" b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эпителиотопностью</a:t>
            </a:r>
            <a:r>
              <a:rPr lang="ru-RU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способны инфицировать практически все органы и системы,  индуцировать латентную, острую и хроническую инфекцию человека</a:t>
            </a:r>
            <a:r>
              <a:rPr lang="ru-RU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8CFF56-914E-4AEF-ADF4-EDC86CF1F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3284984"/>
            <a:ext cx="8856984" cy="3240360"/>
          </a:xfrm>
        </p:spPr>
        <p:txBody>
          <a:bodyPr/>
          <a:lstStyle/>
          <a:p>
            <a:pPr algn="just">
              <a:buNone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Herpesviridae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поражают клетки эпителия канальцев и клубочков почек (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эндотелиоциты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мезангиоциты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подоциты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), внеклеточный матрикс (базальные мембраны,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тубулоинтерстиций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мезангий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).</a:t>
            </a: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>
              <a:buNone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Нечипоренко Н.В., Савенкова Н.Д., Калинина 					Н.М.,2017, </a:t>
            </a:r>
            <a:r>
              <a:rPr lang="uk-UA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Ste</a:t>
            </a:r>
            <a:r>
              <a:rPr lang="en-US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vens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J. </a:t>
            </a: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 al., 2016</a:t>
            </a: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34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BCB676-E21D-48C8-A427-2A85A65E2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584176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ПАТОГЕНЕТИЧЕСКИЕ МЕХАНИЗМЫ ВИРУСИНДУЦИРОВАННОГО ПОРАЖЕНИЯ ПОЧЕК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5FECF1-336A-40CC-A1DB-8B22F2FC8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916832"/>
            <a:ext cx="8928992" cy="4752528"/>
          </a:xfrm>
        </p:spPr>
        <p:txBody>
          <a:bodyPr/>
          <a:lstStyle/>
          <a:p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Прямой цитотоксический эффект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Herpesviridae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клетки почечной паренхимы</a:t>
            </a:r>
          </a:p>
          <a:p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Повреждение инфицированных клеток почечного эпителия иммунными клетками с цитотоксической активностью (Т-киллеры, NК-клетки)</a:t>
            </a:r>
          </a:p>
          <a:p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Выработка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аутоантител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антигены, которыми являются модифицированные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Herpesviridae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собственные ткани почки или подобные по структуре к тканям почки вирусы (антигенная мимикрия)</a:t>
            </a:r>
          </a:p>
          <a:p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Депонирование  иммунных комплексов в ткани почки</a:t>
            </a:r>
          </a:p>
          <a:p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Нарушение баланса цитокинов, их повреждающее действие на ткани почки</a:t>
            </a:r>
          </a:p>
          <a:p>
            <a:pPr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Shimada M</a:t>
            </a: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е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 al</a:t>
            </a: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.,2011, 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Dossier C</a:t>
            </a:r>
            <a:r>
              <a:rPr 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., 2014</a:t>
            </a:r>
          </a:p>
          <a:p>
            <a:endParaRPr lang="ru-RU" dirty="0"/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EE223DE2-BD5D-4D36-9F2A-3EE3FA22512C}"/>
              </a:ext>
            </a:extLst>
          </p:cNvPr>
          <p:cNvSpPr/>
          <p:nvPr/>
        </p:nvSpPr>
        <p:spPr>
          <a:xfrm>
            <a:off x="120485" y="1936256"/>
            <a:ext cx="288032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A956A578-19A7-4600-9FB3-52A16E4E040E}"/>
              </a:ext>
            </a:extLst>
          </p:cNvPr>
          <p:cNvSpPr/>
          <p:nvPr/>
        </p:nvSpPr>
        <p:spPr>
          <a:xfrm>
            <a:off x="93605" y="2666048"/>
            <a:ext cx="329615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A5D53E57-047B-45A1-89ED-47DCA3274D5C}"/>
              </a:ext>
            </a:extLst>
          </p:cNvPr>
          <p:cNvSpPr/>
          <p:nvPr/>
        </p:nvSpPr>
        <p:spPr>
          <a:xfrm>
            <a:off x="99693" y="3700452"/>
            <a:ext cx="329615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98A2F7E6-C292-48A6-B41B-504FC13FE0AC}"/>
              </a:ext>
            </a:extLst>
          </p:cNvPr>
          <p:cNvSpPr/>
          <p:nvPr/>
        </p:nvSpPr>
        <p:spPr>
          <a:xfrm>
            <a:off x="82959" y="5085184"/>
            <a:ext cx="360040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36AB3236-8023-4304-BF7C-F0D5D98CA63F}"/>
              </a:ext>
            </a:extLst>
          </p:cNvPr>
          <p:cNvSpPr/>
          <p:nvPr/>
        </p:nvSpPr>
        <p:spPr>
          <a:xfrm>
            <a:off x="93605" y="5634956"/>
            <a:ext cx="360040" cy="484632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291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B4986-6AC2-44DA-84DA-B67A3C673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512168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ИММУННОЛОГИЧЕСКИЕ РАССТРОЙСТВА ПРИ ВИРУСИНДУЦИРОВАННЫХ ГЛОМЕРУЛОНЕФРИТАХ. </a:t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CE1CF8-1F18-4D74-AE6D-ED02CBA0F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2204864"/>
            <a:ext cx="8928992" cy="4464496"/>
          </a:xfrm>
        </p:spPr>
        <p:txBody>
          <a:bodyPr/>
          <a:lstStyle/>
          <a:p>
            <a:pPr marL="0" indent="0">
              <a:buNone/>
            </a:pPr>
            <a:r>
              <a:rPr lang="ru-RU" sz="2800" b="1" i="1" dirty="0">
                <a:solidFill>
                  <a:schemeClr val="accent4">
                    <a:lumMod val="10000"/>
                  </a:schemeClr>
                </a:solidFill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НАРУШАЮТСЯ:</a:t>
            </a:r>
          </a:p>
          <a:p>
            <a:pPr marL="0" indent="0">
              <a:buNone/>
            </a:pPr>
            <a:endParaRPr lang="ru-RU" sz="2800" dirty="0">
              <a:solidFill>
                <a:schemeClr val="accent4">
                  <a:lumMod val="10000"/>
                </a:schemeClr>
              </a:solidFill>
              <a:highlight>
                <a:srgbClr val="C0C0C0"/>
              </a:highligh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функционирование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макрофагально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-моноцитарной системы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фагоцитарная активность нейтрофилов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цитотоксическая активность натуральных киллеров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адаптивного иммунитета</a:t>
            </a:r>
          </a:p>
          <a:p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интерфероногенез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(вторично)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898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6CC9E0-25DF-4434-9B41-B26B4AED1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chemeClr val="bg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Почечный клубочек </a:t>
            </a:r>
            <a:r>
              <a:rPr lang="ru-RU" dirty="0">
                <a:solidFill>
                  <a:srgbClr val="FF0000"/>
                </a:solidFill>
              </a:rPr>
              <a:t>(электронная микроскопия)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1DA5046-F9F0-4611-8C39-A55F20F14A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048669"/>
            <a:ext cx="5256584" cy="4404667"/>
          </a:xfrm>
        </p:spPr>
      </p:pic>
    </p:spTree>
    <p:extLst>
      <p:ext uri="{BB962C8B-B14F-4D97-AF65-F5344CB8AC3E}">
        <p14:creationId xmlns:p14="http://schemas.microsoft.com/office/powerpoint/2010/main" val="2352175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0B678A-B499-4CB7-86F8-F193D135D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80120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ВИРУС ПРОСТОГО ГЕРПЕСА (HSV) 1/2 ТИПА</a:t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Выступает:</a:t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50A15B-EF58-4324-BCFD-5AEA574F0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328592"/>
          </a:xfrm>
        </p:spPr>
        <p:txBody>
          <a:bodyPr/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качестве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тригерра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развитии и обострении гломерулонефрита</a:t>
            </a:r>
          </a:p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форме оппортунистической инфекции у детей с гломерулонефритом, получающих длительную стероидную или цитостатическую терапию</a:t>
            </a:r>
          </a:p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роли этиологического фактора (при обнаружении антигенов HSV 1/2 в ткани почки).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В этом случае морфологическая картина заболевания представлена: </a:t>
            </a:r>
          </a:p>
          <a:p>
            <a:r>
              <a:rPr lang="ru-RU" sz="24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минимальными изменениями,</a:t>
            </a:r>
          </a:p>
          <a:p>
            <a:r>
              <a:rPr lang="ru-RU" sz="24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фокально-сегментарным </a:t>
            </a:r>
            <a:r>
              <a:rPr lang="ru-RU" sz="2400" b="1" i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гломерулосклерозом</a:t>
            </a:r>
            <a:r>
              <a:rPr lang="ru-RU" sz="24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4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мембрано</a:t>
            </a:r>
            <a:r>
              <a:rPr lang="ru-RU" sz="24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-пролиферативным гломерулонефритом, </a:t>
            </a:r>
          </a:p>
          <a:p>
            <a:r>
              <a:rPr lang="ru-RU" sz="24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Ig</a:t>
            </a:r>
            <a:r>
              <a:rPr lang="ru-RU" sz="2400" b="1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-А нефропатией.</a:t>
            </a:r>
          </a:p>
          <a:p>
            <a:pPr algn="r">
              <a:buNone/>
            </a:pPr>
            <a:r>
              <a:rPr lang="en-US" sz="1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Subat</a:t>
            </a:r>
            <a:r>
              <a:rPr lang="ru-RU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Dezulovic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М. е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 al</a:t>
            </a:r>
            <a:r>
              <a:rPr lang="ru-RU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., 2010, </a:t>
            </a:r>
            <a:r>
              <a:rPr lang="uk-UA" sz="1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Ste</a:t>
            </a:r>
            <a:r>
              <a:rPr lang="en-US" sz="1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vens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ru-RU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е</a:t>
            </a: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 al</a:t>
            </a:r>
            <a:r>
              <a:rPr lang="ru-RU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., 2016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013331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">
      <a:dk1>
        <a:srgbClr val="005A58"/>
      </a:dk1>
      <a:lt1>
        <a:srgbClr val="FFFFFF"/>
      </a:lt1>
      <a:dk2>
        <a:srgbClr val="008080"/>
      </a:dk2>
      <a:lt2>
        <a:srgbClr val="FF0066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5A58"/>
        </a:dk1>
        <a:lt1>
          <a:srgbClr val="FFFFFF"/>
        </a:lt1>
        <a:dk2>
          <a:srgbClr val="D95D6F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E9B6BB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5A58"/>
        </a:dk1>
        <a:lt1>
          <a:srgbClr val="FFFFFF"/>
        </a:lt1>
        <a:dk2>
          <a:srgbClr val="008080"/>
        </a:dk2>
        <a:lt2>
          <a:srgbClr val="FFFF05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5A58"/>
        </a:dk1>
        <a:lt1>
          <a:srgbClr val="FFFFFF"/>
        </a:lt1>
        <a:dk2>
          <a:srgbClr val="008080"/>
        </a:dk2>
        <a:lt2>
          <a:srgbClr val="DF254D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6">
        <a:dk1>
          <a:srgbClr val="005A58"/>
        </a:dk1>
        <a:lt1>
          <a:srgbClr val="FFFFFF"/>
        </a:lt1>
        <a:dk2>
          <a:srgbClr val="008080"/>
        </a:dk2>
        <a:lt2>
          <a:srgbClr val="FFF905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603</Words>
  <Application>Microsoft Office PowerPoint</Application>
  <PresentationFormat>Экран (4:3)</PresentationFormat>
  <Paragraphs>85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Monotype Corsiva</vt:lpstr>
      <vt:lpstr>Symbol</vt:lpstr>
      <vt:lpstr>Times New Roman</vt:lpstr>
      <vt:lpstr>Оформление по умолчанию</vt:lpstr>
      <vt:lpstr>Презентация PowerPoint</vt:lpstr>
      <vt:lpstr>ГЛОМЕРУЛОПАТИИ</vt:lpstr>
      <vt:lpstr>В последние годы, благодаря широкому  внедрению в практическую медицину современных иммунологических и биопсийных методов исследования, произошли глубокие изменения в понимании сущности ряда заболеваний почек.</vt:lpstr>
      <vt:lpstr> Вирусассоциированные гломерулонефриты – при которых установлена этиологическая и/или патогенетическая роль вирусной инфекции. </vt:lpstr>
      <vt:lpstr>Все Herpesviridae являются ДНК-содержащими, сходны по морфологии, типу нуклеиновой кислоты, характеризуются выраженной эпителиотопностью, способны инфицировать практически все органы и системы,  индуцировать латентную, острую и хроническую инфекцию человека.</vt:lpstr>
      <vt:lpstr> ОСНОВНЫЕ ПАТОГЕНЕТИЧЕСКИЕ МЕХАНИЗМЫ ВИРУСИНДУЦИРОВАННОГО ПОРАЖЕНИЯ ПОЧЕК </vt:lpstr>
      <vt:lpstr>   ИММУННОЛОГИЧЕСКИЕ РАССТРОЙСТВА ПРИ ВИРУСИНДУЦИРОВАННЫХ ГЛОМЕРУЛОНЕФРИТАХ.    </vt:lpstr>
      <vt:lpstr>Почечный клубочек (электронная микроскопия)</vt:lpstr>
      <vt:lpstr> ВИРУС ПРОСТОГО ГЕРПЕСА (HSV) 1/2 ТИПА Выступает: </vt:lpstr>
      <vt:lpstr>Морфологические гломерулярные изменения</vt:lpstr>
      <vt:lpstr> ВИРУС  ГЕРПЕСА 4 ТИПА (ВИРУС ЭПШТЕЙНА – БАРР) </vt:lpstr>
      <vt:lpstr> ВИРУС  ГЕРПЕСА 5 ТИПА (ЦИТОМЕГАЛОВИРУС) </vt:lpstr>
      <vt:lpstr>   ФАКТОРЫ, УКАЗЫВАЮЩИЕ НА ЭТИОЛОГИЧЕСУЮ РОЛЬ ГЕРПЕСВИРУСОВ:  </vt:lpstr>
      <vt:lpstr>  ВЛИЯНИЕ ВИРУСНОЙ ИНФЕКЦИИ НА КЛИНИЧЕСКУЮ КАРТИНУ ГЛОМЕРУЛОНЕФРИТА </vt:lpstr>
      <vt:lpstr> ЗАКЛЮЧЕНИЕ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ВИРУСНОЙ ИНФЕКЦИИ В ЭТИОПАТОГЕНЕЗЕ ГЛОМЕРУЛОНЕФРИТА У ДЕТЕЙ  Чалая Л.Ф., Налетов А.В., Москалюк О.Н. Кафедра педиатрии № 2 ГОО ВПО ДОННМУ им. М Горького Кафедра  пропедевтики педиатрии ВПО ДОННМУ им. М Горького </dc:title>
  <cp:lastModifiedBy>ASUS</cp:lastModifiedBy>
  <cp:revision>36</cp:revision>
  <dcterms:modified xsi:type="dcterms:W3CDTF">2020-10-10T21:22:14Z</dcterms:modified>
</cp:coreProperties>
</file>