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1" r:id="rId3"/>
    <p:sldId id="270" r:id="rId4"/>
    <p:sldId id="272" r:id="rId5"/>
    <p:sldId id="273" r:id="rId6"/>
    <p:sldId id="274" r:id="rId7"/>
    <p:sldId id="275" r:id="rId8"/>
    <p:sldId id="276" r:id="rId9"/>
    <p:sldId id="287" r:id="rId10"/>
    <p:sldId id="288" r:id="rId11"/>
    <p:sldId id="277" r:id="rId12"/>
    <p:sldId id="278" r:id="rId13"/>
    <p:sldId id="279" r:id="rId14"/>
    <p:sldId id="280" r:id="rId15"/>
    <p:sldId id="281" r:id="rId16"/>
    <p:sldId id="282" r:id="rId17"/>
    <p:sldId id="269" r:id="rId18"/>
    <p:sldId id="268" r:id="rId19"/>
    <p:sldId id="267" r:id="rId20"/>
    <p:sldId id="284" r:id="rId21"/>
    <p:sldId id="285" r:id="rId22"/>
    <p:sldId id="258" r:id="rId23"/>
    <p:sldId id="283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E117-E017-4B13-BE17-13AC6229360F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5817-DE85-4F76-9F8F-8A2279FB7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E117-E017-4B13-BE17-13AC6229360F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5817-DE85-4F76-9F8F-8A2279FB7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E117-E017-4B13-BE17-13AC6229360F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5817-DE85-4F76-9F8F-8A2279FB7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E117-E017-4B13-BE17-13AC6229360F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5817-DE85-4F76-9F8F-8A2279FB7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E117-E017-4B13-BE17-13AC6229360F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5817-DE85-4F76-9F8F-8A2279FB7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E117-E017-4B13-BE17-13AC6229360F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5817-DE85-4F76-9F8F-8A2279FB7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E117-E017-4B13-BE17-13AC6229360F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5817-DE85-4F76-9F8F-8A2279FB7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E117-E017-4B13-BE17-13AC6229360F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5817-DE85-4F76-9F8F-8A2279FB7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E117-E017-4B13-BE17-13AC6229360F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5817-DE85-4F76-9F8F-8A2279FB7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E117-E017-4B13-BE17-13AC6229360F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5817-DE85-4F76-9F8F-8A2279FB7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E117-E017-4B13-BE17-13AC6229360F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5817-DE85-4F76-9F8F-8A2279FB7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FE117-E017-4B13-BE17-13AC6229360F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95817-DE85-4F76-9F8F-8A2279FB7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85293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Дилатационная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кардиомиопатия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проявление 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генерализованной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цитомегаловирусной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инфекции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584176" cy="140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07704" y="332656"/>
            <a:ext cx="691234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ГОО ВПО ДОНЕЦКИЙ НАЦИОНАЛЬНЫЙ МЕДИЦИНСКИЙ УНИВЕРСИТЕТ ИМ. М. ГОРЬКОГО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Факультет интернатуры и последипломного образования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Кафедра педиатрии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№3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323528" y="2852936"/>
            <a:ext cx="8497887" cy="1582738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79912" y="6093296"/>
            <a:ext cx="23762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</a:rPr>
              <a:t>Донецк   </a:t>
            </a:r>
            <a:r>
              <a:rPr lang="ru-RU" sz="2400" dirty="0" smtClean="0"/>
              <a:t>2020 </a:t>
            </a:r>
            <a:r>
              <a:rPr lang="ru-RU" sz="2400" dirty="0"/>
              <a:t>г.</a:t>
            </a:r>
          </a:p>
        </p:txBody>
      </p:sp>
      <p:pic>
        <p:nvPicPr>
          <p:cNvPr id="8" name="Picture 12" descr="Ð¦Ð¸ÑÐ¾Ð¼ÐµÐ³Ð°Ð»Ð¾Ð²Ð¸ÑÑÑ - Ð´Ð¸Ð°Ð³Ð½Ð¾ÑÑÐ¸ÐºÐ°, Ð½Ð°Ð¿Ð¸ÑÐ°Ð½Ð¾ Ð½Ð° Ð±ÐµÐ»Ð¾Ð¼ Ð»Ð¸ÑÑÐµ Ð±ÑÐ¼Ð°Ð³Ð¸. Ð¨Ð¿ÑÐ¸Ñ Ð¸ Ð²Ð°ÐºÑÐ¸Ð½Ñ Ñ Ð½Ð°ÑÐºÐ¾ÑÐ¸ÐºÐ°Ð¼Ð¸ â ÑÑÐ¾ÐºÐ¾Ð²Ð¾Ðµ ÑÐ¾Ñ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869160"/>
            <a:ext cx="2447925" cy="1631950"/>
          </a:xfrm>
          <a:prstGeom prst="rect">
            <a:avLst/>
          </a:prstGeom>
          <a:noFill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00192" y="4941168"/>
            <a:ext cx="252028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Бордюгова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Е.В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., 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Дубовая А.В., 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Конов В.Г.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4581525"/>
            <a:ext cx="3006725" cy="1927225"/>
          </a:xfrm>
          <a:noFill/>
          <a:ln>
            <a:solidFill>
              <a:srgbClr val="DDDDDD"/>
            </a:solidFill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581525"/>
            <a:ext cx="2244725" cy="1812925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50825" y="765175"/>
            <a:ext cx="8713788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Врожденная ЦМВИ: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генерализованная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неонатальная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инфекция (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гепатоспленомегалия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желтуха, геморрагическая сыпь,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хориоретинит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интерстициальный нефрит,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лимфоаденопатия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интерстициальная пневмония,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менингоэнцефалит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энтерит, колит, миокардит, тромбоцитопения, анемия). В дальнейшем отмечаются малые мозговые дисфункции и другие психоневрологические изменения.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8642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+mj-lt"/>
              </a:rPr>
              <a:t>Клинические критерии диагностики ЦМВИ: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4581525"/>
            <a:ext cx="2154238" cy="17272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</p:spPr>
      </p:pic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395288" y="6597650"/>
            <a:ext cx="8316912" cy="71438"/>
          </a:xfrm>
          <a:prstGeom prst="rect">
            <a:avLst/>
          </a:prstGeom>
          <a:noFill/>
          <a:ln w="76200" cmpd="tri" algn="ctr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4400">
              <a:solidFill>
                <a:schemeClr val="tx2"/>
              </a:solidFill>
              <a:cs typeface="+mn-cs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555776" y="2852936"/>
            <a:ext cx="1871662" cy="360362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1436688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/>
            </a:r>
            <a:br>
              <a:rPr lang="ru-RU" sz="2400">
                <a:latin typeface="Times New Roman" pitchFamily="18" charset="0"/>
              </a:rPr>
            </a:br>
            <a:endParaRPr lang="ru-RU" sz="2400">
              <a:latin typeface="Times New Roman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95288" y="1341438"/>
            <a:ext cx="8207375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Приобретенная ЦМВИ: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лимфопролиферативный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синдром,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гепатоспленомегалия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повышение температуры, поражение печени, слюнных желез, ЦНС, легких, мочеполовой системы, сердца. </a:t>
            </a:r>
          </a:p>
          <a:p>
            <a:pPr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У взрослых преимущественно поражаются слюнные железы.</a:t>
            </a:r>
          </a:p>
          <a:p>
            <a:pPr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ЦМВИ у лиц с иммунодефицитом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(больные СПИД, после пересадки органов, на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иммуносупрессирующей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терапии): ретинит, конъюнктивит, энцефалит, миелит, стоматит, гастрит, колит, гепатит, интерстициальная пневмония,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генерализованная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инфекция.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66262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Клинические критерии диагностики ЦМВИ:</a:t>
            </a:r>
          </a:p>
        </p:txBody>
      </p:sp>
      <p:pic>
        <p:nvPicPr>
          <p:cNvPr id="14341" name="Picture 5" descr="ÐÐ°ÑÑÐ¸Ð½ÐºÐ¸ Ð¿Ð¾ Ð·Ð°Ð¿ÑÐ¾ÑÑ ÐºÐ°ÑÑÐ¸Ð½ÐºÐ° Ð¿Ð¾ÑÐ°Ð¶ÐµÐ½Ð¸Ðµ ÑÐ»ÑÐ½Ð½ÑÑ Ð¶ÐµÐ»ÐµÐ· Ð¿ÑÐ¸ Ð¦ÐÐ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979612" cy="1316038"/>
          </a:xfrm>
          <a:prstGeom prst="rect">
            <a:avLst/>
          </a:prstGeom>
          <a:noFill/>
        </p:spPr>
      </p:pic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395288" y="6597650"/>
            <a:ext cx="8316912" cy="71438"/>
          </a:xfrm>
          <a:prstGeom prst="rect">
            <a:avLst/>
          </a:prstGeom>
          <a:noFill/>
          <a:ln w="76200" cmpd="tri" algn="ctr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4400">
              <a:solidFill>
                <a:schemeClr val="tx2"/>
              </a:solidFill>
              <a:cs typeface="+mn-cs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084168" y="2636912"/>
            <a:ext cx="1439862" cy="360362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7088" y="188913"/>
            <a:ext cx="6048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Критерии лабораторного 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подтверждения диагноза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ЦМВИ:</a:t>
            </a: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/>
        </p:nvGraphicFramePr>
        <p:xfrm>
          <a:off x="323850" y="1341438"/>
          <a:ext cx="8569325" cy="5029200"/>
        </p:xfrm>
        <a:graphic>
          <a:graphicData uri="http://schemas.openxmlformats.org/drawingml/2006/table">
            <a:tbl>
              <a:tblPr/>
              <a:tblGrid>
                <a:gridCol w="3630613"/>
                <a:gridCol w="4217987"/>
                <a:gridCol w="720725"/>
              </a:tblGrid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Микроскопический (</a:t>
                      </a:r>
                      <a:r>
                        <a:rPr kumimoji="0" lang="ru-R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цитоскопический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 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Выявление </a:t>
                      </a:r>
                      <a:r>
                        <a:rPr kumimoji="0" lang="ru-R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цитомегаловирусных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клеток в слюне, моче, соскобах (гигантских клеток с крупным ядром, узкой каймой цитоплазмы и внутриклеточными вирусными включениями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 	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Гистологическое исследование биопсийного и аутопсийного материалов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выявление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цитомегаловирусных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клеток в тканях и органах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Вирусологический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Изоляция вируса на клеточной культуре 	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81" name="Picture 21" descr="ÐÐ°ÑÑÐ¸Ð½ÐºÐ¸ Ð¿Ð¾ Ð·Ð°Ð¿ÑÐ¾ÑÑ ÐºÐ°ÑÑÐ¸Ð½ÐºÐ¸ Ð»Ð°Ð±Ð¾ÑÐ°ÑÐ¾ÑÐ½Ð°Ñ Ð´Ð¸Ð°Ð³Ð½Ð¾ÑÑÐ¸ÐºÐ°"/>
          <p:cNvPicPr>
            <a:picLocks noChangeAspect="1" noChangeArrowheads="1"/>
          </p:cNvPicPr>
          <p:nvPr/>
        </p:nvPicPr>
        <p:blipFill>
          <a:blip r:embed="rId2" cstate="print"/>
          <a:srcRect l="3239" r="3239"/>
          <a:stretch>
            <a:fillRect/>
          </a:stretch>
        </p:blipFill>
        <p:spPr bwMode="auto">
          <a:xfrm>
            <a:off x="7164388" y="0"/>
            <a:ext cx="1979612" cy="1512888"/>
          </a:xfrm>
          <a:prstGeom prst="rect">
            <a:avLst/>
          </a:prstGeom>
          <a:noFill/>
        </p:spPr>
      </p:pic>
      <p:pic>
        <p:nvPicPr>
          <p:cNvPr id="15382" name="Picture 22" descr="1-1-300x2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492375"/>
            <a:ext cx="1728788" cy="1198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74168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Критерии лабораторного подтверждения 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диагноза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ЦМВИ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(продолжение)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16388" name="Group 4"/>
          <p:cNvGraphicFramePr>
            <a:graphicFrameLocks noGrp="1"/>
          </p:cNvGraphicFramePr>
          <p:nvPr/>
        </p:nvGraphicFramePr>
        <p:xfrm>
          <a:off x="179388" y="981075"/>
          <a:ext cx="8785225" cy="5612384"/>
        </p:xfrm>
        <a:graphic>
          <a:graphicData uri="http://schemas.openxmlformats.org/drawingml/2006/table">
            <a:tbl>
              <a:tblPr/>
              <a:tblGrid>
                <a:gridCol w="3240087"/>
                <a:gridCol w="4908550"/>
                <a:gridCol w="636588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Молекулярно-генетический метод (ПЦР)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Выделение ДНК из биологических сред организма (кровь, ЦСЖ, ткани и органы) 	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Метод молекулярной гибридизации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Выделение ДНК из биологических сред организма (кровь, ЦСЖ, ткани и органы) 	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Иммуноцито-химический, РИФ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Выделение антигена из биологических сред организма (кровь, ЦСЖ, ткани и органы) 	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Иммуноферментный анализ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Определение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IgM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или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низкоавидных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высокоавидных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IgG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к ЦМВ в крови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Иммуноблот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Определение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IgM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и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IgG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386" name="Picture 2" descr="ÐÐ°ÑÑÐ¸Ð½ÐºÐ¸ Ð¿Ð¾ Ð·Ð°Ð¿ÑÐ¾ÑÑ ÐºÐ°ÑÑÐ¸Ð½ÐºÐ¸ Ð»Ð°Ð±Ð¾ÑÐ°ÑÐ¾ÑÐ½Ð°Ñ Ð´Ð¸Ð°Ð³Ð½Ð¾ÑÑÐ¸ÐºÐ°"/>
          <p:cNvPicPr>
            <a:picLocks noChangeAspect="1" noChangeArrowheads="1"/>
          </p:cNvPicPr>
          <p:nvPr/>
        </p:nvPicPr>
        <p:blipFill>
          <a:blip r:embed="rId2" cstate="print"/>
          <a:srcRect l="3239" r="3239"/>
          <a:stretch>
            <a:fillRect/>
          </a:stretch>
        </p:blipFill>
        <p:spPr bwMode="auto">
          <a:xfrm>
            <a:off x="7740352" y="0"/>
            <a:ext cx="1403648" cy="1072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395288" y="6597650"/>
            <a:ext cx="8316912" cy="71438"/>
          </a:xfrm>
          <a:prstGeom prst="rect">
            <a:avLst/>
          </a:prstGeom>
          <a:noFill/>
          <a:ln w="76200" cmpd="tri" algn="ctr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4400">
              <a:solidFill>
                <a:schemeClr val="tx2"/>
              </a:solidFill>
              <a:cs typeface="+mn-cs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51520" y="1052736"/>
            <a:ext cx="8640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Цитомегаловирусное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поражение слюнных желез: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эпителий многих протоков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подвергается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цитомегаловирусному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метаморфозу с интерстициальными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лимфо-гистиоцитарными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инфильтратами.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68313" y="260350"/>
            <a:ext cx="8280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Гистологическое исследование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биопсийного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аутопсийного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материала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1520" y="2852936"/>
            <a:ext cx="8712968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CCCC00"/>
              </a:buClr>
              <a:buFont typeface="Wingdings" pitchFamily="2" charset="2"/>
              <a:buChar char="§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Плазмоклеточная инфильтрация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межальвеолярных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перегородок и интерстициальной ткани легких с явлениями очагового склероза, </a:t>
            </a:r>
          </a:p>
          <a:p>
            <a:pPr>
              <a:lnSpc>
                <a:spcPct val="90000"/>
              </a:lnSpc>
              <a:buClr>
                <a:srgbClr val="CCCC00"/>
              </a:buClr>
              <a:buFont typeface="Wingdings" pitchFamily="2" charset="2"/>
              <a:buChar char="§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склероз единичных клубочков почек, </a:t>
            </a:r>
          </a:p>
          <a:p>
            <a:pPr>
              <a:lnSpc>
                <a:spcPct val="90000"/>
              </a:lnSpc>
              <a:buClr>
                <a:srgbClr val="CCCC00"/>
              </a:buClr>
              <a:buFont typeface="Wingdings" pitchFamily="2" charset="2"/>
              <a:buChar char="§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очаги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лимфо-гистиоцитарной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инфильтрации интерстициальной ткани миокарда, </a:t>
            </a:r>
          </a:p>
          <a:p>
            <a:pPr>
              <a:lnSpc>
                <a:spcPct val="90000"/>
              </a:lnSpc>
              <a:buClr>
                <a:srgbClr val="CCCC00"/>
              </a:buClr>
              <a:buFont typeface="Wingdings" pitchFamily="2" charset="2"/>
              <a:buChar char="§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очаговая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лимфоцитарная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инфильтрация ткани головного мозга - косвенные признаки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цитомегаловирусной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инфекции.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51520" y="4221088"/>
            <a:ext cx="7128792" cy="648072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395288" y="6597650"/>
            <a:ext cx="8316912" cy="71438"/>
          </a:xfrm>
          <a:prstGeom prst="rect">
            <a:avLst/>
          </a:prstGeom>
          <a:noFill/>
          <a:ln w="76200" cmpd="tri" algn="ctr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4400">
              <a:solidFill>
                <a:schemeClr val="tx2"/>
              </a:solidFill>
              <a:cs typeface="+mn-cs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79512" y="2132856"/>
            <a:ext cx="874871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Так как вирусы группы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Herpes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обладают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лимфотропностью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и способностью вызывать глубокое угнетение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Т-субпопуляции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лимфоцитов, то может развиться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иммунодефицитное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состояние, проявлениями которого можно считать, частичную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атрофию лимфоидных фолликулов селезенки, отсутствие лимфоидных фолликулов в стенке кишки,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акцидентальную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инволюцию тимуса с присоединением бактериальной пневмонии и развитием катарально-десквамативного энтероколита.</a:t>
            </a:r>
          </a:p>
        </p:txBody>
      </p:sp>
      <p:pic>
        <p:nvPicPr>
          <p:cNvPr id="23558" name="Picture 6" descr="Картинки по запросу Акцидентальная трансформация вилочковой желез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04664"/>
            <a:ext cx="1474787" cy="1844675"/>
          </a:xfrm>
          <a:prstGeom prst="rect">
            <a:avLst/>
          </a:prstGeom>
          <a:noFill/>
        </p:spPr>
      </p:pic>
      <p:pic>
        <p:nvPicPr>
          <p:cNvPr id="23559" name="Picture 7" descr="Картинки по запросу Акцидентальная трансформация вилочковой желез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2089150" cy="186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50825" y="981075"/>
            <a:ext cx="8424863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предупреждение дальнейшего развития патологического процесса; </a:t>
            </a:r>
          </a:p>
          <a:p>
            <a:pPr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предупреждение генерализации процесса; </a:t>
            </a:r>
          </a:p>
          <a:p>
            <a:pPr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предупреждение формирования остаточных явлений и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инвалидизации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sz="2800" dirty="0"/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Лечение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больных ЦМВИ включает режим, диету,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этиотропные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препараты, симптоматические средства, иммунотерапию и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иммунокоррекцию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23850" y="260350"/>
            <a:ext cx="8135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Принципы лечения детей больных ЦМВИ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013325"/>
            <a:ext cx="1828800" cy="1333500"/>
          </a:xfrm>
          <a:prstGeom prst="rect">
            <a:avLst/>
          </a:prstGeom>
          <a:noFill/>
        </p:spPr>
      </p:pic>
      <p:pic>
        <p:nvPicPr>
          <p:cNvPr id="17413" name="Picture 5" descr="38_парентеральное_пит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764704"/>
            <a:ext cx="1547812" cy="1243013"/>
          </a:xfrm>
          <a:prstGeom prst="rect">
            <a:avLst/>
          </a:prstGeom>
          <a:noFill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4941888"/>
            <a:ext cx="20510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395288" y="6597650"/>
            <a:ext cx="8316912" cy="71438"/>
          </a:xfrm>
          <a:prstGeom prst="rect">
            <a:avLst/>
          </a:prstGeom>
          <a:noFill/>
          <a:ln w="76200" cmpd="tri" algn="ctr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440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Дилатационная кардиомиопатия по мкб 10. Кардиомиопатия дилатационная.  Процедуры и опе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564904"/>
            <a:ext cx="2602260" cy="15197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849694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latin typeface="Arial" pitchFamily="34" charset="0"/>
                <a:cs typeface="Arial" pitchFamily="34" charset="0"/>
              </a:rPr>
              <a:t>Дилатационная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кардиомиопатия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(ДКМП) –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заболевание миокарда, характеризующееся, в большинстве случаев, злокачественным течением,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резистентностью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к проводимой терапии, гибелью пациента от нарастающей сердечной недостаточности и/или внезапно возникшего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жизнеугрожающего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нарушения ритма.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581128"/>
            <a:ext cx="828092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Методы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: анализ случая смерти ребенка с клиническими признаками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дилатационной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кардиомиопатии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как проявления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генерализованной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цитомегаловирусной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(ЦМВ) инфекции.</a:t>
            </a:r>
          </a:p>
          <a:p>
            <a:endParaRPr lang="ru-RU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95288" y="6597650"/>
            <a:ext cx="8316912" cy="71438"/>
          </a:xfrm>
          <a:prstGeom prst="rect">
            <a:avLst/>
          </a:prstGeom>
          <a:noFill/>
          <a:ln w="76200" cmpd="tri" algn="ctr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4400">
              <a:solidFill>
                <a:schemeClr val="tx2"/>
              </a:solidFill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284984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Цель работы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– ознакомить с тяжелым течением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дилатационной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кардиомиопатии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640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Девочка Анна А.,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1 года 2 мес.,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житель села</a:t>
            </a:r>
          </a:p>
          <a:p>
            <a:pPr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отягощенный перинатальный анамнез: </a:t>
            </a:r>
          </a:p>
          <a:p>
            <a:pPr>
              <a:buClr>
                <a:srgbClr val="808000"/>
              </a:buClr>
            </a:pP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268760"/>
            <a:ext cx="67687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08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36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нед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гестации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Clr>
                <a:srgbClr val="808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задержка внутриутробного развития (масса – 2450,0 г, рост – 51 см)</a:t>
            </a:r>
          </a:p>
          <a:p>
            <a:pPr>
              <a:buClr>
                <a:srgbClr val="808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асфиксия умеренной степени),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2996952"/>
            <a:ext cx="85689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искусственное вскармливание с 2-х мес. </a:t>
            </a:r>
          </a:p>
          <a:p>
            <a:pPr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позднее введение прикорма </a:t>
            </a:r>
          </a:p>
          <a:p>
            <a:pPr>
              <a:buClr>
                <a:srgbClr val="808000"/>
              </a:buClr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(прикорм введен в 8 месяцев - молочная манная каша несколько раз в день. )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0"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отставание в массе (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масса в 1 год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– 9000,0 г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в течение последних 3-х мес. трижды перенесла респираторную инфекцию. Получала симптоматическое лечение. 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95288" y="6597650"/>
            <a:ext cx="8316912" cy="71438"/>
          </a:xfrm>
          <a:prstGeom prst="rect">
            <a:avLst/>
          </a:prstGeom>
          <a:noFill/>
          <a:ln w="76200" cmpd="tri" algn="ctr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440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395288" y="6597650"/>
            <a:ext cx="8316912" cy="71438"/>
          </a:xfrm>
          <a:prstGeom prst="rect">
            <a:avLst/>
          </a:prstGeom>
          <a:noFill/>
          <a:ln w="76200" cmpd="tri" algn="ctr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4400">
              <a:solidFill>
                <a:schemeClr val="tx2"/>
              </a:solidFill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20688"/>
            <a:ext cx="856895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Во время последнего эпизода ОРИ на 5-й день болезни после исчезновения кашля появилось: </a:t>
            </a:r>
          </a:p>
          <a:p>
            <a:pPr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кряхтящее дыхание, </a:t>
            </a:r>
          </a:p>
          <a:p>
            <a:pPr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наросла вялость, </a:t>
            </a:r>
          </a:p>
          <a:p>
            <a:pPr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бледность кожных покровов, </a:t>
            </a:r>
          </a:p>
          <a:p>
            <a:pPr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потливость, </a:t>
            </a:r>
          </a:p>
          <a:p>
            <a:pPr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отказ от еды. </a:t>
            </a:r>
          </a:p>
        </p:txBody>
      </p:sp>
      <p:pic>
        <p:nvPicPr>
          <p:cNvPr id="18436" name="Picture 4" descr="Занятие 07 Воспалительные заболевания сердца, карди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700808"/>
            <a:ext cx="2599848" cy="23640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4221088"/>
            <a:ext cx="81369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В клиническом анализе крови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нормохромная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анемия легкой степени, лейкоцитоз – 23,5х10</a:t>
            </a:r>
            <a:r>
              <a:rPr lang="ru-RU" sz="2600" baseline="300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/л. </a:t>
            </a:r>
          </a:p>
          <a:p>
            <a:pPr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На рентгенограмме органов грудной клетки –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кардиомегалия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497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err="1">
                <a:latin typeface="+mj-lt"/>
              </a:rPr>
              <a:t>Цитомегаловирусная</a:t>
            </a:r>
            <a:r>
              <a:rPr lang="ru-RU" sz="3200" b="1" dirty="0">
                <a:latin typeface="+mj-lt"/>
              </a:rPr>
              <a:t> инфекция</a:t>
            </a:r>
            <a:r>
              <a:rPr lang="ru-RU" sz="3200" dirty="0">
                <a:latin typeface="+mj-lt"/>
              </a:rPr>
              <a:t> (ЦМВИ) </a:t>
            </a:r>
            <a:r>
              <a:rPr lang="ru-RU" sz="3200" b="1" dirty="0">
                <a:latin typeface="+mj-lt"/>
              </a:rPr>
              <a:t>-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95288" y="836613"/>
            <a:ext cx="8351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МКБ-Х: P35.1; B25.0; B25.1; B25.8; B25.9; B27.1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39750" y="1557338"/>
            <a:ext cx="8280400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инфекционное заболевание, вызванное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герпесвирусом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5 типа, характеризующееся полиморфной клинической симптоматикой и специфичной морфологической картиной с присутствием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цитомегалических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клеток на фоне лимфогистиоцитарных инфильтратов. </a:t>
            </a:r>
          </a:p>
          <a:p>
            <a:pPr>
              <a:spcBef>
                <a:spcPct val="50000"/>
              </a:spcBef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ЦМВ - наиболее частый возбудитель врожденной инфекции. </a:t>
            </a: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395288" y="6597650"/>
            <a:ext cx="8316912" cy="71438"/>
          </a:xfrm>
          <a:prstGeom prst="rect">
            <a:avLst/>
          </a:prstGeom>
          <a:noFill/>
          <a:ln w="76200" cmpd="tri" algn="ctr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4400">
              <a:solidFill>
                <a:schemeClr val="tx2"/>
              </a:solidFill>
              <a:cs typeface="+mn-cs"/>
            </a:endParaRPr>
          </a:p>
        </p:txBody>
      </p:sp>
      <p:sp>
        <p:nvSpPr>
          <p:cNvPr id="5128" name="AutoShape 8" descr="Картинки по запросу картинки цитомегаловирус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130" name="AutoShape 10" descr="CMVschema-ru.sv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132" name="AutoShape 12" descr="CMVschema-ru.sv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134" name="AutoShape 14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136" name="AutoShape 16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138" name="AutoShape 18" descr="220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140" name="AutoShape 20" descr="220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142" name="AutoShape 22" descr="220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144" name="AutoShape 24" descr="220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146" name="AutoShape 26" descr="220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5148" name="Picture 2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868863"/>
            <a:ext cx="2497137" cy="162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илатационная кардиомиопат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933056"/>
            <a:ext cx="2376264" cy="26220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980728"/>
            <a:ext cx="856895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08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дилатация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камер сердца, 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808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тотально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снижена сократимость миокарда левого желудочка,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ФВ –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33%, 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808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недостаточность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митрального клапана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II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ст., 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808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недостаточность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трикуспидального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клапана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II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ст., 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808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открытое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овальное окно – 0,38 см, 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808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давление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в легочной артерии – 35,0 мм 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рт.ст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404664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Эхокардиография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95288" y="6597650"/>
            <a:ext cx="8316912" cy="71438"/>
          </a:xfrm>
          <a:prstGeom prst="rect">
            <a:avLst/>
          </a:prstGeom>
          <a:noFill/>
          <a:ln w="76200" cmpd="tri" algn="ctr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440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395288" y="6597650"/>
            <a:ext cx="8316912" cy="71438"/>
          </a:xfrm>
          <a:prstGeom prst="rect">
            <a:avLst/>
          </a:prstGeom>
          <a:noFill/>
          <a:ln w="76200" cmpd="tri" algn="ctr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4400">
              <a:solidFill>
                <a:schemeClr val="tx2"/>
              </a:solidFill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476672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Ребенок экстренно госпитализирован в стационар.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Клинический диагноз при поступлении: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Кардит с исходом в ДКМП со снижением сократительной способности миокарда, сердечная недостаточность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II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а». После приема пищи возникла рвота, ребенок обмяк, потерял сознание.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кардиомониторе зафиксирована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наджелудочковая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тахикардия 240 уд/мин, затем – желудочковая тахикардия с переходом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брадикардию.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Желудочковая тахикардия &amp; суправентрикулярная тахикардия с аберрацией | 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933056"/>
            <a:ext cx="4950371" cy="20283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5877272"/>
            <a:ext cx="86409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atin typeface="Arial" pitchFamily="34" charset="0"/>
                <a:cs typeface="Arial" pitchFamily="34" charset="0"/>
              </a:rPr>
              <a:t>Проводимые реанимационные мероприятия не дали успеха.</a:t>
            </a:r>
            <a:endParaRPr lang="ru-RU" sz="23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Цитомегаловирусная инфекция у гематологических и онкологических пациентов,  получающих цитостатическую терапию (обзор и клинический случай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941168"/>
            <a:ext cx="2448272" cy="1634948"/>
          </a:xfrm>
          <a:prstGeom prst="rect">
            <a:avLst/>
          </a:prstGeom>
          <a:noFill/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395288" y="6597650"/>
            <a:ext cx="8316912" cy="71438"/>
          </a:xfrm>
          <a:prstGeom prst="rect">
            <a:avLst/>
          </a:prstGeom>
          <a:noFill/>
          <a:ln w="76200" cmpd="tri" algn="ctr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4400">
              <a:solidFill>
                <a:schemeClr val="tx2"/>
              </a:solidFill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517232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Гистологически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доказана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генерализованная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ЦМВ инфекция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908720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err="1" smtClean="0">
                <a:latin typeface="Arial" pitchFamily="34" charset="0"/>
                <a:cs typeface="Arial" pitchFamily="34" charset="0"/>
              </a:rPr>
              <a:t>Осн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миокардит с исходом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дилатационную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кардиомиопатию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с развитием недостаточности митрального клапана, недостаточности трехстворчатого клапана. </a:t>
            </a:r>
          </a:p>
          <a:p>
            <a:r>
              <a:rPr lang="ru-RU" sz="2400" u="sng" dirty="0">
                <a:latin typeface="Arial" pitchFamily="34" charset="0"/>
                <a:cs typeface="Arial" pitchFamily="34" charset="0"/>
              </a:rPr>
              <a:t>Фоновый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цитомегаловирусная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инфекция. Интерстициальная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пневмония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трахеит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Сиалоаденит. </a:t>
            </a:r>
          </a:p>
          <a:p>
            <a:r>
              <a:rPr lang="ru-RU" sz="2400" u="sng" dirty="0">
                <a:latin typeface="Arial" pitchFamily="34" charset="0"/>
                <a:cs typeface="Arial" pitchFamily="34" charset="0"/>
              </a:rPr>
              <a:t>Осложнение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 Отек, очаги острой эмфиземы в легких. Отек головного мозга. Выраженные дистрофические изменения и очаговая дистрофия миокарда.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Дистрофические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изменения в головном мозге и во внутренних органах. </a:t>
            </a:r>
          </a:p>
          <a:p>
            <a:r>
              <a:rPr lang="ru-RU" sz="2400" u="sng" dirty="0">
                <a:latin typeface="Arial" pitchFamily="34" charset="0"/>
                <a:cs typeface="Arial" pitchFamily="34" charset="0"/>
              </a:rPr>
              <a:t>Сопутствующее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Акцидентальная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трансформация вилочковой железы. 2 фаза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3265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Диагноз патологоанатомический: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23850" y="0"/>
            <a:ext cx="3529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Выводы: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79388" y="476250"/>
            <a:ext cx="8785225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Многообразие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клинических проявлений 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808000"/>
              </a:buClr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ЦМВ инфекции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связано со способностью ЦМВ инфицировать практически все клетки организма. </a:t>
            </a:r>
          </a:p>
          <a:p>
            <a:pPr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Особенность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клинического случая – длительное бессимптомное течение ЦМВ инфекции с формированием ДКМП, быстрым прогрессированием сердечной недостаточности и фатальным нарушением ритма сердца. </a:t>
            </a:r>
          </a:p>
          <a:p>
            <a:pPr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Цитомегаловирусное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поражение миокарда имеет тяжелое течение и неблагоприятный прогноз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Преобладание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субклинических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инаппарантных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форм заболевания требует глубоких знаний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этиопатогенеза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, клиники и диагностики для своевременного выявления и  лечения ЦМВ инфекции.</a:t>
            </a:r>
          </a:p>
          <a:p>
            <a:endParaRPr lang="ru-RU" sz="2600" dirty="0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395288" y="6597650"/>
            <a:ext cx="8316912" cy="71438"/>
          </a:xfrm>
          <a:prstGeom prst="rect">
            <a:avLst/>
          </a:prstGeom>
          <a:noFill/>
          <a:ln w="76200" cmpd="tri" algn="ctr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440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В Донецк пришла настоящая осень :: Новости Донбас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5517232"/>
            <a:ext cx="828092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Ваше внимание!</a:t>
            </a:r>
            <a:endParaRPr lang="ru-RU" sz="44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ÐºÐ°ÑÑÐ¸Ð½ÐºÐ° Ð¿Ð¾ÑÐ°Ð¶ÐµÐ½Ð¸Ðµ ÑÐ»ÑÐ½Ð½ÑÑ Ð¶ÐµÐ»ÐµÐ· Ð¿ÑÐ¸ Ð¦ÐÐ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0"/>
            <a:ext cx="1692275" cy="1431925"/>
          </a:xfrm>
          <a:prstGeom prst="rect">
            <a:avLst/>
          </a:prstGeom>
          <a:noFill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23850" y="260350"/>
            <a:ext cx="3887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+mj-lt"/>
              </a:rPr>
              <a:t>Актуальность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0825" y="908050"/>
            <a:ext cx="8640763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Инфицированность ЦМВ распространена повсеместно, в мире инфицировано: </a:t>
            </a:r>
          </a:p>
          <a:p>
            <a:pPr>
              <a:buClr>
                <a:srgbClr val="808000"/>
              </a:buClr>
              <a:buFont typeface="Wingdings" pitchFamily="2" charset="2"/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детей - 20-60 %, взрослых - 40-95%. </a:t>
            </a:r>
          </a:p>
          <a:p>
            <a:pPr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Среди беременных женщин частота выявления антител к ЦМВ: 40-90%. </a:t>
            </a:r>
          </a:p>
          <a:p>
            <a:pPr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Частота первичной ЦМВИ у женщин во время беременности не превышает 1%. </a:t>
            </a:r>
          </a:p>
          <a:p>
            <a:pPr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Внутриутробное инфицирование плодов у женщин с первичной ЦМВИ во время беременности достигает 30-50%, при этом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манифестную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врожденную ЦМВИ выявляют у </a:t>
            </a:r>
          </a:p>
          <a:p>
            <a:pPr>
              <a:buClr>
                <a:srgbClr val="808000"/>
              </a:buClr>
              <a:buFont typeface="Wingdings" pitchFamily="2" charset="2"/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5-18% инфицированных детей. </a:t>
            </a: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395288" y="6597650"/>
            <a:ext cx="8316912" cy="71438"/>
          </a:xfrm>
          <a:prstGeom prst="rect">
            <a:avLst/>
          </a:prstGeom>
          <a:noFill/>
          <a:ln w="76200" cmpd="tri" algn="ctr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440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ÐÐ°ÑÑÐ¸Ð½ÐºÐ¸ Ð¿Ð¾ Ð·Ð°Ð¿ÑÐ¾ÑÑ ÐºÐ°ÑÑÐ¸Ð½ÐºÐ° ÐÐ¦Ð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4221163"/>
            <a:ext cx="2916237" cy="1576387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23850" y="765175"/>
            <a:ext cx="8640763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У умерших детей новорожденного и раннего возраста: </a:t>
            </a:r>
          </a:p>
          <a:p>
            <a:pPr>
              <a:buClr>
                <a:srgbClr val="808000"/>
              </a:buClr>
              <a:buFontTx/>
              <a:buChar char="•"/>
            </a:pPr>
            <a:r>
              <a:rPr lang="ru-RU" sz="2800" dirty="0" err="1">
                <a:latin typeface="Arial" pitchFamily="34" charset="0"/>
                <a:cs typeface="Arial" pitchFamily="34" charset="0"/>
              </a:rPr>
              <a:t>генерализованная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форма  - в 5-15% и  </a:t>
            </a:r>
          </a:p>
          <a:p>
            <a:pPr>
              <a:buClr>
                <a:srgbClr val="808000"/>
              </a:buClr>
              <a:buFontTx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локализованная - в 10-30%. </a:t>
            </a:r>
          </a:p>
          <a:p>
            <a:pPr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У выживших : </a:t>
            </a:r>
          </a:p>
          <a:p>
            <a:pPr>
              <a:buClr>
                <a:srgbClr val="808000"/>
              </a:buClr>
              <a:buFontTx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28% - отставание в умственном развитии, </a:t>
            </a:r>
          </a:p>
          <a:p>
            <a:pPr>
              <a:buClr>
                <a:srgbClr val="808000"/>
              </a:buClr>
              <a:buFontTx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58% - нейромышечные нарушения, в том числе ДЦП и соматосенсорная недостаточность, </a:t>
            </a:r>
          </a:p>
          <a:p>
            <a:pPr>
              <a:buClr>
                <a:srgbClr val="808000"/>
              </a:buClr>
              <a:buFontTx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20% - потеря слуха, </a:t>
            </a:r>
          </a:p>
          <a:p>
            <a:pPr>
              <a:buClr>
                <a:srgbClr val="808000"/>
              </a:buClr>
              <a:buFontTx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24% - нарушения зрения.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38877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Актуальность</a:t>
            </a:r>
          </a:p>
        </p:txBody>
      </p:sp>
      <p:sp>
        <p:nvSpPr>
          <p:cNvPr id="7172" name="AutoShape 4" descr="ÐÐ°ÑÑÐ¸Ð½ÐºÐ¸ Ð¿Ð¾ Ð·Ð°Ð¿ÑÐ¾ÑÑ ÐºÐ°ÑÑÐ¸Ð½ÐºÐ° ÐÐ¦Ð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7173" name="AutoShape 5" descr="ÐÐ°ÑÑÐ¸Ð½ÐºÐ¸ Ð¿Ð¾ Ð·Ð°Ð¿ÑÐ¾ÑÑ ÐºÐ°ÑÑÐ¸Ð½ÐºÐ° ÐÐ¦Ð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7174" name="AutoShape 6" descr="ÐÐ°ÑÑÐ¸Ð½ÐºÐ¸ Ð¿Ð¾ Ð·Ð°Ð¿ÑÐ¾ÑÑ ÐºÐ°ÑÑÐ¸Ð½ÐºÐ° ÐÐ¦Ð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395288" y="6597650"/>
            <a:ext cx="8316912" cy="71438"/>
          </a:xfrm>
          <a:prstGeom prst="rect">
            <a:avLst/>
          </a:prstGeom>
          <a:noFill/>
          <a:ln w="76200" cmpd="tri" algn="ctr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4400">
              <a:solidFill>
                <a:schemeClr val="tx2"/>
              </a:solidFill>
              <a:cs typeface="+mn-cs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50825" y="5516563"/>
            <a:ext cx="62642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течение первых месяцев жизни </a:t>
            </a:r>
          </a:p>
          <a:p>
            <a:pPr>
              <a:lnSpc>
                <a:spcPct val="90000"/>
              </a:lnSpc>
              <a:buClr>
                <a:srgbClr val="808000"/>
              </a:buClr>
              <a:buFont typeface="Wingdings" pitchFamily="2" charset="2"/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ЦМВ заражаются  5-30% детей.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400800" y="469900"/>
            <a:ext cx="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925638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/>
            </a:r>
            <a:br>
              <a:rPr lang="ru-RU" sz="2400">
                <a:latin typeface="Times New Roman" pitchFamily="18" charset="0"/>
              </a:rPr>
            </a:br>
            <a:endParaRPr lang="ru-RU" sz="2400">
              <a:latin typeface="Times New Roman" pitchFamily="18" charset="0"/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395288" y="6597650"/>
            <a:ext cx="8316912" cy="71438"/>
          </a:xfrm>
          <a:prstGeom prst="rect">
            <a:avLst/>
          </a:prstGeom>
          <a:noFill/>
          <a:ln w="76200" cmpd="tri" algn="ctr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4400">
              <a:solidFill>
                <a:schemeClr val="tx2"/>
              </a:solidFill>
              <a:cs typeface="+mn-cs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50825" y="0"/>
            <a:ext cx="3635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Эпидемиология</a:t>
            </a:r>
            <a:r>
              <a:rPr lang="ru-RU" sz="3200" dirty="0"/>
              <a:t>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79388" y="549275"/>
            <a:ext cx="871378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Источник инфекции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: хронический носитель вируса, больной, органы и ткани, используемые для трансплантации. 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Возбудитель находится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в: крови, моче, слюне, слезах, грудном молоке, отделяемом носоглотки, фекалиях, цервикальном и вагинальном секретах, сперме, амниотической и цереброспинальных жидкостях.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23850" y="3860801"/>
            <a:ext cx="8639175" cy="2551113"/>
            <a:chOff x="318" y="2432"/>
            <a:chExt cx="5442" cy="1607"/>
          </a:xfrm>
        </p:grpSpPr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1498" y="2432"/>
              <a:ext cx="2903" cy="330"/>
            </a:xfrm>
            <a:prstGeom prst="rect">
              <a:avLst/>
            </a:prstGeom>
            <a:noFill/>
            <a:ln w="38100" cmpd="dbl">
              <a:solidFill>
                <a:srgbClr val="808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dirty="0">
                  <a:latin typeface="Arial" pitchFamily="34" charset="0"/>
                  <a:cs typeface="Arial" pitchFamily="34" charset="0"/>
                </a:rPr>
                <a:t>Пути передачи инфекции</a:t>
              </a:r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318" y="3203"/>
              <a:ext cx="1179" cy="542"/>
            </a:xfrm>
            <a:prstGeom prst="rect">
              <a:avLst/>
            </a:prstGeom>
            <a:noFill/>
            <a:ln w="38100" cmpd="dbl">
              <a:solidFill>
                <a:srgbClr val="808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Воздушно-капельный</a:t>
              </a:r>
              <a:r>
                <a:rPr lang="ru-RU" dirty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1543" y="3203"/>
              <a:ext cx="1180" cy="542"/>
            </a:xfrm>
            <a:prstGeom prst="rect">
              <a:avLst/>
            </a:prstGeom>
            <a:noFill/>
            <a:ln w="38100" cmpd="dbl">
              <a:solidFill>
                <a:srgbClr val="808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Контактно-бытовой</a:t>
              </a:r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2835" y="3748"/>
              <a:ext cx="1769" cy="291"/>
            </a:xfrm>
            <a:prstGeom prst="rect">
              <a:avLst/>
            </a:prstGeom>
            <a:noFill/>
            <a:ln w="38100" cmpd="dbl">
              <a:solidFill>
                <a:srgbClr val="808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Парентеральный</a:t>
              </a:r>
              <a:r>
                <a:rPr lang="ru-RU" dirty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8204" name="Text Box 12"/>
            <p:cNvSpPr txBox="1">
              <a:spLocks noChangeArrowheads="1"/>
            </p:cNvSpPr>
            <p:nvPr/>
          </p:nvSpPr>
          <p:spPr bwMode="auto">
            <a:xfrm>
              <a:off x="2949" y="3249"/>
              <a:ext cx="998" cy="291"/>
            </a:xfrm>
            <a:prstGeom prst="rect">
              <a:avLst/>
            </a:prstGeom>
            <a:noFill/>
            <a:ln w="38100" cmpd="dbl">
              <a:solidFill>
                <a:srgbClr val="808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Половой </a:t>
              </a:r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 flipH="1">
              <a:off x="1226" y="2795"/>
              <a:ext cx="1451" cy="363"/>
            </a:xfrm>
            <a:prstGeom prst="line">
              <a:avLst/>
            </a:prstGeom>
            <a:noFill/>
            <a:ln w="38100">
              <a:solidFill>
                <a:srgbClr val="8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 flipH="1">
              <a:off x="2541" y="2795"/>
              <a:ext cx="136" cy="408"/>
            </a:xfrm>
            <a:prstGeom prst="line">
              <a:avLst/>
            </a:prstGeom>
            <a:noFill/>
            <a:ln w="38100">
              <a:solidFill>
                <a:srgbClr val="8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4083" y="3113"/>
              <a:ext cx="1677" cy="542"/>
            </a:xfrm>
            <a:prstGeom prst="rect">
              <a:avLst/>
            </a:prstGeom>
            <a:noFill/>
            <a:ln w="38100" cmpd="dbl">
              <a:solidFill>
                <a:srgbClr val="808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Внутриутробное инфицирование</a:t>
              </a:r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>
              <a:off x="2677" y="2795"/>
              <a:ext cx="227" cy="953"/>
            </a:xfrm>
            <a:prstGeom prst="line">
              <a:avLst/>
            </a:prstGeom>
            <a:noFill/>
            <a:ln w="38100">
              <a:solidFill>
                <a:srgbClr val="8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>
              <a:off x="2677" y="2795"/>
              <a:ext cx="635" cy="454"/>
            </a:xfrm>
            <a:prstGeom prst="line">
              <a:avLst/>
            </a:prstGeom>
            <a:noFill/>
            <a:ln w="38100">
              <a:solidFill>
                <a:srgbClr val="8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2677" y="2795"/>
              <a:ext cx="1452" cy="408"/>
            </a:xfrm>
            <a:prstGeom prst="line">
              <a:avLst/>
            </a:prstGeom>
            <a:noFill/>
            <a:ln w="38100">
              <a:solidFill>
                <a:srgbClr val="8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3527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Патогенез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ЦМВ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339975" y="908050"/>
            <a:ext cx="3529013" cy="523220"/>
          </a:xfrm>
          <a:prstGeom prst="rect">
            <a:avLst/>
          </a:prstGeom>
          <a:noFill/>
          <a:ln w="38100" cmpd="dbl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Входные ворота: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116013" y="1989138"/>
            <a:ext cx="648176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плацента, </a:t>
            </a:r>
          </a:p>
          <a:p>
            <a:pPr>
              <a:spcBef>
                <a:spcPct val="30000"/>
              </a:spcBef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плодные оболочки, </a:t>
            </a:r>
          </a:p>
          <a:p>
            <a:pPr>
              <a:spcBef>
                <a:spcPct val="30000"/>
              </a:spcBef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внешние покровы тела, </a:t>
            </a:r>
          </a:p>
          <a:p>
            <a:pPr>
              <a:spcBef>
                <a:spcPct val="30000"/>
              </a:spcBef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эпителий дыхательных путей </a:t>
            </a:r>
          </a:p>
          <a:p>
            <a:pPr>
              <a:spcBef>
                <a:spcPct val="30000"/>
              </a:spcBef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эпителий пищеварительного тракта 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 rot="5400000">
            <a:off x="-1930400" y="3089275"/>
            <a:ext cx="4705350" cy="3429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Анте-  </a:t>
            </a: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 </a:t>
            </a:r>
            <a:r>
              <a:rPr lang="ru-RU" sz="24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интранатальный</a:t>
            </a: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период</a:t>
            </a:r>
          </a:p>
        </p:txBody>
      </p:sp>
      <p:sp>
        <p:nvSpPr>
          <p:cNvPr id="9222" name="AutoShape 6"/>
          <p:cNvSpPr>
            <a:spLocks/>
          </p:cNvSpPr>
          <p:nvPr/>
        </p:nvSpPr>
        <p:spPr bwMode="auto">
          <a:xfrm>
            <a:off x="900113" y="2060575"/>
            <a:ext cx="215900" cy="2736850"/>
          </a:xfrm>
          <a:prstGeom prst="leftBrace">
            <a:avLst>
              <a:gd name="adj1" fmla="val 105637"/>
              <a:gd name="adj2" fmla="val 50000"/>
            </a:avLst>
          </a:prstGeom>
          <a:noFill/>
          <a:ln w="38100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AutoShape 7"/>
          <p:cNvSpPr>
            <a:spLocks/>
          </p:cNvSpPr>
          <p:nvPr/>
        </p:nvSpPr>
        <p:spPr bwMode="auto">
          <a:xfrm>
            <a:off x="7380288" y="3716338"/>
            <a:ext cx="287337" cy="1441450"/>
          </a:xfrm>
          <a:prstGeom prst="rightBrace">
            <a:avLst>
              <a:gd name="adj1" fmla="val 41805"/>
              <a:gd name="adj2" fmla="val 50000"/>
            </a:avLst>
          </a:prstGeom>
          <a:noFill/>
          <a:ln w="38100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 rot="5400000">
            <a:off x="6762750" y="3614738"/>
            <a:ext cx="3305175" cy="3429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Постнатальный  период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11188" y="5445125"/>
            <a:ext cx="85328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Адсорбируясь на клеточных мембранах, вирионы проникают в цитоплазму, индуцируя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цитомегалический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метаморфоз клеток.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0"/>
            <a:ext cx="4897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err="1">
                <a:latin typeface="Arial" pitchFamily="34" charset="0"/>
                <a:cs typeface="Arial" pitchFamily="34" charset="0"/>
              </a:rPr>
              <a:t>Патоморфология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ЦМВ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0825" y="692150"/>
            <a:ext cx="864235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Основные морфологические признаки ЦМВИ: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цитомгаловирусные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клетки  или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цитомегалы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интерстициальная лимфогистиоцитарная инфильтрация,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узелковые инфильтраты,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фиброз железистых органов,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кальцификаты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во внутренних органах,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образование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железистоподобных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структур эпителием желудочков мозга.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23850" y="4149725"/>
            <a:ext cx="5543550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Цитомегаловирусные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клетки достигает в размере 28-30 мкм и в световом микроскопе имеет вид совиного глаза.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Ядро и цитоплазма увеличиваются в размерах пропорционально.</a:t>
            </a: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395288" y="6597650"/>
            <a:ext cx="8316912" cy="71438"/>
          </a:xfrm>
          <a:prstGeom prst="rect">
            <a:avLst/>
          </a:prstGeom>
          <a:noFill/>
          <a:ln w="76200" cmpd="tri" algn="ctr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4400">
              <a:solidFill>
                <a:schemeClr val="tx2"/>
              </a:solidFill>
              <a:cs typeface="+mn-cs"/>
            </a:endParaRPr>
          </a:p>
        </p:txBody>
      </p:sp>
      <p:pic>
        <p:nvPicPr>
          <p:cNvPr id="10247" name="Picture 7" descr="1-1-300x2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4076700"/>
            <a:ext cx="3241675" cy="2246313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5616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Классификация ЦМВ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95288" y="908050"/>
            <a:ext cx="79914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P35.1 Врожденная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цитомегаловирусная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инфекция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B27.1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Цитомегаловирусный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мононуклеоз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B25.0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Цитомегаловирусный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пневмонит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B25.1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Цитомегаловирусный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гепатит 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B25.2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Цитомегаловирусный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панкреатит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B25.8 Другие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цитомегаловирусные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болезни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B25.9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Цитомегаловирусная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болезнь неуточненная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95288" y="476250"/>
            <a:ext cx="8353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Международная классификация болезней-Х: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95288" y="3933825"/>
            <a:ext cx="85693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По клиническим проявлениям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латентная;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субклиническая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клинически выраженные (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манифестные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 формы (может протекать по типу острой,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подострой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 хронической инфекции). 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Степень тяжести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 легкая, среднетяжелая и тяжелая.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642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+mj-lt"/>
              </a:rPr>
              <a:t>Клинические критерии диагностики ЦМВИ: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50825" y="836613"/>
            <a:ext cx="8713788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Врожденная ЦМВИ: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соматические и неврологические дефекты развития – </a:t>
            </a:r>
          </a:p>
          <a:p>
            <a:pPr>
              <a:lnSpc>
                <a:spcPct val="90000"/>
              </a:lnSpc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ВПС (сужение легочного ствола и аорты, дефекты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межпредсердной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и межжелудочковой перегородки др.), </a:t>
            </a:r>
          </a:p>
          <a:p>
            <a:pPr>
              <a:lnSpc>
                <a:spcPct val="90000"/>
              </a:lnSpc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800" dirty="0" err="1">
                <a:latin typeface="Arial" pitchFamily="34" charset="0"/>
                <a:cs typeface="Arial" pitchFamily="34" charset="0"/>
              </a:rPr>
              <a:t>фиброэластоз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миокарда, </a:t>
            </a:r>
          </a:p>
          <a:p>
            <a:pPr>
              <a:lnSpc>
                <a:spcPct val="90000"/>
              </a:lnSpc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микроцефалия, микро- и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макрогирия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lnSpc>
                <a:spcPct val="90000"/>
              </a:lnSpc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гипоплазия легких, </a:t>
            </a:r>
          </a:p>
          <a:p>
            <a:pPr>
              <a:lnSpc>
                <a:spcPct val="90000"/>
              </a:lnSpc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атрезия пищевода, </a:t>
            </a:r>
          </a:p>
          <a:p>
            <a:pPr>
              <a:lnSpc>
                <a:spcPct val="90000"/>
              </a:lnSpc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аномалии строения почек, </a:t>
            </a:r>
          </a:p>
          <a:p>
            <a:pPr>
              <a:lnSpc>
                <a:spcPct val="90000"/>
              </a:lnSpc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сенсорная глухота, </a:t>
            </a:r>
          </a:p>
          <a:p>
            <a:pPr>
              <a:lnSpc>
                <a:spcPct val="90000"/>
              </a:lnSpc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задержка внутриутробного развития плода, </a:t>
            </a:r>
          </a:p>
          <a:p>
            <a:pPr>
              <a:lnSpc>
                <a:spcPct val="90000"/>
              </a:lnSpc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внутриутробная гипотрофия, </a:t>
            </a:r>
          </a:p>
          <a:p>
            <a:pPr>
              <a:lnSpc>
                <a:spcPct val="90000"/>
              </a:lnSpc>
              <a:buClr>
                <a:srgbClr val="808000"/>
              </a:buClr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гидроцефалия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2565400"/>
            <a:ext cx="1712913" cy="21336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5013325"/>
            <a:ext cx="1260475" cy="1557338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</p:spPr>
      </p:pic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395288" y="6597650"/>
            <a:ext cx="8316912" cy="71438"/>
          </a:xfrm>
          <a:prstGeom prst="rect">
            <a:avLst/>
          </a:prstGeom>
          <a:noFill/>
          <a:ln w="76200" cmpd="tri" algn="ctr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440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1414</Words>
  <Application>Microsoft Office PowerPoint</Application>
  <PresentationFormat>Экран (4:3)</PresentationFormat>
  <Paragraphs>185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Анна</cp:lastModifiedBy>
  <cp:revision>47</cp:revision>
  <dcterms:created xsi:type="dcterms:W3CDTF">2020-10-04T21:21:50Z</dcterms:created>
  <dcterms:modified xsi:type="dcterms:W3CDTF">2020-10-05T20:24:20Z</dcterms:modified>
</cp:coreProperties>
</file>