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2100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9F716-0A61-48AE-BA7F-2090121D06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223A9C-FF60-4985-83D5-156823DEE495}">
      <dgm:prSet phldrT="[Текст]" custT="1"/>
      <dgm:spPr/>
      <dgm:t>
        <a:bodyPr/>
        <a:lstStyle/>
        <a:p>
          <a:r>
            <a:rPr lang="ru-RU" sz="3200" dirty="0" smtClean="0"/>
            <a:t>Наиболее выраженная тяжесть заболевания наблюдается в возрастной группе от 3 до 6 лет</a:t>
          </a:r>
          <a:endParaRPr lang="ru-RU" sz="3200" dirty="0"/>
        </a:p>
      </dgm:t>
    </dgm:pt>
    <dgm:pt modelId="{17B776CC-9A09-4FD6-8F6C-5471F2A84AE6}" type="parTrans" cxnId="{433CB9FD-B287-474B-A48A-81298543BDB5}">
      <dgm:prSet/>
      <dgm:spPr/>
      <dgm:t>
        <a:bodyPr/>
        <a:lstStyle/>
        <a:p>
          <a:endParaRPr lang="ru-RU"/>
        </a:p>
      </dgm:t>
    </dgm:pt>
    <dgm:pt modelId="{7DD1951D-4BC9-4804-A9AA-A731C4F4C018}" type="sibTrans" cxnId="{433CB9FD-B287-474B-A48A-81298543BDB5}">
      <dgm:prSet/>
      <dgm:spPr/>
      <dgm:t>
        <a:bodyPr/>
        <a:lstStyle/>
        <a:p>
          <a:endParaRPr lang="ru-RU"/>
        </a:p>
      </dgm:t>
    </dgm:pt>
    <dgm:pt modelId="{B55DA2AE-495E-443A-81D9-F6A59BF64F87}">
      <dgm:prSet phldrT="[Текст]"/>
      <dgm:spPr/>
      <dgm:t>
        <a:bodyPr/>
        <a:lstStyle/>
        <a:p>
          <a:r>
            <a:rPr lang="ru-RU" dirty="0" smtClean="0"/>
            <a:t>Процент тяжелого течения заболевания стремится к нулю у детей младше года и старше 13 лет</a:t>
          </a:r>
          <a:endParaRPr lang="ru-RU" dirty="0"/>
        </a:p>
      </dgm:t>
    </dgm:pt>
    <dgm:pt modelId="{C5C2B81A-51EC-4CFD-8B3C-82B2C246317D}" type="parTrans" cxnId="{17003B3E-6A38-478B-B0C3-729FFB042177}">
      <dgm:prSet/>
      <dgm:spPr/>
      <dgm:t>
        <a:bodyPr/>
        <a:lstStyle/>
        <a:p>
          <a:endParaRPr lang="ru-RU"/>
        </a:p>
      </dgm:t>
    </dgm:pt>
    <dgm:pt modelId="{BFCBDCF9-3771-4E9F-A5CE-615848696721}" type="sibTrans" cxnId="{17003B3E-6A38-478B-B0C3-729FFB042177}">
      <dgm:prSet/>
      <dgm:spPr/>
      <dgm:t>
        <a:bodyPr/>
        <a:lstStyle/>
        <a:p>
          <a:endParaRPr lang="ru-RU"/>
        </a:p>
      </dgm:t>
    </dgm:pt>
    <dgm:pt modelId="{BBBF8E1A-624F-4EFD-BDE8-8DCAA2EBAE55}">
      <dgm:prSet phldrT="[Текст]"/>
      <dgm:spPr/>
      <dgm:t>
        <a:bodyPr/>
        <a:lstStyle/>
        <a:p>
          <a:endParaRPr lang="ru-RU" dirty="0"/>
        </a:p>
      </dgm:t>
    </dgm:pt>
    <dgm:pt modelId="{92CE8399-2B05-4ED7-B946-D7E74123FA54}" type="sibTrans" cxnId="{0A77B728-4B3A-40AF-94D6-D7E339383AAA}">
      <dgm:prSet/>
      <dgm:spPr/>
      <dgm:t>
        <a:bodyPr/>
        <a:lstStyle/>
        <a:p>
          <a:endParaRPr lang="ru-RU"/>
        </a:p>
      </dgm:t>
    </dgm:pt>
    <dgm:pt modelId="{E4A06B3F-35F3-4F1F-9113-53C5F1CC915A}" type="parTrans" cxnId="{0A77B728-4B3A-40AF-94D6-D7E339383AAA}">
      <dgm:prSet/>
      <dgm:spPr/>
      <dgm:t>
        <a:bodyPr/>
        <a:lstStyle/>
        <a:p>
          <a:endParaRPr lang="ru-RU"/>
        </a:p>
      </dgm:t>
    </dgm:pt>
    <dgm:pt modelId="{84A01C15-CA42-490F-8571-3DD67BD16902}" type="pres">
      <dgm:prSet presAssocID="{E579F716-0A61-48AE-BA7F-2090121D06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FB232-7C86-4A5B-9B0A-9C3C3CB74DF2}" type="pres">
      <dgm:prSet presAssocID="{8D223A9C-FF60-4985-83D5-156823DEE495}" presName="parentText" presStyleLbl="node1" presStyleIdx="0" presStyleCnt="2" custLinFactNeighborX="-942" custLinFactNeighborY="93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C1FC1-8FF1-4470-9EB2-56C97D90F5EB}" type="pres">
      <dgm:prSet presAssocID="{8D223A9C-FF60-4985-83D5-156823DEE49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0D563-BCBF-40D0-9818-C9A6B7D4A6E6}" type="pres">
      <dgm:prSet presAssocID="{B55DA2AE-495E-443A-81D9-F6A59BF64F87}" presName="parentText" presStyleLbl="node1" presStyleIdx="1" presStyleCnt="2" custLinFactNeighborX="-942" custLinFactNeighborY="-17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64F709-B1DC-44B5-93BB-98C3B9FF9872}" type="presOf" srcId="{E579F716-0A61-48AE-BA7F-2090121D0699}" destId="{84A01C15-CA42-490F-8571-3DD67BD16902}" srcOrd="0" destOrd="0" presId="urn:microsoft.com/office/officeart/2005/8/layout/vList2"/>
    <dgm:cxn modelId="{5D939547-C0F3-492B-9213-F5F652695915}" type="presOf" srcId="{8D223A9C-FF60-4985-83D5-156823DEE495}" destId="{62FFB232-7C86-4A5B-9B0A-9C3C3CB74DF2}" srcOrd="0" destOrd="0" presId="urn:microsoft.com/office/officeart/2005/8/layout/vList2"/>
    <dgm:cxn modelId="{54B01307-E793-4C35-8DE5-2CE49036DBE9}" type="presOf" srcId="{B55DA2AE-495E-443A-81D9-F6A59BF64F87}" destId="{4440D563-BCBF-40D0-9818-C9A6B7D4A6E6}" srcOrd="0" destOrd="0" presId="urn:microsoft.com/office/officeart/2005/8/layout/vList2"/>
    <dgm:cxn modelId="{433CB9FD-B287-474B-A48A-81298543BDB5}" srcId="{E579F716-0A61-48AE-BA7F-2090121D0699}" destId="{8D223A9C-FF60-4985-83D5-156823DEE495}" srcOrd="0" destOrd="0" parTransId="{17B776CC-9A09-4FD6-8F6C-5471F2A84AE6}" sibTransId="{7DD1951D-4BC9-4804-A9AA-A731C4F4C018}"/>
    <dgm:cxn modelId="{17003B3E-6A38-478B-B0C3-729FFB042177}" srcId="{E579F716-0A61-48AE-BA7F-2090121D0699}" destId="{B55DA2AE-495E-443A-81D9-F6A59BF64F87}" srcOrd="1" destOrd="0" parTransId="{C5C2B81A-51EC-4CFD-8B3C-82B2C246317D}" sibTransId="{BFCBDCF9-3771-4E9F-A5CE-615848696721}"/>
    <dgm:cxn modelId="{0A77B728-4B3A-40AF-94D6-D7E339383AAA}" srcId="{8D223A9C-FF60-4985-83D5-156823DEE495}" destId="{BBBF8E1A-624F-4EFD-BDE8-8DCAA2EBAE55}" srcOrd="0" destOrd="0" parTransId="{E4A06B3F-35F3-4F1F-9113-53C5F1CC915A}" sibTransId="{92CE8399-2B05-4ED7-B946-D7E74123FA54}"/>
    <dgm:cxn modelId="{96449F96-6553-4451-93FB-B3937DF41280}" type="presOf" srcId="{BBBF8E1A-624F-4EFD-BDE8-8DCAA2EBAE55}" destId="{4CFC1FC1-8FF1-4470-9EB2-56C97D90F5EB}" srcOrd="0" destOrd="0" presId="urn:microsoft.com/office/officeart/2005/8/layout/vList2"/>
    <dgm:cxn modelId="{6F5C6625-F37F-4832-8A91-DCBD85A9EE03}" type="presParOf" srcId="{84A01C15-CA42-490F-8571-3DD67BD16902}" destId="{62FFB232-7C86-4A5B-9B0A-9C3C3CB74DF2}" srcOrd="0" destOrd="0" presId="urn:microsoft.com/office/officeart/2005/8/layout/vList2"/>
    <dgm:cxn modelId="{52685905-EF6C-4426-9867-D11BADCF126F}" type="presParOf" srcId="{84A01C15-CA42-490F-8571-3DD67BD16902}" destId="{4CFC1FC1-8FF1-4470-9EB2-56C97D90F5EB}" srcOrd="1" destOrd="0" presId="urn:microsoft.com/office/officeart/2005/8/layout/vList2"/>
    <dgm:cxn modelId="{78858DDE-FD2B-4FCB-A2C1-08909ECE49D5}" type="presParOf" srcId="{84A01C15-CA42-490F-8571-3DD67BD16902}" destId="{4440D563-BCBF-40D0-9818-C9A6B7D4A6E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B901DE-514A-4173-B365-CA28216C8EF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239B01-83AF-47C4-89DE-B4AB75DF446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smtClean="0"/>
            <a:t>Human herpes virus 6 type</a:t>
          </a:r>
          <a:endParaRPr lang="ru-RU" sz="2800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/>
        </a:p>
      </dgm:t>
    </dgm:pt>
    <dgm:pt modelId="{0D4CF665-3F08-4CDB-911E-85A3D2ABC916}" type="parTrans" cxnId="{B93FF1AB-B978-4215-93E4-515AE0FA8207}">
      <dgm:prSet/>
      <dgm:spPr/>
      <dgm:t>
        <a:bodyPr/>
        <a:lstStyle/>
        <a:p>
          <a:endParaRPr lang="ru-RU"/>
        </a:p>
      </dgm:t>
    </dgm:pt>
    <dgm:pt modelId="{D7D163C4-DAA2-40F3-857E-0010D8ED0D42}" type="sibTrans" cxnId="{B93FF1AB-B978-4215-93E4-515AE0FA8207}">
      <dgm:prSet/>
      <dgm:spPr/>
      <dgm:t>
        <a:bodyPr/>
        <a:lstStyle/>
        <a:p>
          <a:endParaRPr lang="ru-RU"/>
        </a:p>
      </dgm:t>
    </dgm:pt>
    <dgm:pt modelId="{4880C508-FDC6-44C7-8D78-61AAE3AA10FB}">
      <dgm:prSet phldrT="[Текст]" custT="1"/>
      <dgm:spPr/>
      <dgm:t>
        <a:bodyPr/>
        <a:lstStyle/>
        <a:p>
          <a:r>
            <a:rPr lang="en-US" sz="3200" dirty="0" smtClean="0"/>
            <a:t>HHV-6A</a:t>
          </a:r>
          <a:endParaRPr lang="ru-RU" sz="3200" dirty="0"/>
        </a:p>
      </dgm:t>
    </dgm:pt>
    <dgm:pt modelId="{4DCD5ACE-6671-4B5D-9A0F-8859D82C04C1}" type="parTrans" cxnId="{5283AB34-ECC4-43F9-95B7-52768CCEE98F}">
      <dgm:prSet/>
      <dgm:spPr/>
      <dgm:t>
        <a:bodyPr/>
        <a:lstStyle/>
        <a:p>
          <a:endParaRPr lang="ru-RU"/>
        </a:p>
      </dgm:t>
    </dgm:pt>
    <dgm:pt modelId="{1D67F0B2-C4F3-4D25-8D5C-2578FFDF458B}" type="sibTrans" cxnId="{5283AB34-ECC4-43F9-95B7-52768CCEE98F}">
      <dgm:prSet/>
      <dgm:spPr/>
      <dgm:t>
        <a:bodyPr/>
        <a:lstStyle/>
        <a:p>
          <a:endParaRPr lang="ru-RU"/>
        </a:p>
      </dgm:t>
    </dgm:pt>
    <dgm:pt modelId="{5B84B214-6049-473D-ADC5-F81205EABC49}">
      <dgm:prSet phldrT="[Текст]"/>
      <dgm:spPr/>
      <dgm:t>
        <a:bodyPr/>
        <a:lstStyle/>
        <a:p>
          <a:r>
            <a:rPr lang="en-US" dirty="0" smtClean="0"/>
            <a:t>HHV-6B</a:t>
          </a:r>
          <a:endParaRPr lang="ru-RU" dirty="0"/>
        </a:p>
      </dgm:t>
    </dgm:pt>
    <dgm:pt modelId="{E75DC960-989D-46BC-B5CB-D0D1FEEF068F}" type="parTrans" cxnId="{3E8F83D2-BDE3-4A01-874E-62DD856CF496}">
      <dgm:prSet/>
      <dgm:spPr/>
      <dgm:t>
        <a:bodyPr/>
        <a:lstStyle/>
        <a:p>
          <a:endParaRPr lang="ru-RU"/>
        </a:p>
      </dgm:t>
    </dgm:pt>
    <dgm:pt modelId="{7E255807-3F7F-45CB-911C-58B47625EBF3}" type="sibTrans" cxnId="{3E8F83D2-BDE3-4A01-874E-62DD856CF496}">
      <dgm:prSet/>
      <dgm:spPr/>
      <dgm:t>
        <a:bodyPr/>
        <a:lstStyle/>
        <a:p>
          <a:endParaRPr lang="ru-RU"/>
        </a:p>
      </dgm:t>
    </dgm:pt>
    <dgm:pt modelId="{17FCDA24-9CAF-4AB5-ADBC-9E07639764CD}" type="pres">
      <dgm:prSet presAssocID="{78B901DE-514A-4173-B365-CA28216C8E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477D8A-12EB-45F9-A7FC-0FD592C5DE9F}" type="pres">
      <dgm:prSet presAssocID="{41239B01-83AF-47C4-89DE-B4AB75DF4460}" presName="hierRoot1" presStyleCnt="0">
        <dgm:presLayoutVars>
          <dgm:hierBranch val="init"/>
        </dgm:presLayoutVars>
      </dgm:prSet>
      <dgm:spPr/>
    </dgm:pt>
    <dgm:pt modelId="{DB104C0A-13BD-4A33-A9EA-BFFC957AB540}" type="pres">
      <dgm:prSet presAssocID="{41239B01-83AF-47C4-89DE-B4AB75DF4460}" presName="rootComposite1" presStyleCnt="0"/>
      <dgm:spPr/>
    </dgm:pt>
    <dgm:pt modelId="{FB960E30-90CF-429F-8C71-ACFE8DE91CD4}" type="pres">
      <dgm:prSet presAssocID="{41239B01-83AF-47C4-89DE-B4AB75DF4460}" presName="rootText1" presStyleLbl="node0" presStyleIdx="0" presStyleCnt="1" custScaleX="164659" custScaleY="134966" custLinFactNeighborX="815" custLinFactNeighborY="-8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DABFAC-66BA-45DA-AA0A-09B288D9FC29}" type="pres">
      <dgm:prSet presAssocID="{41239B01-83AF-47C4-89DE-B4AB75DF446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C14AF01-AE8D-40E5-BEF6-E624DF12213E}" type="pres">
      <dgm:prSet presAssocID="{41239B01-83AF-47C4-89DE-B4AB75DF4460}" presName="hierChild2" presStyleCnt="0"/>
      <dgm:spPr/>
    </dgm:pt>
    <dgm:pt modelId="{5D925981-2B6B-4C85-B097-72DC4011080C}" type="pres">
      <dgm:prSet presAssocID="{4DCD5ACE-6671-4B5D-9A0F-8859D82C04C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DFFD9D8D-D29A-4171-ACF8-42320A5F327A}" type="pres">
      <dgm:prSet presAssocID="{4880C508-FDC6-44C7-8D78-61AAE3AA10FB}" presName="hierRoot2" presStyleCnt="0">
        <dgm:presLayoutVars>
          <dgm:hierBranch val="init"/>
        </dgm:presLayoutVars>
      </dgm:prSet>
      <dgm:spPr/>
    </dgm:pt>
    <dgm:pt modelId="{2FBDCC85-92F4-451D-AF0D-61254CB6E844}" type="pres">
      <dgm:prSet presAssocID="{4880C508-FDC6-44C7-8D78-61AAE3AA10FB}" presName="rootComposite" presStyleCnt="0"/>
      <dgm:spPr/>
    </dgm:pt>
    <dgm:pt modelId="{C02D5F12-5A3F-4217-94C0-FABAF06C6849}" type="pres">
      <dgm:prSet presAssocID="{4880C508-FDC6-44C7-8D78-61AAE3AA10F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D23303-F245-4C11-B90C-7CAEB749675E}" type="pres">
      <dgm:prSet presAssocID="{4880C508-FDC6-44C7-8D78-61AAE3AA10FB}" presName="rootConnector" presStyleLbl="node2" presStyleIdx="0" presStyleCnt="2"/>
      <dgm:spPr/>
      <dgm:t>
        <a:bodyPr/>
        <a:lstStyle/>
        <a:p>
          <a:endParaRPr lang="ru-RU"/>
        </a:p>
      </dgm:t>
    </dgm:pt>
    <dgm:pt modelId="{5FC41471-5D87-495B-971A-0B2248EEB6E3}" type="pres">
      <dgm:prSet presAssocID="{4880C508-FDC6-44C7-8D78-61AAE3AA10FB}" presName="hierChild4" presStyleCnt="0"/>
      <dgm:spPr/>
    </dgm:pt>
    <dgm:pt modelId="{0267D8C3-74D1-41DD-B7FD-6BF6D5AF8AFD}" type="pres">
      <dgm:prSet presAssocID="{4880C508-FDC6-44C7-8D78-61AAE3AA10FB}" presName="hierChild5" presStyleCnt="0"/>
      <dgm:spPr/>
    </dgm:pt>
    <dgm:pt modelId="{CCA43860-D811-4BFE-B6BB-ACB2B30E5D8C}" type="pres">
      <dgm:prSet presAssocID="{E75DC960-989D-46BC-B5CB-D0D1FEEF068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A516FF22-2855-403C-B2B0-44FD7C5A30E7}" type="pres">
      <dgm:prSet presAssocID="{5B84B214-6049-473D-ADC5-F81205EABC49}" presName="hierRoot2" presStyleCnt="0">
        <dgm:presLayoutVars>
          <dgm:hierBranch val="init"/>
        </dgm:presLayoutVars>
      </dgm:prSet>
      <dgm:spPr/>
    </dgm:pt>
    <dgm:pt modelId="{11133F6A-B5F1-45E9-B210-A5EBFA1BEDD1}" type="pres">
      <dgm:prSet presAssocID="{5B84B214-6049-473D-ADC5-F81205EABC49}" presName="rootComposite" presStyleCnt="0"/>
      <dgm:spPr/>
    </dgm:pt>
    <dgm:pt modelId="{57A86751-587B-4B41-893E-F79CB758C093}" type="pres">
      <dgm:prSet presAssocID="{5B84B214-6049-473D-ADC5-F81205EABC4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B8D9D7-B30F-4705-96CE-B120F8D19687}" type="pres">
      <dgm:prSet presAssocID="{5B84B214-6049-473D-ADC5-F81205EABC49}" presName="rootConnector" presStyleLbl="node2" presStyleIdx="1" presStyleCnt="2"/>
      <dgm:spPr/>
      <dgm:t>
        <a:bodyPr/>
        <a:lstStyle/>
        <a:p>
          <a:endParaRPr lang="ru-RU"/>
        </a:p>
      </dgm:t>
    </dgm:pt>
    <dgm:pt modelId="{0752C3B0-7CE6-4986-B5AD-9D31046EB851}" type="pres">
      <dgm:prSet presAssocID="{5B84B214-6049-473D-ADC5-F81205EABC49}" presName="hierChild4" presStyleCnt="0"/>
      <dgm:spPr/>
    </dgm:pt>
    <dgm:pt modelId="{65246053-D4C5-4CBC-AAAE-25AB1E0158EB}" type="pres">
      <dgm:prSet presAssocID="{5B84B214-6049-473D-ADC5-F81205EABC49}" presName="hierChild5" presStyleCnt="0"/>
      <dgm:spPr/>
    </dgm:pt>
    <dgm:pt modelId="{E71ED1D6-F087-4F90-ABA2-DA29E7F733DC}" type="pres">
      <dgm:prSet presAssocID="{41239B01-83AF-47C4-89DE-B4AB75DF4460}" presName="hierChild3" presStyleCnt="0"/>
      <dgm:spPr/>
    </dgm:pt>
  </dgm:ptLst>
  <dgm:cxnLst>
    <dgm:cxn modelId="{3E8F83D2-BDE3-4A01-874E-62DD856CF496}" srcId="{41239B01-83AF-47C4-89DE-B4AB75DF4460}" destId="{5B84B214-6049-473D-ADC5-F81205EABC49}" srcOrd="1" destOrd="0" parTransId="{E75DC960-989D-46BC-B5CB-D0D1FEEF068F}" sibTransId="{7E255807-3F7F-45CB-911C-58B47625EBF3}"/>
    <dgm:cxn modelId="{F0C95B5A-B227-4406-9117-ADBA5EE4691C}" type="presOf" srcId="{5B84B214-6049-473D-ADC5-F81205EABC49}" destId="{76B8D9D7-B30F-4705-96CE-B120F8D19687}" srcOrd="1" destOrd="0" presId="urn:microsoft.com/office/officeart/2005/8/layout/orgChart1"/>
    <dgm:cxn modelId="{439EA32B-CECE-4D3A-BCD2-77159F830428}" type="presOf" srcId="{5B84B214-6049-473D-ADC5-F81205EABC49}" destId="{57A86751-587B-4B41-893E-F79CB758C093}" srcOrd="0" destOrd="0" presId="urn:microsoft.com/office/officeart/2005/8/layout/orgChart1"/>
    <dgm:cxn modelId="{D83AD6DE-F782-4B46-8A80-DEE29E87B21F}" type="presOf" srcId="{41239B01-83AF-47C4-89DE-B4AB75DF4460}" destId="{FB960E30-90CF-429F-8C71-ACFE8DE91CD4}" srcOrd="0" destOrd="0" presId="urn:microsoft.com/office/officeart/2005/8/layout/orgChart1"/>
    <dgm:cxn modelId="{F7D4713A-F69E-4DA3-8D89-DBD97EB542B4}" type="presOf" srcId="{78B901DE-514A-4173-B365-CA28216C8EF0}" destId="{17FCDA24-9CAF-4AB5-ADBC-9E07639764CD}" srcOrd="0" destOrd="0" presId="urn:microsoft.com/office/officeart/2005/8/layout/orgChart1"/>
    <dgm:cxn modelId="{5283AB34-ECC4-43F9-95B7-52768CCEE98F}" srcId="{41239B01-83AF-47C4-89DE-B4AB75DF4460}" destId="{4880C508-FDC6-44C7-8D78-61AAE3AA10FB}" srcOrd="0" destOrd="0" parTransId="{4DCD5ACE-6671-4B5D-9A0F-8859D82C04C1}" sibTransId="{1D67F0B2-C4F3-4D25-8D5C-2578FFDF458B}"/>
    <dgm:cxn modelId="{FA3BA35E-49E9-42C6-96B4-7C3C70011180}" type="presOf" srcId="{E75DC960-989D-46BC-B5CB-D0D1FEEF068F}" destId="{CCA43860-D811-4BFE-B6BB-ACB2B30E5D8C}" srcOrd="0" destOrd="0" presId="urn:microsoft.com/office/officeart/2005/8/layout/orgChart1"/>
    <dgm:cxn modelId="{2E352BEF-1A14-4715-907E-8E0282EEB805}" type="presOf" srcId="{4880C508-FDC6-44C7-8D78-61AAE3AA10FB}" destId="{C02D5F12-5A3F-4217-94C0-FABAF06C6849}" srcOrd="0" destOrd="0" presId="urn:microsoft.com/office/officeart/2005/8/layout/orgChart1"/>
    <dgm:cxn modelId="{A9A87A2E-EBB5-4C44-8692-BC98194ACEBC}" type="presOf" srcId="{4880C508-FDC6-44C7-8D78-61AAE3AA10FB}" destId="{FAD23303-F245-4C11-B90C-7CAEB749675E}" srcOrd="1" destOrd="0" presId="urn:microsoft.com/office/officeart/2005/8/layout/orgChart1"/>
    <dgm:cxn modelId="{685F12A1-28D0-4AED-86E8-0CB0C2A73A0E}" type="presOf" srcId="{4DCD5ACE-6671-4B5D-9A0F-8859D82C04C1}" destId="{5D925981-2B6B-4C85-B097-72DC4011080C}" srcOrd="0" destOrd="0" presId="urn:microsoft.com/office/officeart/2005/8/layout/orgChart1"/>
    <dgm:cxn modelId="{A55E1699-0F8C-4CEF-A36F-F92C4DA42480}" type="presOf" srcId="{41239B01-83AF-47C4-89DE-B4AB75DF4460}" destId="{AADABFAC-66BA-45DA-AA0A-09B288D9FC29}" srcOrd="1" destOrd="0" presId="urn:microsoft.com/office/officeart/2005/8/layout/orgChart1"/>
    <dgm:cxn modelId="{B93FF1AB-B978-4215-93E4-515AE0FA8207}" srcId="{78B901DE-514A-4173-B365-CA28216C8EF0}" destId="{41239B01-83AF-47C4-89DE-B4AB75DF4460}" srcOrd="0" destOrd="0" parTransId="{0D4CF665-3F08-4CDB-911E-85A3D2ABC916}" sibTransId="{D7D163C4-DAA2-40F3-857E-0010D8ED0D42}"/>
    <dgm:cxn modelId="{1C29FF66-FA2D-4629-B6FB-C365C77391DC}" type="presParOf" srcId="{17FCDA24-9CAF-4AB5-ADBC-9E07639764CD}" destId="{06477D8A-12EB-45F9-A7FC-0FD592C5DE9F}" srcOrd="0" destOrd="0" presId="urn:microsoft.com/office/officeart/2005/8/layout/orgChart1"/>
    <dgm:cxn modelId="{6E75E7CF-3643-407F-BED7-BF1688491E32}" type="presParOf" srcId="{06477D8A-12EB-45F9-A7FC-0FD592C5DE9F}" destId="{DB104C0A-13BD-4A33-A9EA-BFFC957AB540}" srcOrd="0" destOrd="0" presId="urn:microsoft.com/office/officeart/2005/8/layout/orgChart1"/>
    <dgm:cxn modelId="{D90D02C3-533A-4BF3-B7F4-B0E18AD6B365}" type="presParOf" srcId="{DB104C0A-13BD-4A33-A9EA-BFFC957AB540}" destId="{FB960E30-90CF-429F-8C71-ACFE8DE91CD4}" srcOrd="0" destOrd="0" presId="urn:microsoft.com/office/officeart/2005/8/layout/orgChart1"/>
    <dgm:cxn modelId="{82504ADF-0664-4788-8265-F2DB0EDA9364}" type="presParOf" srcId="{DB104C0A-13BD-4A33-A9EA-BFFC957AB540}" destId="{AADABFAC-66BA-45DA-AA0A-09B288D9FC29}" srcOrd="1" destOrd="0" presId="urn:microsoft.com/office/officeart/2005/8/layout/orgChart1"/>
    <dgm:cxn modelId="{7B43665F-12CA-4FB3-B480-8E2D3DA2FC30}" type="presParOf" srcId="{06477D8A-12EB-45F9-A7FC-0FD592C5DE9F}" destId="{4C14AF01-AE8D-40E5-BEF6-E624DF12213E}" srcOrd="1" destOrd="0" presId="urn:microsoft.com/office/officeart/2005/8/layout/orgChart1"/>
    <dgm:cxn modelId="{5192D6E3-F833-4C84-885C-58E180BF7A09}" type="presParOf" srcId="{4C14AF01-AE8D-40E5-BEF6-E624DF12213E}" destId="{5D925981-2B6B-4C85-B097-72DC4011080C}" srcOrd="0" destOrd="0" presId="urn:microsoft.com/office/officeart/2005/8/layout/orgChart1"/>
    <dgm:cxn modelId="{26151A67-B417-478E-9C73-ACFCA6E0E930}" type="presParOf" srcId="{4C14AF01-AE8D-40E5-BEF6-E624DF12213E}" destId="{DFFD9D8D-D29A-4171-ACF8-42320A5F327A}" srcOrd="1" destOrd="0" presId="urn:microsoft.com/office/officeart/2005/8/layout/orgChart1"/>
    <dgm:cxn modelId="{3424BE05-4CBC-4700-AC60-695A3AA525D4}" type="presParOf" srcId="{DFFD9D8D-D29A-4171-ACF8-42320A5F327A}" destId="{2FBDCC85-92F4-451D-AF0D-61254CB6E844}" srcOrd="0" destOrd="0" presId="urn:microsoft.com/office/officeart/2005/8/layout/orgChart1"/>
    <dgm:cxn modelId="{9781F7A2-5CC8-48B3-8328-D97277E1D332}" type="presParOf" srcId="{2FBDCC85-92F4-451D-AF0D-61254CB6E844}" destId="{C02D5F12-5A3F-4217-94C0-FABAF06C6849}" srcOrd="0" destOrd="0" presId="urn:microsoft.com/office/officeart/2005/8/layout/orgChart1"/>
    <dgm:cxn modelId="{91B99DFC-3BCB-4D41-BAF0-348D851AA680}" type="presParOf" srcId="{2FBDCC85-92F4-451D-AF0D-61254CB6E844}" destId="{FAD23303-F245-4C11-B90C-7CAEB749675E}" srcOrd="1" destOrd="0" presId="urn:microsoft.com/office/officeart/2005/8/layout/orgChart1"/>
    <dgm:cxn modelId="{6095DD65-9F15-48F4-9C1D-C85DEED8BF91}" type="presParOf" srcId="{DFFD9D8D-D29A-4171-ACF8-42320A5F327A}" destId="{5FC41471-5D87-495B-971A-0B2248EEB6E3}" srcOrd="1" destOrd="0" presId="urn:microsoft.com/office/officeart/2005/8/layout/orgChart1"/>
    <dgm:cxn modelId="{02DD597B-AF3E-47E8-B29E-345B310685E6}" type="presParOf" srcId="{DFFD9D8D-D29A-4171-ACF8-42320A5F327A}" destId="{0267D8C3-74D1-41DD-B7FD-6BF6D5AF8AFD}" srcOrd="2" destOrd="0" presId="urn:microsoft.com/office/officeart/2005/8/layout/orgChart1"/>
    <dgm:cxn modelId="{76DDA763-DD91-4335-9079-D9009B68616E}" type="presParOf" srcId="{4C14AF01-AE8D-40E5-BEF6-E624DF12213E}" destId="{CCA43860-D811-4BFE-B6BB-ACB2B30E5D8C}" srcOrd="2" destOrd="0" presId="urn:microsoft.com/office/officeart/2005/8/layout/orgChart1"/>
    <dgm:cxn modelId="{B792CF93-C360-42BA-9AE0-1D36E37A191A}" type="presParOf" srcId="{4C14AF01-AE8D-40E5-BEF6-E624DF12213E}" destId="{A516FF22-2855-403C-B2B0-44FD7C5A30E7}" srcOrd="3" destOrd="0" presId="urn:microsoft.com/office/officeart/2005/8/layout/orgChart1"/>
    <dgm:cxn modelId="{9606AB0C-BC0C-4A67-8C36-AB0D70BF2497}" type="presParOf" srcId="{A516FF22-2855-403C-B2B0-44FD7C5A30E7}" destId="{11133F6A-B5F1-45E9-B210-A5EBFA1BEDD1}" srcOrd="0" destOrd="0" presId="urn:microsoft.com/office/officeart/2005/8/layout/orgChart1"/>
    <dgm:cxn modelId="{C7754CAE-3D94-4033-8986-6960FEA7DD76}" type="presParOf" srcId="{11133F6A-B5F1-45E9-B210-A5EBFA1BEDD1}" destId="{57A86751-587B-4B41-893E-F79CB758C093}" srcOrd="0" destOrd="0" presId="urn:microsoft.com/office/officeart/2005/8/layout/orgChart1"/>
    <dgm:cxn modelId="{628AF093-970E-4A64-9B24-3F353651F2EC}" type="presParOf" srcId="{11133F6A-B5F1-45E9-B210-A5EBFA1BEDD1}" destId="{76B8D9D7-B30F-4705-96CE-B120F8D19687}" srcOrd="1" destOrd="0" presId="urn:microsoft.com/office/officeart/2005/8/layout/orgChart1"/>
    <dgm:cxn modelId="{5AA8ACBA-441C-4972-A225-B3FF37131A66}" type="presParOf" srcId="{A516FF22-2855-403C-B2B0-44FD7C5A30E7}" destId="{0752C3B0-7CE6-4986-B5AD-9D31046EB851}" srcOrd="1" destOrd="0" presId="urn:microsoft.com/office/officeart/2005/8/layout/orgChart1"/>
    <dgm:cxn modelId="{E4B4A15C-DBF1-4637-AC70-5CC8EA4987E5}" type="presParOf" srcId="{A516FF22-2855-403C-B2B0-44FD7C5A30E7}" destId="{65246053-D4C5-4CBC-AAAE-25AB1E0158EB}" srcOrd="2" destOrd="0" presId="urn:microsoft.com/office/officeart/2005/8/layout/orgChart1"/>
    <dgm:cxn modelId="{4D9A35AB-4583-4C3C-B513-EADED439990F}" type="presParOf" srcId="{06477D8A-12EB-45F9-A7FC-0FD592C5DE9F}" destId="{E71ED1D6-F087-4F90-ABA2-DA29E7F733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fr/images/search?text=%D0%A4%D0%BE%D1%80%D0%BC%D0%B8%D1%80%D0%BE%D0%B2%D0%B0%D0%BD%D0%B8%D0%B5+%D0%BF%D0%BE%D0%BB%D0%B8%D0%BC%D0%B5%D0%BC%D1%84%D0%B0%D0%B4%D0%B5%D0%BD%D0%BE%D0%BF%D0%B0%D1%82%D0%B8%D0%B8&amp;img_url=https://present5.com/presentation/154596922_132329465/image-56.jpg&amp;pos=2&amp;rpt=simage&amp;stype=image&amp;lr=142&amp;parent-reqid=1601567535147605-582270644952311630900100-prestable-app-host-sas-web-yp-176&amp;source=wiz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80920" cy="1470025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ГОО ВПО «Донецкий национальный медицинский университет </a:t>
            </a:r>
            <a:b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им. М. Горького»</a:t>
            </a:r>
            <a:b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Кафедра педиатрии №2</a:t>
            </a: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700808"/>
            <a:ext cx="7200800" cy="4752528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Клинические проявления инфекционного мононуклеоза при первичной  или реактивированной герпесвирусной инфекции</a:t>
            </a:r>
            <a:endParaRPr lang="ru-RU" sz="500" b="1" dirty="0" smtClean="0">
              <a:solidFill>
                <a:schemeClr val="tx1"/>
              </a:solidFill>
            </a:endParaRPr>
          </a:p>
          <a:p>
            <a:pPr algn="l"/>
            <a:endParaRPr lang="ru-RU" sz="500" b="1" dirty="0" smtClean="0">
              <a:solidFill>
                <a:schemeClr val="tx1"/>
              </a:solidFill>
            </a:endParaRPr>
          </a:p>
          <a:p>
            <a:pPr algn="l"/>
            <a:endParaRPr lang="ru-RU" sz="1400" b="1" dirty="0" smtClean="0">
              <a:solidFill>
                <a:schemeClr val="tx1"/>
              </a:solidFill>
            </a:endParaRPr>
          </a:p>
          <a:p>
            <a:pPr algn="l"/>
            <a:endParaRPr lang="ru-RU" sz="14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                                                                               Доц. Зуева Г.В.</a:t>
            </a:r>
          </a:p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                                                                              Асс. Журбий О.Е</a:t>
            </a:r>
          </a:p>
          <a:p>
            <a:pPr algn="l"/>
            <a:endParaRPr lang="ru-RU" sz="15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г.Донецк,2020</a:t>
            </a:r>
          </a:p>
          <a:p>
            <a:endParaRPr lang="ru-RU" sz="4900" b="1" dirty="0" smtClean="0">
              <a:solidFill>
                <a:srgbClr val="0070C0"/>
              </a:solidFill>
            </a:endParaRPr>
          </a:p>
          <a:p>
            <a:endParaRPr lang="ru-RU" sz="4900" b="1" dirty="0" smtClean="0">
              <a:solidFill>
                <a:srgbClr val="0070C0"/>
              </a:solidFill>
            </a:endParaRPr>
          </a:p>
          <a:p>
            <a:endParaRPr lang="ru-RU" sz="4900" b="1" dirty="0" smtClean="0">
              <a:solidFill>
                <a:schemeClr val="tx1"/>
              </a:solidFill>
            </a:endParaRPr>
          </a:p>
          <a:p>
            <a:endParaRPr lang="ru-RU" sz="4900" b="1" dirty="0" smtClean="0">
              <a:solidFill>
                <a:schemeClr val="tx1"/>
              </a:solidFill>
            </a:endParaRPr>
          </a:p>
          <a:p>
            <a:endParaRPr lang="ru-RU" sz="49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36904" cy="12241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Клиническая характеристика ИМ Эпштейна- Барр-вирусной этиологии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(ЭБВ)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91680" y="1700808"/>
            <a:ext cx="561662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ИМ, вызванный первичной ВЭБ- инфекцией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Стрелка вверх 8"/>
          <p:cNvSpPr/>
          <p:nvPr/>
        </p:nvSpPr>
        <p:spPr>
          <a:xfrm rot="10800000">
            <a:off x="2267744" y="2420888"/>
            <a:ext cx="360040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0800000">
            <a:off x="6156176" y="2420888"/>
            <a:ext cx="360040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7624" y="2996952"/>
            <a:ext cx="23042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симптомы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64088" y="2996952"/>
            <a:ext cx="21602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Дополнительные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3717032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лихорадка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59632" y="4221088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ангина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59632" y="4797152"/>
            <a:ext cx="252028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Поражение органов ретикулоэндоте-лиальной системы с постепенной манифестацией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067944" y="3825044"/>
            <a:ext cx="19945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Экзантем</a:t>
            </a:r>
            <a:r>
              <a:rPr lang="ru-RU" b="1" dirty="0" smtClean="0"/>
              <a:t>а, </a:t>
            </a:r>
            <a:r>
              <a:rPr lang="ru-RU" dirty="0" smtClean="0"/>
              <a:t>энантема</a:t>
            </a:r>
          </a:p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067944" y="4969116"/>
            <a:ext cx="1949578" cy="836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Одутловатость лица, пастозность век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732240" y="3824729"/>
            <a:ext cx="19945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ринит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732240" y="4930396"/>
            <a:ext cx="19945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диарея</a:t>
            </a:r>
            <a:endParaRPr lang="ru-RU" dirty="0"/>
          </a:p>
        </p:txBody>
      </p:sp>
      <p:cxnSp>
        <p:nvCxnSpPr>
          <p:cNvPr id="28" name="Shape 27"/>
          <p:cNvCxnSpPr>
            <a:stCxn id="12" idx="1"/>
          </p:cNvCxnSpPr>
          <p:nvPr/>
        </p:nvCxnSpPr>
        <p:spPr>
          <a:xfrm rot="10800000" flipV="1">
            <a:off x="827584" y="3284984"/>
            <a:ext cx="360040" cy="2304256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27584" y="5589240"/>
            <a:ext cx="4320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4" idx="1"/>
          </p:cNvCxnSpPr>
          <p:nvPr/>
        </p:nvCxnSpPr>
        <p:spPr>
          <a:xfrm>
            <a:off x="827584" y="3933056"/>
            <a:ext cx="432048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27584" y="4365104"/>
            <a:ext cx="432048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827584" y="5085184"/>
            <a:ext cx="432048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430979" y="3573016"/>
            <a:ext cx="13229" cy="1396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21" idx="3"/>
          </p:cNvCxnSpPr>
          <p:nvPr/>
        </p:nvCxnSpPr>
        <p:spPr>
          <a:xfrm flipH="1">
            <a:off x="6017522" y="4969116"/>
            <a:ext cx="413458" cy="4180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635780" y="3563732"/>
            <a:ext cx="381742" cy="2613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876256" y="3563732"/>
            <a:ext cx="288032" cy="230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26" idx="1"/>
          </p:cNvCxnSpPr>
          <p:nvPr/>
        </p:nvCxnSpPr>
        <p:spPr>
          <a:xfrm>
            <a:off x="6444208" y="4930396"/>
            <a:ext cx="288032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260648"/>
            <a:ext cx="7812868" cy="18582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Клинические отличия инфекционного мононуклеоза вызванного реактивацией ВЭБ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0" y="2348879"/>
            <a:ext cx="7632848" cy="377728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более длительный период лихорадки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«стертая» форма тонзиллита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н</a:t>
            </a:r>
            <a:r>
              <a:rPr lang="ru-RU" sz="2800" dirty="0" smtClean="0"/>
              <a:t>езначительное увеличение размеров печени и селезенки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Формирование </a:t>
            </a:r>
            <a:r>
              <a:rPr lang="ru-RU" sz="2800" dirty="0" smtClean="0"/>
              <a:t>полилимфаденопатия </a:t>
            </a:r>
            <a:r>
              <a:rPr lang="ru-RU" sz="2800" dirty="0"/>
              <a:t>в </a:t>
            </a:r>
            <a:r>
              <a:rPr lang="ru-RU" sz="2800" dirty="0" smtClean="0"/>
              <a:t> </a:t>
            </a:r>
            <a:r>
              <a:rPr lang="ru-RU" sz="2800" dirty="0"/>
              <a:t>22,5 % случаев</a:t>
            </a:r>
            <a:endParaRPr lang="ru-RU" sz="2800" dirty="0" smtClean="0"/>
          </a:p>
          <a:p>
            <a:pPr marL="0" indent="0" fontAlgn="t">
              <a:buNone/>
            </a:pPr>
            <a:r>
              <a:rPr lang="ru-RU" sz="2800" dirty="0">
                <a:hlinkClick r:id="rId2"/>
              </a:rPr>
              <a:t/>
            </a:r>
            <a:br>
              <a:rPr lang="ru-RU" sz="2800" dirty="0">
                <a:hlinkClick r:id="rId2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2713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Осложнения </a:t>
            </a:r>
            <a:r>
              <a:rPr lang="ru-RU" dirty="0">
                <a:solidFill>
                  <a:srgbClr val="C00000"/>
                </a:solidFill>
              </a:rPr>
              <a:t>реактивированной ВЭБ -инфекции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7545" y="1628800"/>
            <a:ext cx="8219256" cy="4497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cs typeface="Aharoni" panose="02010803020104030203" pitchFamily="2" charset="-79"/>
              </a:rPr>
              <a:t>гиперплазия</a:t>
            </a:r>
            <a:r>
              <a:rPr lang="ru-RU" sz="3200" dirty="0">
                <a:cs typeface="Aharoni" panose="02010803020104030203" pitchFamily="2" charset="-79"/>
              </a:rPr>
              <a:t> мезентериальных </a:t>
            </a:r>
            <a:r>
              <a:rPr lang="ru-RU" sz="3200" dirty="0" smtClean="0">
                <a:cs typeface="Aharoni" panose="02010803020104030203" pitchFamily="2" charset="-79"/>
              </a:rPr>
              <a:t>лим-фатических узлов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cs typeface="Aharoni" panose="02010803020104030203" pitchFamily="2" charset="-79"/>
              </a:rPr>
              <a:t>формирование астеновегетативного синдрома</a:t>
            </a:r>
            <a:r>
              <a:rPr lang="ru-RU" sz="3200" dirty="0"/>
              <a:t> </a:t>
            </a:r>
            <a:endParaRPr lang="ru-RU" sz="3200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4875" y="4077072"/>
            <a:ext cx="7776864" cy="193899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Реактивация хронической ВЭБ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инфекции может служить маркером наличия в организме других герпесвирусов (ЦМВ</a:t>
            </a:r>
            <a:r>
              <a:rPr lang="en-US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ВГЧ-6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как микст-инфекции</a:t>
            </a:r>
            <a:endParaRPr lang="ru-RU" sz="2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2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u="sng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Возрастн</a:t>
            </a:r>
            <a:r>
              <a:rPr lang="ru-RU" i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ы</a:t>
            </a:r>
            <a:r>
              <a:rPr lang="uk-UA" i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е </a:t>
            </a:r>
            <a:r>
              <a:rPr lang="uk-UA" i="1" u="sng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особенности</a:t>
            </a:r>
            <a:r>
              <a:rPr lang="uk-UA" i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uk-UA" i="1" u="sng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реактивированной</a:t>
            </a:r>
            <a:r>
              <a:rPr lang="uk-UA" i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ВЭБ-</a:t>
            </a:r>
            <a:r>
              <a:rPr lang="uk-UA" i="1" u="sng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инфекции</a:t>
            </a:r>
            <a:endParaRPr lang="ru-RU" i="1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280132811"/>
              </p:ext>
            </p:extLst>
          </p:nvPr>
        </p:nvGraphicFramePr>
        <p:xfrm>
          <a:off x="1043609" y="1628800"/>
          <a:ext cx="7643192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821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2938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83771" y="3555999"/>
            <a:ext cx="7903029" cy="2570163"/>
          </a:xfrm>
        </p:spPr>
        <p:txBody>
          <a:bodyPr>
            <a:normAutofit lnSpcReduction="10000"/>
          </a:bodyPr>
          <a:lstStyle/>
          <a:p>
            <a:r>
              <a:rPr lang="ru-RU" sz="4000" b="1" i="1" u="sng" dirty="0" smtClean="0"/>
              <a:t>Цитомегаловирус</a:t>
            </a:r>
            <a:r>
              <a:rPr lang="ru-RU" sz="4000" b="1" i="1" dirty="0" smtClean="0"/>
              <a:t> -</a:t>
            </a:r>
            <a:r>
              <a:rPr lang="ru-RU" sz="4000" dirty="0" smtClean="0"/>
              <a:t>представитель  семейства </a:t>
            </a:r>
            <a:r>
              <a:rPr lang="en-US" sz="4000" dirty="0" smtClean="0"/>
              <a:t>Herpesviridae,</a:t>
            </a:r>
            <a:r>
              <a:rPr lang="ru-RU" sz="4000" dirty="0" smtClean="0"/>
              <a:t> вирус герпеса </a:t>
            </a:r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5-го типа, бета-герпесвирус</a:t>
            </a:r>
            <a:endParaRPr lang="ru-RU" sz="4000" dirty="0"/>
          </a:p>
        </p:txBody>
      </p:sp>
      <p:pic>
        <p:nvPicPr>
          <p:cNvPr id="1026" name="Picture 2" descr="C:\Users\Admin\Desktop\b0806e5976a703c23ffc39d4c648fe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05" b="61693"/>
          <a:stretch/>
        </p:blipFill>
        <p:spPr bwMode="auto">
          <a:xfrm>
            <a:off x="1331640" y="332656"/>
            <a:ext cx="6665686" cy="262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03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930226"/>
          </a:xfr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характеристика инфекционного мононуклеоза цитомегаловирусной этиологии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55576" y="2276872"/>
            <a:ext cx="7992888" cy="39512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Острое начало (89,9% случаев)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Выражена интоксикация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Гепатоспленомегалия (регистрируется реже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чем при ИМ ВЭБ этиологии 4,26-50,8%)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Лимфаденопатия достигает 75,7%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9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848872" cy="201622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Инфекционный мононуклеоз, вызванный реактивированной ЦМВ-инфекцией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27584" y="2276872"/>
            <a:ext cx="7848872" cy="2304256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Атипичная форма заболевания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Продолжительная лихорадка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Выраженная лимфаденопатия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65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36904" cy="2016224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Клиническая характеристика инфекционного мононуклеоза обусловленного ВГЧ-6</a:t>
            </a:r>
            <a:endParaRPr lang="ru-RU" sz="30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83568" y="5013176"/>
            <a:ext cx="7848872" cy="144015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b="1" i="1" dirty="0" smtClean="0">
                <a:solidFill>
                  <a:schemeClr val="tx1"/>
                </a:solidFill>
              </a:rPr>
              <a:t>Появлени</a:t>
            </a:r>
            <a:r>
              <a:rPr lang="ru-RU" b="1" i="1" dirty="0" smtClean="0">
                <a:solidFill>
                  <a:schemeClr val="tx1"/>
                </a:solidFill>
              </a:rPr>
              <a:t>е сыпи-патогномоничный</a:t>
            </a:r>
            <a:r>
              <a:rPr lang="ru-RU" b="1" i="1" dirty="0">
                <a:solidFill>
                  <a:schemeClr val="tx1"/>
                </a:solidFill>
              </a:rPr>
              <a:t> </a:t>
            </a:r>
            <a:r>
              <a:rPr lang="ru-RU" b="1" i="1" dirty="0" smtClean="0">
                <a:solidFill>
                  <a:schemeClr val="tx1"/>
                </a:solidFill>
              </a:rPr>
              <a:t>признак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chemeClr val="tx1"/>
                </a:solidFill>
              </a:rPr>
              <a:t>Редко ангина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chemeClr val="tx1"/>
                </a:solidFill>
              </a:rPr>
              <a:t>Редко увеличение печени и селезенки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603255324"/>
              </p:ext>
            </p:extLst>
          </p:nvPr>
        </p:nvGraphicFramePr>
        <p:xfrm>
          <a:off x="755576" y="2348880"/>
          <a:ext cx="7200900" cy="244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416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920880" cy="187220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Основные </a:t>
            </a:r>
            <a:r>
              <a:rPr lang="ru-RU" sz="3200" dirty="0"/>
              <a:t>анамнестические критерии </a:t>
            </a:r>
            <a:r>
              <a:rPr lang="ru-RU" sz="3200" dirty="0" smtClean="0"/>
              <a:t>, определяющие </a:t>
            </a:r>
            <a:r>
              <a:rPr lang="ru-RU" sz="3200" dirty="0"/>
              <a:t>группу риска хронизации ВЭБ-инфекции у детей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2564904"/>
            <a:ext cx="8064896" cy="3073896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Отягощенный акушерско-гинекологический анамнез матерей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Перинатальное поражение ЦНС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Задержка внутриутробного развития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Частые респираторные инфекции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Хронические инфекции ЛОР-органов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Атопический дерматит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</a:rPr>
              <a:t>Возраст младше 7 лет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1239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/>
          <a:lstStyle/>
          <a:p>
            <a:pPr algn="ctr"/>
            <a:r>
              <a:rPr lang="ru-RU" b="1" i="1" dirty="0" smtClean="0"/>
              <a:t>Хронические герпесвирусные инфекции повышают риск развития иммунодефицита, при их персистенции определяются дефекты клеточно-фагоцитарного звена иммунитета, нарушается синтез интерферона что создает условия для реактивации возбудителя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23695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5793507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500" b="1" dirty="0" smtClean="0">
                <a:cs typeface="Times New Roman" pitchFamily="18" charset="0"/>
              </a:rPr>
              <a:t>   Инфекционный</a:t>
            </a:r>
            <a:r>
              <a:rPr lang="ru-RU" sz="3500" dirty="0" smtClean="0">
                <a:cs typeface="Times New Roman" pitchFamily="18" charset="0"/>
              </a:rPr>
              <a:t> </a:t>
            </a:r>
            <a:r>
              <a:rPr lang="ru-RU" sz="3500" b="1" dirty="0" smtClean="0">
                <a:cs typeface="Times New Roman" pitchFamily="18" charset="0"/>
              </a:rPr>
              <a:t>мононуклеоз</a:t>
            </a:r>
            <a:r>
              <a:rPr lang="ru-RU" sz="3500" dirty="0" smtClean="0">
                <a:cs typeface="Times New Roman" pitchFamily="18" charset="0"/>
              </a:rPr>
              <a:t> -полиэтиологическое заболевание, характеризующееся симптомокомплексом , включающим  лихорадку, тонзиллит, лимфаденопатию,</a:t>
            </a:r>
            <a:r>
              <a:rPr lang="ru-RU" sz="3500" b="1" dirty="0" smtClean="0">
                <a:cs typeface="Times New Roman" pitchFamily="18" charset="0"/>
              </a:rPr>
              <a:t> </a:t>
            </a:r>
            <a:r>
              <a:rPr lang="ru-RU" sz="3500" dirty="0" smtClean="0">
                <a:cs typeface="Times New Roman" pitchFamily="18" charset="0"/>
              </a:rPr>
              <a:t>гепатоспленомегалию, а также изменениями в гемограмме- лимфомоноцитозом и наличием  атипичных мононуклеаров.</a:t>
            </a:r>
            <a:endParaRPr lang="ru-RU" sz="35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7488832" cy="3384376"/>
          </a:xfrm>
          <a:scene3d>
            <a:camera prst="isometricRightUp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7202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332656"/>
            <a:ext cx="8496944" cy="6120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Выделение инфекционного мононуклеоза в отдельную болезнь появилось еще в   конце XIX века, когда Н.Ф. Филатов          описал синдром, названный «</a:t>
            </a:r>
            <a:r>
              <a:rPr lang="ru-RU" dirty="0" smtClean="0">
                <a:solidFill>
                  <a:srgbClr val="7030A0"/>
                </a:solidFill>
              </a:rPr>
              <a:t>идиопати-ческий аденит</a:t>
            </a:r>
            <a:r>
              <a:rPr lang="ru-RU" dirty="0" smtClean="0"/>
              <a:t>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smtClean="0"/>
              <a:t>позже определенный </a:t>
            </a:r>
          </a:p>
          <a:p>
            <a:pPr algn="ctr">
              <a:buNone/>
            </a:pPr>
            <a:r>
              <a:rPr lang="ru-RU" dirty="0" smtClean="0"/>
              <a:t>Р. Пфейффером как «</a:t>
            </a:r>
            <a:r>
              <a:rPr lang="ru-RU" dirty="0" smtClean="0">
                <a:solidFill>
                  <a:srgbClr val="7030A0"/>
                </a:solidFill>
              </a:rPr>
              <a:t>железистая лихорадка</a:t>
            </a:r>
            <a:r>
              <a:rPr lang="ru-RU" dirty="0" smtClean="0"/>
              <a:t>». В 1920 г. был принят термин «</a:t>
            </a:r>
            <a:r>
              <a:rPr lang="ru-RU" dirty="0" smtClean="0">
                <a:solidFill>
                  <a:srgbClr val="C00000"/>
                </a:solidFill>
              </a:rPr>
              <a:t>инфекционный мононуклеоз</a:t>
            </a:r>
            <a:r>
              <a:rPr lang="ru-RU" dirty="0" smtClean="0"/>
              <a:t>», который предложили Т. Sprunt и F. Evans.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363272" cy="5793507"/>
          </a:xfrm>
        </p:spPr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chemeClr val="accent1">
                    <a:lumMod val="50000"/>
                  </a:schemeClr>
                </a:solidFill>
              </a:rPr>
              <a:t>Цель работы</a:t>
            </a:r>
            <a:r>
              <a:rPr lang="en-GB" sz="4000" b="1" i="1" u="sng" dirty="0" smtClean="0"/>
              <a:t>:</a:t>
            </a:r>
            <a:r>
              <a:rPr lang="ru-RU" sz="4000" b="1" i="1" u="sng" dirty="0" smtClean="0"/>
              <a:t>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представление клинического разнообразия инфекционного мононуклеоза как манифестной формы герпесвирусной инфекции во взаимосвязи с фазой инфекционного процесса</a:t>
            </a:r>
            <a:r>
              <a:rPr lang="ru-RU" sz="4000" dirty="0" smtClean="0"/>
              <a:t>.</a:t>
            </a:r>
            <a:endParaRPr lang="ru-RU" sz="40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spc="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Клиническая классификация инфекционного мононуклеоза</a:t>
            </a:r>
            <a:endParaRPr lang="ru-RU" sz="3200" spc="3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7544" y="1556792"/>
            <a:ext cx="4029844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1.ТИП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типичная форма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атипичная форма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3. ХАРАКТЕР ТЕЧЕНИЯ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гладкое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негладкое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6016" y="1484784"/>
            <a:ext cx="3970785" cy="464137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2.ТЯЖЕСТЬ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легкая форма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среднетяжелая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тяжелая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4.ДЛИТЕЛЬНОСТЬ ТЕЧЕНИЯ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Острое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Затяжное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хроническое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002060"/>
                </a:solidFill>
              </a:rPr>
              <a:t>Симптомы типичной формы инфекционного мононуклеоза</a:t>
            </a:r>
            <a:endParaRPr lang="ru-RU" b="1" i="1" u="sng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slide-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825142"/>
            <a:ext cx="6912768" cy="4667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cs typeface="Angsana New" pitchFamily="18" charset="-34"/>
              </a:rPr>
              <a:t>Атипичный мононуклеоз</a:t>
            </a:r>
            <a:endParaRPr lang="ru-RU" sz="4800" dirty="0">
              <a:solidFill>
                <a:schemeClr val="accent5">
                  <a:lumMod val="75000"/>
                </a:schemeClr>
              </a:solidFill>
              <a:cs typeface="Angsana New" pitchFamily="18" charset="-34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5576" y="1412776"/>
            <a:ext cx="7920880" cy="4497363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Стертая форма – </a:t>
            </a:r>
            <a:r>
              <a:rPr lang="ru-RU" sz="3200" dirty="0" smtClean="0"/>
              <a:t>симптомы выражены незначительно и быстро проходят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Бессимптомная – </a:t>
            </a:r>
            <a:r>
              <a:rPr lang="ru-RU" sz="3200" dirty="0" smtClean="0"/>
              <a:t>находка при лабораторной диагностике.</a:t>
            </a:r>
          </a:p>
          <a:p>
            <a:r>
              <a:rPr lang="ru-RU" sz="3200" b="1" dirty="0" smtClean="0"/>
              <a:t>Висцеральная – </a:t>
            </a:r>
            <a:r>
              <a:rPr lang="ru-RU" sz="3200" dirty="0" smtClean="0"/>
              <a:t>тяжелое течение заболевания с поражением всех важных органов и систем.</a:t>
            </a:r>
          </a:p>
          <a:p>
            <a:pPr>
              <a:buNone/>
            </a:pP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ед1\Desktop\slide-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17494" r="1386"/>
          <a:stretch>
            <a:fillRect/>
          </a:stretch>
        </p:blipFill>
        <p:spPr bwMode="auto">
          <a:xfrm>
            <a:off x="611560" y="260648"/>
            <a:ext cx="7920880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ед1\Desktop\img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0"/>
            <a:ext cx="8291265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464</TotalTime>
  <Words>369</Words>
  <Application>Microsoft Office PowerPoint</Application>
  <PresentationFormat>Экран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ГОО ВПО «Донецкий национальный медицинский университет  им. М. Горького» Кафедра педиатрии №2</vt:lpstr>
      <vt:lpstr>Слайд 2</vt:lpstr>
      <vt:lpstr>Слайд 3</vt:lpstr>
      <vt:lpstr>Слайд 4</vt:lpstr>
      <vt:lpstr>Клиническая классификация инфекционного мононуклеоза</vt:lpstr>
      <vt:lpstr>Симптомы типичной формы инфекционного мононуклеоза</vt:lpstr>
      <vt:lpstr>Атипичный мононуклеоз</vt:lpstr>
      <vt:lpstr>Слайд 8</vt:lpstr>
      <vt:lpstr>Слайд 9</vt:lpstr>
      <vt:lpstr>Клиническая характеристика ИМ Эпштейна- Барр-вирусной этиологии (ЭБВ)</vt:lpstr>
      <vt:lpstr>Клинические отличия инфекционного мононуклеоза вызванного реактивацией ВЭБ</vt:lpstr>
      <vt:lpstr>Осложнения реактивированной ВЭБ -инфекции</vt:lpstr>
      <vt:lpstr>Возрастные особенности реактивированной ВЭБ-инфекции</vt:lpstr>
      <vt:lpstr>Слайд 14</vt:lpstr>
      <vt:lpstr>Клиническая характеристика инфекционного мононуклеоза цитомегаловирусной этиологии</vt:lpstr>
      <vt:lpstr>Инфекционный мононуклеоз, вызванный реактивированной ЦМВ-инфекцией </vt:lpstr>
      <vt:lpstr>Клиническая характеристика инфекционного мононуклеоза обусловленного ВГЧ-6</vt:lpstr>
      <vt:lpstr>Основные анамнестические критерии , определяющие группу риска хронизации ВЭБ-инфекции у детей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ГОО ВПО «Донецкий национальный медицинский университет им. М. Горького» Кафедра педиатрии №2</dc:title>
  <dc:creator>Мед1</dc:creator>
  <cp:lastModifiedBy>Андрей</cp:lastModifiedBy>
  <cp:revision>56</cp:revision>
  <dcterms:modified xsi:type="dcterms:W3CDTF">2020-10-03T15:00:55Z</dcterms:modified>
</cp:coreProperties>
</file>