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43"/>
  </p:notesMasterIdLst>
  <p:sldIdLst>
    <p:sldId id="256" r:id="rId2"/>
    <p:sldId id="395" r:id="rId3"/>
    <p:sldId id="357" r:id="rId4"/>
    <p:sldId id="363" r:id="rId5"/>
    <p:sldId id="364" r:id="rId6"/>
    <p:sldId id="361" r:id="rId7"/>
    <p:sldId id="348" r:id="rId8"/>
    <p:sldId id="377" r:id="rId9"/>
    <p:sldId id="365" r:id="rId10"/>
    <p:sldId id="366" r:id="rId11"/>
    <p:sldId id="398" r:id="rId12"/>
    <p:sldId id="351" r:id="rId13"/>
    <p:sldId id="381" r:id="rId14"/>
    <p:sldId id="347" r:id="rId15"/>
    <p:sldId id="356" r:id="rId16"/>
    <p:sldId id="346" r:id="rId17"/>
    <p:sldId id="307" r:id="rId18"/>
    <p:sldId id="344" r:id="rId19"/>
    <p:sldId id="369" r:id="rId20"/>
    <p:sldId id="370" r:id="rId21"/>
    <p:sldId id="378" r:id="rId22"/>
    <p:sldId id="350" r:id="rId23"/>
    <p:sldId id="367" r:id="rId24"/>
    <p:sldId id="397" r:id="rId25"/>
    <p:sldId id="368" r:id="rId26"/>
    <p:sldId id="393" r:id="rId27"/>
    <p:sldId id="371" r:id="rId28"/>
    <p:sldId id="372" r:id="rId29"/>
    <p:sldId id="373" r:id="rId30"/>
    <p:sldId id="391" r:id="rId31"/>
    <p:sldId id="345" r:id="rId32"/>
    <p:sldId id="382" r:id="rId33"/>
    <p:sldId id="392" r:id="rId34"/>
    <p:sldId id="384" r:id="rId35"/>
    <p:sldId id="394" r:id="rId36"/>
    <p:sldId id="387" r:id="rId37"/>
    <p:sldId id="388" r:id="rId38"/>
    <p:sldId id="389" r:id="rId39"/>
    <p:sldId id="358" r:id="rId40"/>
    <p:sldId id="360" r:id="rId41"/>
    <p:sldId id="38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>
        <p:scale>
          <a:sx n="57" d="100"/>
          <a:sy n="57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76F69-B83A-45D2-BE0B-2A56A02B0AB2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B2358-C70B-40B1-90F1-2EF9D9271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73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B2358-C70B-40B1-90F1-2EF9D927169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0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B78B9-3172-4644-931F-921D1156CCD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1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1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2268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1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243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7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0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1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8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1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0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1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38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2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4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64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6FAB-5CC5-4784-AE76-5E9047BF50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C5185-76E9-4E84-9827-12DC89D28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54677" y="1375530"/>
            <a:ext cx="7910769" cy="2420184"/>
          </a:xfrm>
        </p:spPr>
        <p:txBody>
          <a:bodyPr>
            <a:normAutofit fontScale="90000"/>
          </a:bodyPr>
          <a:lstStyle/>
          <a:p>
            <a:r>
              <a:rPr lang="ru-RU" sz="3533" b="1" dirty="0" smtClean="0"/>
              <a:t>стоматологические проявления недифференцированной </a:t>
            </a:r>
            <a:br>
              <a:rPr lang="ru-RU" sz="3533" b="1" dirty="0" smtClean="0"/>
            </a:br>
            <a:r>
              <a:rPr lang="ru-RU" sz="3533" b="1" dirty="0" smtClean="0"/>
              <a:t>дисплазии соединительной </a:t>
            </a:r>
            <a:br>
              <a:rPr lang="ru-RU" sz="3533" b="1" dirty="0" smtClean="0"/>
            </a:br>
            <a:r>
              <a:rPr lang="ru-RU" sz="3533" b="1" dirty="0" smtClean="0"/>
              <a:t>ткани в челюстно-лицевой </a:t>
            </a:r>
            <a:br>
              <a:rPr lang="ru-RU" sz="3533" b="1" dirty="0" smtClean="0"/>
            </a:br>
            <a:r>
              <a:rPr lang="ru-RU" sz="3533" b="1" dirty="0" smtClean="0"/>
              <a:t>области</a:t>
            </a:r>
            <a:endParaRPr lang="ru-RU" sz="3533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54677" y="3795714"/>
            <a:ext cx="7423816" cy="23972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b="1" dirty="0" err="1"/>
              <a:t>Шашмурина</a:t>
            </a:r>
            <a:r>
              <a:rPr lang="ru-RU" b="1" dirty="0"/>
              <a:t> </a:t>
            </a:r>
            <a:r>
              <a:rPr lang="ru-RU" b="1" dirty="0" smtClean="0"/>
              <a:t>Виктория Рудольфовна - </a:t>
            </a:r>
            <a:r>
              <a:rPr lang="ru-RU" b="1" dirty="0"/>
              <a:t>профессор, д.м.н., </a:t>
            </a:r>
            <a:r>
              <a:rPr lang="ru-RU" b="1" dirty="0" err="1"/>
              <a:t>зав.кафедрой</a:t>
            </a:r>
            <a:r>
              <a:rPr lang="ru-RU" b="1" dirty="0"/>
              <a:t>  стоматологии ФДПО ФГБОУ ВО </a:t>
            </a:r>
            <a:r>
              <a:rPr lang="ru-RU" b="1" dirty="0" smtClean="0"/>
              <a:t>СГМУ Минздрава РФ</a:t>
            </a:r>
            <a:endParaRPr lang="ru-RU" b="1" dirty="0"/>
          </a:p>
          <a:p>
            <a:r>
              <a:rPr lang="ru-RU" b="1" dirty="0"/>
              <a:t>Мишутина </a:t>
            </a:r>
            <a:r>
              <a:rPr lang="ru-RU" b="1" dirty="0" smtClean="0"/>
              <a:t>Ольга Леонидовна - </a:t>
            </a:r>
            <a:r>
              <a:rPr lang="ru-RU" b="1" dirty="0"/>
              <a:t>доцент, к.м.н. кафедры стоматологии ФДПО  ФГБОУ ВО СГМУ Минздрава </a:t>
            </a:r>
            <a:r>
              <a:rPr lang="ru-RU" b="1" dirty="0" smtClean="0"/>
              <a:t>РФ</a:t>
            </a:r>
          </a:p>
          <a:p>
            <a:r>
              <a:rPr lang="ru-RU" b="1" dirty="0" err="1" smtClean="0"/>
              <a:t>Исидорова</a:t>
            </a:r>
            <a:r>
              <a:rPr lang="ru-RU" b="1" dirty="0" smtClean="0"/>
              <a:t> Ирина Геннадьевна – главный врач ГБУЗ «Стоматологическая поликлиника №3» </a:t>
            </a:r>
            <a:r>
              <a:rPr lang="ru-RU" b="1" dirty="0" err="1" smtClean="0"/>
              <a:t>г.Смоленска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6" name="Рисунок 5" descr="http://smolgmu.ru/sys/images/user/40872.jpg?rnd=16016149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756" y="248532"/>
            <a:ext cx="1339778" cy="20236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http://smolgmu.ru/sys/images/user/53861.jpg?rnd=160161508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752812"/>
            <a:ext cx="1593272" cy="23143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699164" y="729199"/>
            <a:ext cx="797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ФГБОУ ВО Смоленский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медицинский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ниверситет </a:t>
            </a:r>
            <a:r>
              <a:rPr lang="ru-RU" dirty="0" smtClean="0">
                <a:latin typeface="Times New Roman" panose="02020603050405020304" pitchFamily="18" charset="0"/>
              </a:rPr>
              <a:t>Минздрава РФ</a:t>
            </a:r>
            <a:endParaRPr lang="ru-RU" dirty="0"/>
          </a:p>
        </p:txBody>
      </p:sp>
      <p:pic>
        <p:nvPicPr>
          <p:cNvPr id="1026" name="Picture 2" descr="http://smolgmu.ru/sys/images/user/109.jpg?rnd=16036518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154" y="2798619"/>
            <a:ext cx="1630209" cy="217633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49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0"/>
          <a:stretch>
            <a:fillRect/>
          </a:stretch>
        </p:blipFill>
        <p:spPr bwMode="auto">
          <a:xfrm>
            <a:off x="357746" y="2286001"/>
            <a:ext cx="4663227" cy="339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95600" y="667392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Скрининг-тест «большого пальца» (симптом </a:t>
            </a:r>
            <a:r>
              <a:rPr lang="ru-RU" b="1" dirty="0" smtClean="0"/>
              <a:t>Штейнберга) 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99654" y="2007524"/>
            <a:ext cx="5334000" cy="4024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200" y="2007524"/>
            <a:ext cx="5334000" cy="4024125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Положительный, </a:t>
            </a:r>
            <a:r>
              <a:rPr lang="ru-RU" sz="3200" dirty="0"/>
              <a:t>когда при сгибании второго – пятого пальцев над согнутым (приведенным) первым пальцем </a:t>
            </a:r>
            <a:r>
              <a:rPr lang="ru-RU" sz="3200" b="1" dirty="0"/>
              <a:t>дистальная фаланга последнего выступает за пределы пятой пястной кости</a:t>
            </a:r>
          </a:p>
        </p:txBody>
      </p:sp>
    </p:spTree>
    <p:extLst>
      <p:ext uri="{BB962C8B-B14F-4D97-AF65-F5344CB8AC3E}">
        <p14:creationId xmlns:p14="http://schemas.microsoft.com/office/powerpoint/2010/main" val="1620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6637" y="463624"/>
            <a:ext cx="11395363" cy="1293028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latin typeface="Tahoma" panose="020B0604030504040204" pitchFamily="34" charset="0"/>
              </a:rPr>
              <a:t>Стоматологические маркеры </a:t>
            </a:r>
            <a:br>
              <a:rPr lang="ru-RU" altLang="ru-RU" sz="3600" b="1" dirty="0" smtClean="0">
                <a:latin typeface="Tahoma" panose="020B0604030504040204" pitchFamily="34" charset="0"/>
              </a:rPr>
            </a:br>
            <a:r>
              <a:rPr lang="ru-RU" altLang="ru-RU" sz="3600" b="1" dirty="0" smtClean="0">
                <a:latin typeface="Tahoma" panose="020B0604030504040204" pitchFamily="34" charset="0"/>
              </a:rPr>
              <a:t>Дисплазии соединительной ткани</a:t>
            </a:r>
            <a:r>
              <a:rPr lang="ru-RU" altLang="ru-RU" sz="3600" dirty="0" smtClean="0">
                <a:latin typeface="Tahoma" panose="020B0604030504040204" pitchFamily="34" charset="0"/>
              </a:rPr>
              <a:t/>
            </a:r>
            <a:br>
              <a:rPr lang="ru-RU" altLang="ru-RU" sz="3600" dirty="0" smtClean="0">
                <a:latin typeface="Tahoma" panose="020B0604030504040204" pitchFamily="34" charset="0"/>
              </a:rPr>
            </a:br>
            <a:endParaRPr lang="ru-RU" altLang="ru-RU" sz="3600" dirty="0">
              <a:latin typeface="Tahoma" panose="020B06040305040402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96637" y="1689178"/>
            <a:ext cx="5334000" cy="4024125"/>
          </a:xfrm>
        </p:spPr>
        <p:txBody>
          <a:bodyPr>
            <a:normAutofit/>
          </a:bodyPr>
          <a:lstStyle/>
          <a:p>
            <a:r>
              <a:rPr lang="ru-RU" altLang="ru-RU" b="1" dirty="0">
                <a:latin typeface="Tahoma" panose="020B0604030504040204" pitchFamily="34" charset="0"/>
              </a:rPr>
              <a:t>1. Мелкое преддверие рта</a:t>
            </a:r>
          </a:p>
          <a:p>
            <a:r>
              <a:rPr lang="ru-RU" altLang="ru-RU" b="1" dirty="0">
                <a:latin typeface="Tahoma" panose="020B0604030504040204" pitchFamily="34" charset="0"/>
              </a:rPr>
              <a:t>2. Глубокий, прогнатический прикус или их сочетание</a:t>
            </a:r>
          </a:p>
          <a:p>
            <a:r>
              <a:rPr lang="ru-RU" altLang="ru-RU" b="1" dirty="0">
                <a:latin typeface="Tahoma" panose="020B0604030504040204" pitchFamily="34" charset="0"/>
              </a:rPr>
              <a:t>3. Сужение нижней челюсти</a:t>
            </a:r>
          </a:p>
          <a:p>
            <a:r>
              <a:rPr lang="ru-RU" altLang="ru-RU" b="1" dirty="0">
                <a:latin typeface="Tahoma" panose="020B0604030504040204" pitchFamily="34" charset="0"/>
              </a:rPr>
              <a:t>4. Скученность зубов в </a:t>
            </a:r>
            <a:r>
              <a:rPr lang="ru-RU" altLang="ru-RU" b="1" dirty="0" smtClean="0">
                <a:latin typeface="Tahoma" panose="020B0604030504040204" pitchFamily="34" charset="0"/>
              </a:rPr>
              <a:t>переднем </a:t>
            </a:r>
            <a:r>
              <a:rPr lang="ru-RU" altLang="ru-RU" b="1" dirty="0">
                <a:latin typeface="Tahoma" panose="020B0604030504040204" pitchFamily="34" charset="0"/>
              </a:rPr>
              <a:t>отделе нижней челюсти</a:t>
            </a:r>
          </a:p>
          <a:p>
            <a:r>
              <a:rPr lang="ru-RU" altLang="ru-RU" b="1" dirty="0">
                <a:latin typeface="Tahoma" panose="020B0604030504040204" pitchFamily="34" charset="0"/>
              </a:rPr>
              <a:t>5. Врожденное укорочение уздечки языка</a:t>
            </a:r>
          </a:p>
          <a:p>
            <a:r>
              <a:rPr lang="ru-RU" altLang="ru-RU" b="1" dirty="0">
                <a:latin typeface="Tahoma" panose="020B0604030504040204" pitchFamily="34" charset="0"/>
              </a:rPr>
              <a:t>6. </a:t>
            </a:r>
            <a:r>
              <a:rPr lang="ru-RU" altLang="ru-RU" b="1" dirty="0" err="1">
                <a:latin typeface="Tahoma" panose="020B0604030504040204" pitchFamily="34" charset="0"/>
              </a:rPr>
              <a:t>Диастема</a:t>
            </a:r>
            <a:endParaRPr lang="ru-RU" altLang="ru-RU" b="1" dirty="0">
              <a:latin typeface="Tahoma" panose="020B0604030504040204" pitchFamily="34" charset="0"/>
            </a:endParaRPr>
          </a:p>
          <a:p>
            <a:r>
              <a:rPr lang="ru-RU" altLang="ru-RU" b="1" dirty="0">
                <a:latin typeface="Tahoma" panose="020B0604030504040204" pitchFamily="34" charset="0"/>
              </a:rPr>
              <a:t>7. Высокое небо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102" y="6085115"/>
            <a:ext cx="12150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Мишутина О. Л. Стоматологический статус у детей </a:t>
            </a:r>
            <a:r>
              <a:rPr lang="ru-RU" sz="1400" dirty="0" smtClean="0"/>
              <a:t>с синдромом </a:t>
            </a:r>
            <a:r>
              <a:rPr lang="ru-RU" sz="1400" dirty="0"/>
              <a:t>дисплазии соединительной ткани сердца : </a:t>
            </a:r>
            <a:r>
              <a:rPr lang="ru-RU" sz="1400" dirty="0" err="1"/>
              <a:t>автореф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дис</a:t>
            </a:r>
            <a:r>
              <a:rPr lang="ru-RU" sz="1400" dirty="0"/>
              <a:t>. ... кандидата медицинских наук. – Смоленск, 2002. – 24 с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92009" y="1516367"/>
            <a:ext cx="3788139" cy="2184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8618" t="21940" r="28577" b="16180"/>
          <a:stretch/>
        </p:blipFill>
        <p:spPr>
          <a:xfrm>
            <a:off x="9508851" y="3896510"/>
            <a:ext cx="2660073" cy="1993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123" t="29234" r="11181" b="11203"/>
          <a:stretch/>
        </p:blipFill>
        <p:spPr>
          <a:xfrm>
            <a:off x="5619188" y="3896510"/>
            <a:ext cx="3742590" cy="1993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0"/>
    </mc:Choice>
    <mc:Fallback xmlns="">
      <p:transition spd="slow" advTm="4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35760"/>
            <a:ext cx="8610600" cy="1293028"/>
          </a:xfrm>
        </p:spPr>
        <p:txBody>
          <a:bodyPr/>
          <a:lstStyle/>
          <a:p>
            <a:r>
              <a:rPr lang="ru-RU" b="1" dirty="0" smtClean="0"/>
              <a:t>Косметический синдром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61848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b="1" dirty="0" err="1" smtClean="0">
                <a:solidFill>
                  <a:srgbClr val="FF0000"/>
                </a:solidFill>
              </a:rPr>
              <a:t>диспластикозависимые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дисморфии</a:t>
            </a:r>
            <a:r>
              <a:rPr lang="ru-RU" sz="3200" b="1" dirty="0" smtClean="0">
                <a:solidFill>
                  <a:srgbClr val="FF0000"/>
                </a:solidFill>
              </a:rPr>
              <a:t> челюстно-лицевой области </a:t>
            </a:r>
            <a:r>
              <a:rPr lang="ru-RU" sz="3200" b="1" dirty="0" smtClean="0"/>
              <a:t>(</a:t>
            </a:r>
            <a:r>
              <a:rPr lang="ru-RU" sz="3200" b="1" dirty="0"/>
              <a:t>аномалии прикуса, </a:t>
            </a:r>
            <a:r>
              <a:rPr lang="ru-RU" sz="3200" b="1" dirty="0" smtClean="0"/>
              <a:t>готическое </a:t>
            </a:r>
            <a:r>
              <a:rPr lang="ru-RU" sz="3200" b="1" dirty="0"/>
              <a:t>небо, выраженные асимметрии лица</a:t>
            </a:r>
            <a:r>
              <a:rPr lang="ru-RU" sz="3200" b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</a:rPr>
              <a:t> изменения </a:t>
            </a:r>
            <a:r>
              <a:rPr lang="ru-RU" sz="3200" b="1" dirty="0">
                <a:solidFill>
                  <a:srgbClr val="FF0000"/>
                </a:solidFill>
              </a:rPr>
              <a:t>кожных покровов (тонкая просвечивающаяся и легко ранимая кожа, повышенная растяжимость кожи, шов в виде «папиросной бумаги</a:t>
            </a:r>
            <a:r>
              <a:rPr lang="ru-RU" sz="3200" b="1" dirty="0" smtClean="0">
                <a:solidFill>
                  <a:srgbClr val="FF0000"/>
                </a:solidFill>
              </a:rPr>
              <a:t>»)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/>
              <a:t>келоидные </a:t>
            </a:r>
            <a:r>
              <a:rPr lang="ru-RU" sz="3200" b="1" dirty="0"/>
              <a:t>рубцы, </a:t>
            </a:r>
            <a:r>
              <a:rPr lang="ru-RU" sz="3200" b="1" dirty="0" err="1"/>
              <a:t>псевдоопухоли</a:t>
            </a:r>
            <a:r>
              <a:rPr lang="ru-RU" sz="3200" b="1" dirty="0"/>
              <a:t> и сфероидные образования в области локтей и </a:t>
            </a:r>
            <a:r>
              <a:rPr lang="ru-RU" sz="3200" b="1" dirty="0" smtClean="0"/>
              <a:t>колен</a:t>
            </a:r>
            <a:endParaRPr lang="ru-RU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/>
              <a:t>при проведении проб щипка, жгута и манжетки появление </a:t>
            </a:r>
            <a:r>
              <a:rPr lang="ru-RU" sz="3200" b="1" dirty="0">
                <a:solidFill>
                  <a:srgbClr val="FF0000"/>
                </a:solidFill>
              </a:rPr>
              <a:t>кровоподтеков, </a:t>
            </a:r>
            <a:r>
              <a:rPr lang="ru-RU" sz="3200" b="1" dirty="0" err="1">
                <a:solidFill>
                  <a:srgbClr val="FF0000"/>
                </a:solidFill>
              </a:rPr>
              <a:t>экхимозов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петехий,варикозное</a:t>
            </a:r>
            <a:r>
              <a:rPr lang="ru-RU" sz="3200" b="1" dirty="0" smtClean="0">
                <a:solidFill>
                  <a:srgbClr val="FF0000"/>
                </a:solidFill>
              </a:rPr>
              <a:t> расширение вен</a:t>
            </a:r>
          </a:p>
          <a:p>
            <a:r>
              <a:rPr lang="ru-RU" sz="1900" dirty="0" err="1" smtClean="0"/>
              <a:t>Ляховецкий</a:t>
            </a:r>
            <a:r>
              <a:rPr lang="ru-RU" sz="1900" dirty="0" smtClean="0"/>
              <a:t> </a:t>
            </a:r>
            <a:r>
              <a:rPr lang="ru-RU" sz="1900" dirty="0"/>
              <a:t>Б. И. </a:t>
            </a:r>
            <a:r>
              <a:rPr lang="ru-RU" sz="1900" dirty="0" smtClean="0"/>
              <a:t>,2012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val="21509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ДЕРМАТОЛОГИЧЕСКИЕ МАРКЕРЫ ДСТ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dirty="0"/>
              <a:t>Н</a:t>
            </a:r>
            <a:r>
              <a:rPr lang="ru-RU" sz="3600" dirty="0" smtClean="0"/>
              <a:t>едифференцированная </a:t>
            </a:r>
            <a:r>
              <a:rPr lang="ru-RU" sz="3600" dirty="0"/>
              <a:t>дисплазия соединительной ткани </a:t>
            </a:r>
            <a:r>
              <a:rPr lang="ru-RU" sz="3600" b="1" dirty="0"/>
              <a:t>у 44,4% </a:t>
            </a:r>
            <a:r>
              <a:rPr lang="ru-RU" sz="3600" dirty="0"/>
              <a:t>обследованных пациентов  имеет </a:t>
            </a:r>
            <a:r>
              <a:rPr lang="ru-RU" sz="3600" b="1" dirty="0"/>
              <a:t>дерматологические маркеры </a:t>
            </a:r>
            <a:r>
              <a:rPr lang="ru-RU" sz="3600" dirty="0"/>
              <a:t>общего патологического процесса наследственных нарушений соединительной </a:t>
            </a:r>
            <a:r>
              <a:rPr lang="ru-RU" sz="3600" dirty="0" smtClean="0"/>
              <a:t>ткани</a:t>
            </a:r>
          </a:p>
          <a:p>
            <a:endParaRPr lang="ru-RU" sz="2100" dirty="0" smtClean="0"/>
          </a:p>
          <a:p>
            <a:r>
              <a:rPr lang="ru-RU" sz="1600" dirty="0" err="1"/>
              <a:t>Л</a:t>
            </a:r>
            <a:r>
              <a:rPr lang="ru-RU" sz="1600" dirty="0" err="1" smtClean="0"/>
              <a:t>яховецкий</a:t>
            </a:r>
            <a:r>
              <a:rPr lang="ru-RU" sz="1600" dirty="0" smtClean="0"/>
              <a:t> Б. И. Кожные проявления недифференцированной дисплазии соединительной ткани: </a:t>
            </a:r>
            <a:r>
              <a:rPr lang="ru-RU" sz="1600" dirty="0" err="1" smtClean="0"/>
              <a:t>автореф</a:t>
            </a:r>
            <a:r>
              <a:rPr lang="ru-RU" sz="1600" dirty="0" smtClean="0"/>
              <a:t>. </a:t>
            </a:r>
            <a:r>
              <a:rPr lang="ru-RU" sz="1600" dirty="0" err="1" smtClean="0"/>
              <a:t>дис</a:t>
            </a:r>
            <a:r>
              <a:rPr lang="ru-RU" sz="1600" dirty="0" smtClean="0"/>
              <a:t>. ... кандидата медицинских наук. – </a:t>
            </a:r>
            <a:r>
              <a:rPr lang="ru-RU" sz="1600" dirty="0" err="1" smtClean="0"/>
              <a:t>екатеринбург</a:t>
            </a:r>
            <a:r>
              <a:rPr lang="ru-RU" sz="1600" dirty="0" smtClean="0"/>
              <a:t>. – 2012. – 24 с.</a:t>
            </a:r>
          </a:p>
          <a:p>
            <a:endParaRPr lang="ru-RU" sz="3600" dirty="0" smtClean="0"/>
          </a:p>
          <a:p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32931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1400" y="520701"/>
            <a:ext cx="8610600" cy="1293812"/>
          </a:xfrm>
        </p:spPr>
        <p:txBody>
          <a:bodyPr/>
          <a:lstStyle/>
          <a:p>
            <a:r>
              <a:rPr lang="ru-RU" b="1" dirty="0" smtClean="0"/>
              <a:t>Видимые сосуды лица</a:t>
            </a:r>
            <a:br>
              <a:rPr lang="ru-RU" b="1" dirty="0" smtClean="0"/>
            </a:br>
            <a:r>
              <a:rPr lang="ru-RU" b="1" dirty="0" err="1" smtClean="0"/>
              <a:t>гиперастяжимость</a:t>
            </a:r>
            <a:r>
              <a:rPr lang="ru-RU" b="1" dirty="0" smtClean="0"/>
              <a:t> кожи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6053571"/>
            <a:ext cx="12455235" cy="5470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i="1" dirty="0"/>
              <a:t>Лебедева Е.Р</a:t>
            </a:r>
            <a:r>
              <a:rPr lang="ru-RU" sz="1400" i="1" dirty="0" smtClean="0"/>
              <a:t>.,</a:t>
            </a:r>
            <a:r>
              <a:rPr lang="ru-RU" sz="1400" i="1" dirty="0" err="1"/>
              <a:t>Сакович</a:t>
            </a:r>
            <a:r>
              <a:rPr lang="ru-RU" sz="1400" i="1" dirty="0"/>
              <a:t> В.П</a:t>
            </a:r>
            <a:r>
              <a:rPr lang="ru-RU" sz="1400" i="1" dirty="0" smtClean="0"/>
              <a:t>.,</a:t>
            </a:r>
            <a:r>
              <a:rPr lang="ru-RU" sz="1400" i="1" dirty="0" err="1"/>
              <a:t>Колотвинов</a:t>
            </a:r>
            <a:r>
              <a:rPr lang="ru-RU" sz="1400" i="1" dirty="0"/>
              <a:t> В.С. и </a:t>
            </a:r>
            <a:r>
              <a:rPr lang="ru-RU" sz="1400" i="1" dirty="0" err="1" smtClean="0"/>
              <a:t>соавт.</a:t>
            </a:r>
            <a:r>
              <a:rPr lang="ru-RU" sz="1400" dirty="0" err="1" smtClean="0"/>
              <a:t>Системная</a:t>
            </a:r>
            <a:r>
              <a:rPr lang="ru-RU" sz="1400" dirty="0" smtClean="0"/>
              <a:t> </a:t>
            </a:r>
            <a:r>
              <a:rPr lang="ru-RU" sz="1400" dirty="0"/>
              <a:t>дисплазия соединительной ткани как фактор риска развития </a:t>
            </a:r>
            <a:r>
              <a:rPr lang="ru-RU" sz="1400" dirty="0" err="1"/>
              <a:t>интракраниальных</a:t>
            </a:r>
            <a:r>
              <a:rPr lang="ru-RU" sz="1400" dirty="0"/>
              <a:t> аневризм //Уральский медицинский журнал. - №5(97). – С.13-26</a:t>
            </a:r>
          </a:p>
        </p:txBody>
      </p:sp>
      <p:grpSp>
        <p:nvGrpSpPr>
          <p:cNvPr id="4" name="Group 12112"/>
          <p:cNvGrpSpPr/>
          <p:nvPr/>
        </p:nvGrpSpPr>
        <p:grpSpPr>
          <a:xfrm>
            <a:off x="1524000" y="2057401"/>
            <a:ext cx="7204364" cy="3428999"/>
            <a:chOff x="0" y="-3301"/>
            <a:chExt cx="5648326" cy="2119121"/>
          </a:xfrm>
        </p:grpSpPr>
        <p:pic>
          <p:nvPicPr>
            <p:cNvPr id="5" name="Picture 42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95537" cy="2115820"/>
            </a:xfrm>
            <a:prstGeom prst="rect">
              <a:avLst/>
            </a:prstGeom>
          </p:spPr>
        </p:pic>
        <p:pic>
          <p:nvPicPr>
            <p:cNvPr id="6" name="Picture 1472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990470" y="-3301"/>
              <a:ext cx="2657856" cy="211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4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К\Documents\Презентации\ортод.лечение\Самсонов Степан\мальчик сосет губу\DSC02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8408" r="30118" b="21044"/>
          <a:stretch/>
        </p:blipFill>
        <p:spPr bwMode="auto">
          <a:xfrm>
            <a:off x="1634836" y="1011381"/>
            <a:ext cx="7024255" cy="6246119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3" name="Прямоугольник 2"/>
          <p:cNvSpPr/>
          <p:nvPr/>
        </p:nvSpPr>
        <p:spPr>
          <a:xfrm>
            <a:off x="5611091" y="2798618"/>
            <a:ext cx="1967345" cy="13300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581400" y="290514"/>
            <a:ext cx="8610600" cy="845560"/>
          </a:xfrm>
        </p:spPr>
        <p:txBody>
          <a:bodyPr/>
          <a:lstStyle/>
          <a:p>
            <a:pPr algn="ctr"/>
            <a:r>
              <a:rPr lang="ru-RU" b="1" dirty="0" smtClean="0"/>
              <a:t>ВИДИМЫЕ СОСУДЫ ЛИЦА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59091" y="3140470"/>
            <a:ext cx="3302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Собственное </a:t>
            </a:r>
            <a:r>
              <a:rPr lang="ru-RU" dirty="0" smtClean="0"/>
              <a:t>клиническое</a:t>
            </a:r>
          </a:p>
          <a:p>
            <a:r>
              <a:rPr lang="ru-RU" dirty="0" smtClean="0"/>
              <a:t> </a:t>
            </a:r>
            <a:r>
              <a:rPr lang="ru-RU" dirty="0"/>
              <a:t>наблюдение авторов</a:t>
            </a:r>
          </a:p>
        </p:txBody>
      </p:sp>
    </p:spTree>
    <p:extLst>
      <p:ext uri="{BB962C8B-B14F-4D97-AF65-F5344CB8AC3E}">
        <p14:creationId xmlns:p14="http://schemas.microsoft.com/office/powerpoint/2010/main" val="15480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2371" y="841910"/>
            <a:ext cx="8679656" cy="14155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ГИПЕРРАСТЯЖИМОСТЬ КОЖИ у лиц С ДСТ </a:t>
            </a:r>
            <a:br>
              <a:rPr lang="ru-RU" b="1" dirty="0" smtClean="0"/>
            </a:br>
            <a:r>
              <a:rPr lang="ru-RU" sz="2700" dirty="0" smtClean="0"/>
              <a:t>(собственные наблюдения)</a:t>
            </a:r>
            <a:endParaRPr lang="ru-RU" sz="2700" dirty="0"/>
          </a:p>
        </p:txBody>
      </p:sp>
      <p:pic>
        <p:nvPicPr>
          <p:cNvPr id="5" name="Рисунок 4" descr="IMG_490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8" b="20357"/>
          <a:stretch/>
        </p:blipFill>
        <p:spPr bwMode="auto">
          <a:xfrm>
            <a:off x="3429000" y="2471738"/>
            <a:ext cx="7635022" cy="4338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7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sz="half" idx="4294967295"/>
          </p:nvPr>
        </p:nvSpPr>
        <p:spPr>
          <a:xfrm>
            <a:off x="5791200" y="795771"/>
            <a:ext cx="5334000" cy="4024313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Тонкая просвечивающая кожа</a:t>
            </a:r>
          </a:p>
          <a:p>
            <a:r>
              <a:rPr lang="ru-RU" sz="3600" b="1" dirty="0" smtClean="0"/>
              <a:t>Патологические атрофические рубцы после внутривенной </a:t>
            </a:r>
            <a:r>
              <a:rPr lang="ru-RU" sz="3600" b="1" dirty="0" err="1" smtClean="0"/>
              <a:t>инфузии</a:t>
            </a:r>
            <a:endParaRPr lang="ru-RU" sz="3600" b="1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Фотографии Б.И. </a:t>
            </a:r>
            <a:r>
              <a:rPr lang="ru-RU" sz="1400" dirty="0" err="1" smtClean="0"/>
              <a:t>Ляховецкого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Л.К. Глазковой, </a:t>
            </a:r>
            <a:r>
              <a:rPr lang="ru-RU" sz="1400" dirty="0"/>
              <a:t>Т.Ф</a:t>
            </a:r>
            <a:r>
              <a:rPr lang="ru-RU" sz="1400" dirty="0" smtClean="0"/>
              <a:t>. </a:t>
            </a:r>
            <a:r>
              <a:rPr lang="ru-RU" sz="1400" dirty="0" err="1" smtClean="0"/>
              <a:t>Перетолчиной</a:t>
            </a:r>
            <a:r>
              <a:rPr lang="ru-RU" sz="1400" dirty="0" smtClean="0"/>
              <a:t>, </a:t>
            </a:r>
            <a:r>
              <a:rPr lang="ru-RU" sz="1400" dirty="0"/>
              <a:t>2012</a:t>
            </a:r>
          </a:p>
        </p:txBody>
      </p:sp>
      <p:grpSp>
        <p:nvGrpSpPr>
          <p:cNvPr id="4" name="Group 12833"/>
          <p:cNvGrpSpPr/>
          <p:nvPr/>
        </p:nvGrpSpPr>
        <p:grpSpPr>
          <a:xfrm>
            <a:off x="1205345" y="706581"/>
            <a:ext cx="3588329" cy="5957455"/>
            <a:chOff x="-1637" y="-3492"/>
            <a:chExt cx="2566643" cy="6627368"/>
          </a:xfrm>
        </p:grpSpPr>
        <p:pic>
          <p:nvPicPr>
            <p:cNvPr id="5" name="Picture 1452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1637" y="-3492"/>
              <a:ext cx="2566416" cy="2029968"/>
            </a:xfrm>
            <a:prstGeom prst="rect">
              <a:avLst/>
            </a:prstGeom>
          </p:spPr>
        </p:pic>
        <p:sp>
          <p:nvSpPr>
            <p:cNvPr id="6" name="Shape 1032"/>
            <p:cNvSpPr/>
            <p:nvPr/>
          </p:nvSpPr>
          <p:spPr>
            <a:xfrm>
              <a:off x="0" y="0"/>
              <a:ext cx="2565006" cy="2025256"/>
            </a:xfrm>
            <a:custGeom>
              <a:avLst/>
              <a:gdLst/>
              <a:ahLst/>
              <a:cxnLst/>
              <a:rect l="0" t="0" r="0" b="0"/>
              <a:pathLst>
                <a:path w="2565006" h="2025256">
                  <a:moveTo>
                    <a:pt x="0" y="2025256"/>
                  </a:moveTo>
                  <a:lnTo>
                    <a:pt x="2565006" y="2025256"/>
                  </a:lnTo>
                  <a:lnTo>
                    <a:pt x="2565006" y="0"/>
                  </a:lnTo>
                  <a:lnTo>
                    <a:pt x="0" y="0"/>
                  </a:lnTo>
                  <a:close/>
                </a:path>
              </a:pathLst>
            </a:custGeom>
            <a:ln w="6350" cap="flat">
              <a:miter lim="100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7" name="Picture 145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637" y="2273363"/>
              <a:ext cx="2566416" cy="2051304"/>
            </a:xfrm>
            <a:prstGeom prst="rect">
              <a:avLst/>
            </a:prstGeom>
          </p:spPr>
        </p:pic>
        <p:sp>
          <p:nvSpPr>
            <p:cNvPr id="8" name="Shape 1040"/>
            <p:cNvSpPr/>
            <p:nvPr/>
          </p:nvSpPr>
          <p:spPr>
            <a:xfrm>
              <a:off x="0" y="2275421"/>
              <a:ext cx="2565006" cy="2048523"/>
            </a:xfrm>
            <a:custGeom>
              <a:avLst/>
              <a:gdLst/>
              <a:ahLst/>
              <a:cxnLst/>
              <a:rect l="0" t="0" r="0" b="0"/>
              <a:pathLst>
                <a:path w="2565006" h="2048523">
                  <a:moveTo>
                    <a:pt x="0" y="2048523"/>
                  </a:moveTo>
                  <a:lnTo>
                    <a:pt x="2565006" y="2048523"/>
                  </a:lnTo>
                  <a:lnTo>
                    <a:pt x="2565006" y="0"/>
                  </a:lnTo>
                  <a:lnTo>
                    <a:pt x="0" y="0"/>
                  </a:lnTo>
                  <a:close/>
                </a:path>
              </a:pathLst>
            </a:custGeom>
            <a:ln w="6350" cap="flat">
              <a:miter lim="100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9" name="Picture 1452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1637" y="4572572"/>
              <a:ext cx="2566416" cy="2051304"/>
            </a:xfrm>
            <a:prstGeom prst="rect">
              <a:avLst/>
            </a:prstGeom>
          </p:spPr>
        </p:pic>
        <p:sp>
          <p:nvSpPr>
            <p:cNvPr id="10" name="Shape 1050"/>
            <p:cNvSpPr/>
            <p:nvPr/>
          </p:nvSpPr>
          <p:spPr>
            <a:xfrm>
              <a:off x="0" y="4574121"/>
              <a:ext cx="2565006" cy="2048522"/>
            </a:xfrm>
            <a:custGeom>
              <a:avLst/>
              <a:gdLst/>
              <a:ahLst/>
              <a:cxnLst/>
              <a:rect l="0" t="0" r="0" b="0"/>
              <a:pathLst>
                <a:path w="2565006" h="2048522">
                  <a:moveTo>
                    <a:pt x="0" y="2048522"/>
                  </a:moveTo>
                  <a:lnTo>
                    <a:pt x="2565006" y="2048522"/>
                  </a:lnTo>
                  <a:lnTo>
                    <a:pt x="2565006" y="0"/>
                  </a:lnTo>
                  <a:lnTo>
                    <a:pt x="0" y="0"/>
                  </a:lnTo>
                  <a:close/>
                </a:path>
              </a:pathLst>
            </a:custGeom>
            <a:ln w="6350" cap="flat">
              <a:miter lim="100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071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3581400" y="483414"/>
            <a:ext cx="8610600" cy="1293812"/>
          </a:xfrm>
        </p:spPr>
        <p:txBody>
          <a:bodyPr/>
          <a:lstStyle/>
          <a:p>
            <a:pPr algn="ctr"/>
            <a:r>
              <a:rPr lang="ru-RU" b="1" dirty="0"/>
              <a:t>С</a:t>
            </a:r>
            <a:r>
              <a:rPr lang="ru-RU" b="1" dirty="0" smtClean="0"/>
              <a:t>ТРИИ на </a:t>
            </a:r>
            <a:r>
              <a:rPr lang="ru-RU" b="1" dirty="0" err="1" smtClean="0"/>
              <a:t>КОЖе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лица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274" y="6396335"/>
            <a:ext cx="5056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https://mimiledi.ru/krasota/uhod-za-kozhey-i-telom/kak-ubrat-rastyazhki-na-litse.html</a:t>
            </a:r>
            <a:endParaRPr lang="ru-RU" sz="1400" dirty="0" smtClean="0"/>
          </a:p>
        </p:txBody>
      </p:sp>
      <p:pic>
        <p:nvPicPr>
          <p:cNvPr id="10" name="Picture 2" descr="https://mimiledi.ru/wp-content/uploads/2019/04/3-14-300x1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9"/>
          <a:stretch/>
        </p:blipFill>
        <p:spPr bwMode="auto">
          <a:xfrm>
            <a:off x="912813" y="1554562"/>
            <a:ext cx="3773487" cy="484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ocuments\хирургия\онкология\SAM_00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8" t="20867" r="27467" b="17111"/>
          <a:stretch/>
        </p:blipFill>
        <p:spPr bwMode="auto">
          <a:xfrm>
            <a:off x="4461161" y="1925781"/>
            <a:ext cx="3685309" cy="42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581400" y="457200"/>
            <a:ext cx="86106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Больной с ДСТ и </a:t>
            </a:r>
            <a:r>
              <a:rPr lang="ru-RU" b="1" dirty="0" err="1" smtClean="0"/>
              <a:t>ГЕМАНГИОМой</a:t>
            </a:r>
            <a:r>
              <a:rPr lang="ru-RU" b="1" dirty="0" smtClean="0"/>
              <a:t> в челюстно-лицевой области)</a:t>
            </a:r>
            <a:br>
              <a:rPr lang="ru-RU" b="1" dirty="0" smtClean="0"/>
            </a:br>
            <a:r>
              <a:rPr lang="ru-RU" sz="2200" dirty="0" smtClean="0"/>
              <a:t>(клиническое наблюдение авторов)  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941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0"/>
          <a:stretch/>
        </p:blipFill>
        <p:spPr>
          <a:xfrm>
            <a:off x="3400427" y="195480"/>
            <a:ext cx="4743450" cy="64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осудистые звездоч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75164"/>
            <a:ext cx="5035535" cy="37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1400" y="763588"/>
            <a:ext cx="8610600" cy="129381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ТЕЛЕАНГИОЭКТАЗИИ НА КОЖЕ ЛИЦА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8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2469528"/>
            <a:ext cx="73911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тонкие </a:t>
            </a:r>
            <a:r>
              <a:rPr lang="ru-RU" sz="2800" b="1" dirty="0"/>
              <a:t>ломкие волосы </a:t>
            </a:r>
            <a:r>
              <a:rPr lang="ru-RU" sz="2800" dirty="0"/>
              <a:t>(40,5%), </a:t>
            </a:r>
            <a:r>
              <a:rPr lang="ru-RU" sz="2800" b="1" dirty="0" err="1"/>
              <a:t>гипертелоризм</a:t>
            </a:r>
            <a:r>
              <a:rPr lang="ru-RU" sz="2800" b="1" dirty="0"/>
              <a:t> глаз </a:t>
            </a:r>
            <a:r>
              <a:rPr lang="ru-RU" sz="2800" dirty="0"/>
              <a:t>(33,5%),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миопия</a:t>
            </a:r>
            <a:r>
              <a:rPr lang="ru-RU" sz="2800" dirty="0" smtClean="0"/>
              <a:t> </a:t>
            </a:r>
            <a:r>
              <a:rPr lang="ru-RU" sz="2800" dirty="0"/>
              <a:t>(36,7</a:t>
            </a:r>
            <a:r>
              <a:rPr lang="ru-RU" sz="2800" dirty="0" smtClean="0"/>
              <a:t>%)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эпикант</a:t>
            </a:r>
            <a:r>
              <a:rPr lang="ru-RU" sz="2800" dirty="0" smtClean="0"/>
              <a:t> </a:t>
            </a:r>
            <a:r>
              <a:rPr lang="ru-RU" sz="2800" dirty="0"/>
              <a:t>(21,5</a:t>
            </a:r>
            <a:r>
              <a:rPr lang="ru-RU" sz="2800" dirty="0" smtClean="0"/>
              <a:t>%)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короткая </a:t>
            </a:r>
            <a:r>
              <a:rPr lang="ru-RU" sz="2800" b="1" dirty="0"/>
              <a:t>уздечка губ и языка </a:t>
            </a:r>
            <a:r>
              <a:rPr lang="ru-RU" sz="2800" dirty="0"/>
              <a:t>(92,2</a:t>
            </a:r>
            <a:r>
              <a:rPr lang="ru-RU" sz="2800" dirty="0" smtClean="0"/>
              <a:t>%)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удлиненное </a:t>
            </a:r>
            <a:r>
              <a:rPr lang="ru-RU" sz="2800" b="1" dirty="0"/>
              <a:t>узкое лицо </a:t>
            </a:r>
            <a:r>
              <a:rPr lang="ru-RU" sz="2800" dirty="0"/>
              <a:t>(55,9%), </a:t>
            </a:r>
            <a:r>
              <a:rPr lang="ru-RU" sz="2800" b="1" dirty="0"/>
              <a:t>низкий индекс массы тела </a:t>
            </a:r>
            <a:r>
              <a:rPr lang="ru-RU" sz="2800" dirty="0"/>
              <a:t>(53,0</a:t>
            </a:r>
            <a:r>
              <a:rPr lang="ru-RU" sz="2800" dirty="0" smtClean="0"/>
              <a:t>%)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гипермобильность</a:t>
            </a:r>
            <a:r>
              <a:rPr lang="ru-RU" sz="2800" b="1" dirty="0" smtClean="0"/>
              <a:t> </a:t>
            </a:r>
            <a:r>
              <a:rPr lang="ru-RU" sz="2800" b="1" dirty="0"/>
              <a:t>суставов </a:t>
            </a:r>
            <a:r>
              <a:rPr lang="ru-RU" sz="2800" dirty="0"/>
              <a:t>(45,1</a:t>
            </a:r>
            <a:r>
              <a:rPr lang="ru-RU" sz="2800" dirty="0" smtClean="0"/>
              <a:t>%) </a:t>
            </a: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Рекзава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З.А.,2008;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Баландина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А.В.,2011)</a:t>
            </a:r>
            <a:endParaRPr lang="ru-RU" sz="1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82684" y="600074"/>
            <a:ext cx="6873875" cy="85248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Внешние признаки </a:t>
            </a:r>
            <a:r>
              <a:rPr lang="ru-RU" b="1" dirty="0" err="1" smtClean="0"/>
              <a:t>дст</a:t>
            </a:r>
            <a:r>
              <a:rPr lang="ru-RU" b="1" dirty="0" smtClean="0"/>
              <a:t> у детей с Расщелиной губы и неба</a:t>
            </a:r>
            <a:endParaRPr lang="ru-RU" b="1" dirty="0"/>
          </a:p>
        </p:txBody>
      </p:sp>
      <p:pic>
        <p:nvPicPr>
          <p:cNvPr id="9" name="Рисунок 3" descr="http://t3.gstatic.com/images?q=tbn:ANd9GcRxuO9UORCJ8xt7OsQu96sJO4WDWcUpRtk4Fmt6CXfJFUsQowb51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36" y="1799771"/>
            <a:ext cx="36004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1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Гистологическое строение кожи у лиц с </a:t>
            </a:r>
            <a:r>
              <a:rPr lang="ru-RU" b="1" dirty="0" err="1" smtClean="0"/>
              <a:t>дст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70052"/>
            <a:ext cx="5334000" cy="402412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Биоптат кожи височной области больного </a:t>
            </a:r>
            <a:endParaRPr lang="ru-RU" dirty="0"/>
          </a:p>
          <a:p>
            <a:r>
              <a:rPr lang="ru-RU" b="1" dirty="0"/>
              <a:t>У., 49 лет. Диагноз: «Аневризма передней </a:t>
            </a:r>
            <a:r>
              <a:rPr lang="ru-RU" b="1" dirty="0" smtClean="0"/>
              <a:t>мозговой передней </a:t>
            </a:r>
            <a:r>
              <a:rPr lang="ru-RU" b="1" dirty="0"/>
              <a:t>соединительной артерии. </a:t>
            </a:r>
            <a:r>
              <a:rPr lang="ru-RU" b="1" dirty="0" smtClean="0"/>
              <a:t>Участки </a:t>
            </a:r>
            <a:r>
              <a:rPr lang="ru-RU" b="1" dirty="0"/>
              <a:t>очагового  </a:t>
            </a:r>
            <a:r>
              <a:rPr lang="ru-RU" b="1" dirty="0" err="1"/>
              <a:t>гиперэластоза</a:t>
            </a:r>
            <a:r>
              <a:rPr lang="ru-RU" b="1" dirty="0"/>
              <a:t> в дерме. </a:t>
            </a:r>
            <a:r>
              <a:rPr lang="ru-RU" b="1" dirty="0" err="1"/>
              <a:t>Окр</a:t>
            </a:r>
            <a:r>
              <a:rPr lang="ru-RU" b="1" dirty="0"/>
              <a:t>. по </a:t>
            </a:r>
            <a:r>
              <a:rPr lang="ru-RU" b="1" dirty="0" err="1" smtClean="0"/>
              <a:t>Вейгерту</a:t>
            </a:r>
            <a:endParaRPr lang="ru-RU" b="1" dirty="0" smtClean="0"/>
          </a:p>
          <a:p>
            <a:r>
              <a:rPr lang="ru-RU" dirty="0"/>
              <a:t>Н</a:t>
            </a:r>
            <a:r>
              <a:rPr lang="ru-RU" dirty="0" smtClean="0"/>
              <a:t>аличие </a:t>
            </a:r>
            <a:r>
              <a:rPr lang="ru-RU" b="1" dirty="0" smtClean="0">
                <a:solidFill>
                  <a:srgbClr val="FF0000"/>
                </a:solidFill>
              </a:rPr>
              <a:t>деградации эластических волокон</a:t>
            </a:r>
            <a:r>
              <a:rPr lang="ru-RU" b="1" dirty="0" smtClean="0"/>
              <a:t> </a:t>
            </a:r>
            <a:r>
              <a:rPr lang="ru-RU" dirty="0" smtClean="0"/>
              <a:t>как </a:t>
            </a:r>
            <a:r>
              <a:rPr lang="ru-RU" dirty="0"/>
              <a:t>характерную особенность </a:t>
            </a:r>
            <a:r>
              <a:rPr lang="ru-RU" dirty="0" err="1"/>
              <a:t>мезенхимальной</a:t>
            </a:r>
            <a:r>
              <a:rPr lang="ru-RU" dirty="0"/>
              <a:t> дистрофии у больных с </a:t>
            </a:r>
            <a:r>
              <a:rPr lang="ru-RU" dirty="0" smtClean="0"/>
              <a:t>ДСТ </a:t>
            </a:r>
            <a:r>
              <a:rPr lang="ru-RU" dirty="0"/>
              <a:t>и </a:t>
            </a:r>
            <a:r>
              <a:rPr lang="ru-RU" b="1" dirty="0"/>
              <a:t>морфологический субстрат «слабости» или дисплазии соединительной ткани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grpSp>
        <p:nvGrpSpPr>
          <p:cNvPr id="5" name="Group 12418"/>
          <p:cNvGrpSpPr/>
          <p:nvPr/>
        </p:nvGrpSpPr>
        <p:grpSpPr>
          <a:xfrm>
            <a:off x="6331527" y="2194560"/>
            <a:ext cx="5327073" cy="3485802"/>
            <a:chOff x="0" y="0"/>
            <a:chExt cx="5648808" cy="2176627"/>
          </a:xfrm>
        </p:grpSpPr>
        <p:pic>
          <p:nvPicPr>
            <p:cNvPr id="6" name="Picture 66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5575"/>
              <a:ext cx="2708364" cy="2171052"/>
            </a:xfrm>
            <a:prstGeom prst="rect">
              <a:avLst/>
            </a:prstGeom>
          </p:spPr>
        </p:pic>
        <p:pic>
          <p:nvPicPr>
            <p:cNvPr id="7" name="Picture 68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999562" y="0"/>
              <a:ext cx="2649246" cy="2121408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0" y="5986510"/>
            <a:ext cx="1210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Лебедева Е.Р.,</a:t>
            </a:r>
            <a:r>
              <a:rPr lang="ru-RU" sz="1400" i="1" dirty="0" err="1"/>
              <a:t>Сакович</a:t>
            </a:r>
            <a:r>
              <a:rPr lang="ru-RU" sz="1400" i="1" dirty="0"/>
              <a:t> В.П.,</a:t>
            </a:r>
            <a:r>
              <a:rPr lang="ru-RU" sz="1400" i="1" dirty="0" err="1"/>
              <a:t>Колотвинов</a:t>
            </a:r>
            <a:r>
              <a:rPr lang="ru-RU" sz="1400" i="1" dirty="0"/>
              <a:t> В.С. и </a:t>
            </a:r>
            <a:r>
              <a:rPr lang="ru-RU" sz="1400" i="1" dirty="0" err="1"/>
              <a:t>соавт</a:t>
            </a:r>
            <a:r>
              <a:rPr lang="ru-RU" sz="1400" i="1" dirty="0" smtClean="0"/>
              <a:t>. </a:t>
            </a:r>
            <a:r>
              <a:rPr lang="ru-RU" sz="1400" dirty="0" smtClean="0"/>
              <a:t>Системная </a:t>
            </a:r>
            <a:r>
              <a:rPr lang="ru-RU" sz="1400" dirty="0"/>
              <a:t>дисплазия соединительной ткани как фактор риска развития </a:t>
            </a:r>
            <a:r>
              <a:rPr lang="ru-RU" sz="1400" dirty="0" err="1"/>
              <a:t>интракраниальных</a:t>
            </a:r>
            <a:r>
              <a:rPr lang="ru-RU" sz="1400" dirty="0"/>
              <a:t> аневризм //Уральский медицинский журнал. - №5(97). – С.13-26</a:t>
            </a:r>
          </a:p>
        </p:txBody>
      </p:sp>
    </p:spTree>
    <p:extLst>
      <p:ext uri="{BB962C8B-B14F-4D97-AF65-F5344CB8AC3E}">
        <p14:creationId xmlns:p14="http://schemas.microsoft.com/office/powerpoint/2010/main" val="41276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Признаки преждевременного старения у лиц с ДСТ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Наличие признаков дисплазии соединительной ткани </a:t>
            </a:r>
            <a:r>
              <a:rPr lang="ru-RU" dirty="0" smtClean="0"/>
              <a:t>как маркеров патологического развития соединительнотканных белков дермы (эластина и коллагена) может приводить к формированию </a:t>
            </a:r>
            <a:r>
              <a:rPr lang="ru-RU" b="1" dirty="0" smtClean="0">
                <a:solidFill>
                  <a:srgbClr val="FF0000"/>
                </a:solidFill>
              </a:rPr>
              <a:t>признаков преждевременного старения кожи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r>
              <a:rPr lang="ru-RU" dirty="0" smtClean="0"/>
              <a:t> которые должен диагностировать врач любой специальности уже на первичном приеме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511041"/>
          </a:xfrm>
        </p:spPr>
        <p:txBody>
          <a:bodyPr>
            <a:normAutofit/>
          </a:bodyPr>
          <a:lstStyle/>
          <a:p>
            <a:r>
              <a:rPr lang="ru-RU" dirty="0"/>
              <a:t>Установлена </a:t>
            </a:r>
            <a:r>
              <a:rPr lang="ru-RU" b="1" dirty="0"/>
              <a:t>сильная корреляция между </a:t>
            </a:r>
            <a:r>
              <a:rPr lang="ru-RU" b="1" dirty="0" smtClean="0"/>
              <a:t>количеством признаков НДСТ </a:t>
            </a:r>
            <a:r>
              <a:rPr lang="ru-RU" b="1" dirty="0"/>
              <a:t>и выраженностью носогубных складок (r=0,78) и </a:t>
            </a:r>
            <a:r>
              <a:rPr lang="ru-RU" b="1" dirty="0" smtClean="0"/>
              <a:t>выраженностью </a:t>
            </a:r>
            <a:r>
              <a:rPr lang="ru-RU" b="1" dirty="0"/>
              <a:t>носослезной борозды (</a:t>
            </a:r>
            <a:r>
              <a:rPr lang="ru-RU" b="1" dirty="0" smtClean="0"/>
              <a:t>r=0,71)</a:t>
            </a:r>
          </a:p>
          <a:p>
            <a:r>
              <a:rPr lang="ru-RU" dirty="0" smtClean="0"/>
              <a:t>Связь </a:t>
            </a:r>
            <a:r>
              <a:rPr lang="ru-RU" dirty="0"/>
              <a:t>умеренной силы между морщинами в области глаз (r=0,58) и морщинами в области лба (r=0,65</a:t>
            </a:r>
            <a:r>
              <a:rPr lang="ru-RU" dirty="0" smtClean="0"/>
              <a:t>)</a:t>
            </a:r>
            <a:endParaRPr lang="ru-RU" dirty="0"/>
          </a:p>
          <a:p>
            <a:pPr marL="0" lvl="0" indent="0">
              <a:buNone/>
            </a:pPr>
            <a:r>
              <a:rPr lang="ru-RU" sz="1400" dirty="0"/>
              <a:t>Кононова Н.Ю., Чернышева Т.Е., </a:t>
            </a:r>
            <a:r>
              <a:rPr lang="ru-RU" sz="1400" dirty="0" err="1"/>
              <a:t>Стяжкина</a:t>
            </a:r>
            <a:r>
              <a:rPr lang="ru-RU" sz="1400" dirty="0"/>
              <a:t> С.Н. Является ли дисплазия соединительной ткани предиктором преждевременного старения? Результаты 5-летнего мониторинга // Медицинский Вестник Северного Кавказа. – 2016. –Т.11. – №2. – Вып.2. – С.334-337.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0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664360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</a:t>
            </a:r>
            <a:r>
              <a:rPr lang="ru-RU" b="1" dirty="0" smtClean="0"/>
              <a:t>арушения микроциркуляции в коже больных с НДСТ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ри </a:t>
            </a:r>
            <a:r>
              <a:rPr lang="ru-RU" b="1" dirty="0"/>
              <a:t>НДСТ превалирует </a:t>
            </a:r>
            <a:r>
              <a:rPr lang="ru-RU" b="1" dirty="0">
                <a:solidFill>
                  <a:srgbClr val="FF0000"/>
                </a:solidFill>
              </a:rPr>
              <a:t>спастический тип нарушения микроциркуляци</a:t>
            </a:r>
            <a:r>
              <a:rPr lang="ru-RU" b="1" dirty="0"/>
              <a:t>и, который практически всегда взаимосвязан с разбалансировкой вегетативной и прогрессированием функций симпатической нервных </a:t>
            </a:r>
            <a:r>
              <a:rPr lang="ru-RU" b="1" dirty="0" smtClean="0"/>
              <a:t>систем, что </a:t>
            </a:r>
            <a:r>
              <a:rPr lang="ru-RU" b="1" dirty="0" smtClean="0">
                <a:solidFill>
                  <a:srgbClr val="FF0000"/>
                </a:solidFill>
              </a:rPr>
              <a:t>обязательно </a:t>
            </a:r>
            <a:r>
              <a:rPr lang="ru-RU" b="1" dirty="0">
                <a:solidFill>
                  <a:srgbClr val="FF0000"/>
                </a:solidFill>
              </a:rPr>
              <a:t>приводят к развитию инволюционных процессов </a:t>
            </a:r>
            <a:r>
              <a:rPr lang="ru-RU" b="1" dirty="0"/>
              <a:t>через воспаление и дистрофию в клетках </a:t>
            </a:r>
            <a:r>
              <a:rPr lang="ru-RU" b="1" dirty="0" smtClean="0"/>
              <a:t>кожи</a:t>
            </a:r>
            <a:endParaRPr lang="ru-RU" b="1" dirty="0"/>
          </a:p>
        </p:txBody>
      </p:sp>
      <p:pic>
        <p:nvPicPr>
          <p:cNvPr id="2058" name="Picture 10" descr="https://science-education.ru/i/2019/4/26836/image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61" y="1957388"/>
            <a:ext cx="512433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19800" y="5257562"/>
            <a:ext cx="5757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Распределение температуры поверхностных слоев кожи лица </a:t>
            </a:r>
            <a:r>
              <a:rPr lang="ru-RU" sz="1400" b="1" dirty="0" smtClean="0"/>
              <a:t>у пациентки  с НДСТС (метод инфракрасной </a:t>
            </a:r>
            <a:r>
              <a:rPr lang="ru-RU" sz="1400" b="1" dirty="0" err="1"/>
              <a:t>термодиагностики</a:t>
            </a:r>
            <a:r>
              <a:rPr lang="ru-RU" sz="1400" b="1" dirty="0"/>
              <a:t> в </a:t>
            </a:r>
            <a:r>
              <a:rPr lang="ru-RU" sz="1400" b="1" dirty="0" err="1"/>
              <a:t>тепловизоре</a:t>
            </a:r>
            <a:r>
              <a:rPr lang="ru-RU" sz="1400" b="1" dirty="0"/>
              <a:t> марки </a:t>
            </a:r>
            <a:r>
              <a:rPr lang="ru-RU" sz="1400" b="1" dirty="0" err="1"/>
              <a:t>Testo</a:t>
            </a:r>
            <a:r>
              <a:rPr lang="ru-RU" sz="1400" b="1" dirty="0"/>
              <a:t> 875 (Германия)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300" y="6211669"/>
            <a:ext cx="12077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Кононова Н.Ю., </a:t>
            </a:r>
            <a:r>
              <a:rPr lang="ru-RU" sz="1100" dirty="0" err="1"/>
              <a:t>Гасникова</a:t>
            </a:r>
            <a:r>
              <a:rPr lang="ru-RU" sz="1100" dirty="0"/>
              <a:t> П.Ю., </a:t>
            </a:r>
            <a:r>
              <a:rPr lang="ru-RU" sz="1100" dirty="0" err="1"/>
              <a:t>Сметанин</a:t>
            </a:r>
            <a:r>
              <a:rPr lang="ru-RU" sz="1100" dirty="0"/>
              <a:t> М.Ю., </a:t>
            </a:r>
            <a:r>
              <a:rPr lang="ru-RU" sz="1100" dirty="0" err="1"/>
              <a:t>Чернышова</a:t>
            </a:r>
            <a:r>
              <a:rPr lang="ru-RU" sz="1100" dirty="0"/>
              <a:t> Т.Е. СРАВНИТЕЛЬНАЯ ОЦЕНКА ЭФФЕКТИВНОСТИ МЕТОДИК ЭСТЕТИЧЕСКОЙ КОРРЕКЦИИ ВОЗРАСТНЫХ ИЗМЕНЕНИЙ КОЖИ ЛИЦА ПРИ РАЗЛИЧНЫХ СОСТОЯНИЯХ СОЕДИНИТЕЛЬНОЙ ТКАНИ ПАЦИЕНТОВ // Современные проблемы науки и образования. – 2019. – № 4.;</a:t>
            </a:r>
            <a:br>
              <a:rPr lang="ru-RU" sz="1100" dirty="0"/>
            </a:br>
            <a:r>
              <a:rPr lang="ru-RU" sz="1100" dirty="0"/>
              <a:t>URL: http://www.science-education.ru/ru/article/view?id=28993 (дата обращения: 02.10.2020</a:t>
            </a:r>
          </a:p>
        </p:txBody>
      </p:sp>
    </p:spTree>
    <p:extLst>
      <p:ext uri="{BB962C8B-B14F-4D97-AF65-F5344CB8AC3E}">
        <p14:creationId xmlns:p14="http://schemas.microsoft.com/office/powerpoint/2010/main" val="28154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Эффективность методик эстетической коррекции у лиц с НДСТ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Проведение сравнительной оценки эффективности сочетания процедур эстетической коррекции кожи лица с различным состоянием соединительной ткани показало, что </a:t>
            </a:r>
          </a:p>
          <a:p>
            <a:r>
              <a:rPr lang="ru-RU" b="1" dirty="0">
                <a:solidFill>
                  <a:srgbClr val="FF0000"/>
                </a:solidFill>
              </a:rPr>
              <a:t>комбинированные методы </a:t>
            </a:r>
            <a:r>
              <a:rPr lang="ru-RU" dirty="0"/>
              <a:t>коррекции признаков старения в виде сочетания </a:t>
            </a:r>
            <a:r>
              <a:rPr lang="ru-RU" b="1" dirty="0">
                <a:solidFill>
                  <a:srgbClr val="FF0000"/>
                </a:solidFill>
              </a:rPr>
              <a:t>курса </a:t>
            </a:r>
            <a:r>
              <a:rPr lang="ru-RU" b="1" dirty="0" err="1">
                <a:solidFill>
                  <a:srgbClr val="FF0000"/>
                </a:solidFill>
              </a:rPr>
              <a:t>биоревитализации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(введение </a:t>
            </a:r>
            <a:r>
              <a:rPr lang="ru-RU" b="1" dirty="0" err="1" smtClean="0">
                <a:solidFill>
                  <a:srgbClr val="FF0000"/>
                </a:solidFill>
              </a:rPr>
              <a:t>гиалуроновой</a:t>
            </a:r>
            <a:r>
              <a:rPr lang="ru-RU" b="1" dirty="0" smtClean="0">
                <a:solidFill>
                  <a:srgbClr val="FF0000"/>
                </a:solidFill>
              </a:rPr>
              <a:t> кислоты)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 </a:t>
            </a:r>
            <a:r>
              <a:rPr lang="ru-RU" b="1" dirty="0">
                <a:solidFill>
                  <a:srgbClr val="FF0000"/>
                </a:solidFill>
              </a:rPr>
              <a:t>последующим курсом </a:t>
            </a:r>
            <a:r>
              <a:rPr lang="ru-RU" b="1" dirty="0" err="1">
                <a:solidFill>
                  <a:srgbClr val="FF0000"/>
                </a:solidFill>
              </a:rPr>
              <a:t>микротоковой</a:t>
            </a:r>
            <a:r>
              <a:rPr lang="ru-RU" b="1" dirty="0">
                <a:solidFill>
                  <a:srgbClr val="FF0000"/>
                </a:solidFill>
              </a:rPr>
              <a:t> терапии оказывают более выраженный эффект, чем </a:t>
            </a:r>
            <a:r>
              <a:rPr lang="ru-RU" b="1" dirty="0" err="1">
                <a:solidFill>
                  <a:srgbClr val="FF0000"/>
                </a:solidFill>
              </a:rPr>
              <a:t>монотерапия</a:t>
            </a:r>
            <a:r>
              <a:rPr lang="ru-RU" b="1" dirty="0">
                <a:solidFill>
                  <a:srgbClr val="FF0000"/>
                </a:solidFill>
              </a:rPr>
              <a:t> микротоками в </a:t>
            </a:r>
            <a:r>
              <a:rPr lang="ru-RU" b="1" dirty="0" smtClean="0">
                <a:solidFill>
                  <a:srgbClr val="FF0000"/>
                </a:solidFill>
              </a:rPr>
              <a:t>группах лиц с НДСТ и группы сравнения </a:t>
            </a:r>
            <a:r>
              <a:rPr lang="ru-RU" b="1" dirty="0">
                <a:solidFill>
                  <a:srgbClr val="FF0000"/>
                </a:solidFill>
              </a:rPr>
              <a:t>(р &lt;0,05)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91175" y="44588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Open Sans"/>
              </a:rPr>
              <a:t> </a:t>
            </a:r>
            <a:endParaRPr lang="ru-RU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1326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Кононова Н.Ю., </a:t>
            </a:r>
            <a:r>
              <a:rPr lang="ru-RU" sz="1200" dirty="0" err="1"/>
              <a:t>Гасникова</a:t>
            </a:r>
            <a:r>
              <a:rPr lang="ru-RU" sz="1200" dirty="0"/>
              <a:t> П.Ю., </a:t>
            </a:r>
            <a:r>
              <a:rPr lang="ru-RU" sz="1200" dirty="0" err="1"/>
              <a:t>Сметанин</a:t>
            </a:r>
            <a:r>
              <a:rPr lang="ru-RU" sz="1200" dirty="0"/>
              <a:t> М.Ю., </a:t>
            </a:r>
            <a:r>
              <a:rPr lang="ru-RU" sz="1200" dirty="0" err="1"/>
              <a:t>Чернышова</a:t>
            </a:r>
            <a:r>
              <a:rPr lang="ru-RU" sz="1200" dirty="0"/>
              <a:t> Т.Е. СРАВНИТЕЛЬНАЯ ОЦЕНКА ЭФФЕКТИВНОСТИ МЕТОДИК ЭСТЕТИЧЕСКОЙ КОРРЕКЦИИ ВОЗРАСТНЫХ ИЗМЕНЕНИЙ КОЖИ ЛИЦА ПРИ РАЗЛИЧНЫХ СОСТОЯНИЯХ СОЕДИНИТЕЛЬНОЙ ТКАНИ ПАЦИЕНТОВ // Современные проблемы науки и образования. – 2019. – № 4.;</a:t>
            </a:r>
            <a:br>
              <a:rPr lang="ru-RU" sz="1200" dirty="0"/>
            </a:br>
            <a:r>
              <a:rPr lang="ru-RU" sz="1200" dirty="0"/>
              <a:t>URL: http://www.science-education.ru/ru/article/view?id=28993 (дата обращения: 02.10.2020</a:t>
            </a:r>
          </a:p>
        </p:txBody>
      </p:sp>
    </p:spTree>
    <p:extLst>
      <p:ext uri="{BB962C8B-B14F-4D97-AF65-F5344CB8AC3E}">
        <p14:creationId xmlns:p14="http://schemas.microsoft.com/office/powerpoint/2010/main" val="7351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3" y="1365588"/>
            <a:ext cx="9415462" cy="34778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Больные  с дисплазией соединительной ткани относятся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группе риска развития келоидных 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рубцов после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оперативных вмешательств 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лице !!!</a:t>
            </a:r>
            <a:endParaRPr lang="ru-RU" sz="4400" b="1" dirty="0"/>
          </a:p>
        </p:txBody>
      </p:sp>
      <p:pic>
        <p:nvPicPr>
          <p:cNvPr id="4098" name="Picture 2" descr="Послеоперационные келоидные рубцы. Личный опыт.: oncobudni — Live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32" y="3714749"/>
            <a:ext cx="3487317" cy="26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1400" y="642938"/>
            <a:ext cx="8610600" cy="885825"/>
          </a:xfrm>
        </p:spPr>
        <p:txBody>
          <a:bodyPr/>
          <a:lstStyle/>
          <a:p>
            <a:r>
              <a:rPr lang="ru-RU" b="1" dirty="0" err="1" smtClean="0"/>
              <a:t>Антикелоидные</a:t>
            </a:r>
            <a:r>
              <a:rPr lang="ru-RU" b="1" dirty="0" smtClean="0"/>
              <a:t>  препараты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138955" y="2514744"/>
            <a:ext cx="5311775" cy="380682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Гепарин натрия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антитромбическое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кератолитическое</a:t>
            </a:r>
            <a:r>
              <a:rPr lang="ru-RU" dirty="0" smtClean="0"/>
              <a:t>)</a:t>
            </a:r>
          </a:p>
          <a:p>
            <a:r>
              <a:rPr lang="ru-RU" b="1" dirty="0" err="1" smtClean="0"/>
              <a:t>Алантоин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(растворяет ороговевший слой рубцовых тканей</a:t>
            </a:r>
          </a:p>
          <a:p>
            <a:r>
              <a:rPr lang="ru-RU" b="1" dirty="0" smtClean="0"/>
              <a:t>Жидкий экстракт лука </a:t>
            </a:r>
            <a:r>
              <a:rPr lang="ru-RU" dirty="0" smtClean="0"/>
              <a:t>(</a:t>
            </a:r>
            <a:r>
              <a:rPr lang="ru-RU" dirty="0" err="1" smtClean="0"/>
              <a:t>фибринолитическое,противовоспалительное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Наносить гель 2-3 раза в день, втирая, курс 4 </a:t>
            </a:r>
            <a:r>
              <a:rPr lang="ru-RU" dirty="0" err="1" smtClean="0"/>
              <a:t>нед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Пластырь 1 раз в сутки в течении 6-12 часов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080652" y="1320944"/>
            <a:ext cx="5428383" cy="1193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32500" lnSpcReduction="20000"/>
          </a:bodyPr>
          <a:lstStyle/>
          <a:p>
            <a:endParaRPr lang="ru-RU" sz="2400" b="1" dirty="0" smtClean="0"/>
          </a:p>
          <a:p>
            <a:endParaRPr lang="ru-RU" sz="2400" b="1" dirty="0"/>
          </a:p>
          <a:p>
            <a:pPr marL="0" indent="0">
              <a:buNone/>
            </a:pPr>
            <a:r>
              <a:rPr lang="ru-RU" sz="7400" b="1" dirty="0" err="1" smtClean="0"/>
              <a:t>Контратубекс</a:t>
            </a:r>
            <a:r>
              <a:rPr lang="ru-RU" sz="7400" b="1" dirty="0" smtClean="0"/>
              <a:t> </a:t>
            </a:r>
          </a:p>
          <a:p>
            <a:pPr marL="0" indent="0">
              <a:buNone/>
            </a:pPr>
            <a:r>
              <a:rPr lang="ru-RU" sz="7400" b="1" dirty="0" smtClean="0"/>
              <a:t>(гель и пластырь)</a:t>
            </a:r>
            <a:endParaRPr lang="ru-RU" sz="7400" b="1" dirty="0"/>
          </a:p>
          <a:p>
            <a:endParaRPr lang="ru-RU" dirty="0"/>
          </a:p>
        </p:txBody>
      </p:sp>
      <p:pic>
        <p:nvPicPr>
          <p:cNvPr id="1026" name="Picture 2" descr="Картинки по запросу контрактубекс картинк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140" y="4404302"/>
            <a:ext cx="3588327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Контрактубекс пластырь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45" y="1657062"/>
            <a:ext cx="3796722" cy="3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Антикелоидные</a:t>
            </a:r>
            <a:r>
              <a:rPr lang="ru-RU" b="1" dirty="0"/>
              <a:t>  препараты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01691" y="2081395"/>
            <a:ext cx="5079991" cy="823912"/>
          </a:xfrm>
        </p:spPr>
        <p:txBody>
          <a:bodyPr/>
          <a:lstStyle/>
          <a:p>
            <a:r>
              <a:rPr lang="ru-RU" b="1" dirty="0" err="1" smtClean="0"/>
              <a:t>Дерматикс</a:t>
            </a:r>
            <a:r>
              <a:rPr lang="ru-RU" dirty="0" smtClean="0"/>
              <a:t> (гель)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На основе инертного силикона</a:t>
            </a:r>
          </a:p>
          <a:p>
            <a:r>
              <a:rPr lang="ru-RU" dirty="0" smtClean="0"/>
              <a:t>Под давлением силиконовой пленки коллагеновые волокна приобретают горизонтальную ориентацию, сглаживаются келоидные рубцы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400800" y="2002837"/>
            <a:ext cx="5105400" cy="823912"/>
          </a:xfrm>
        </p:spPr>
        <p:txBody>
          <a:bodyPr/>
          <a:lstStyle/>
          <a:p>
            <a:r>
              <a:rPr lang="ru-RU" b="1" dirty="0" err="1" smtClean="0"/>
              <a:t>Зерадерм</a:t>
            </a:r>
            <a:r>
              <a:rPr lang="ru-RU" b="1" dirty="0" smtClean="0"/>
              <a:t> ультра</a:t>
            </a: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Силикон, витамины А, Е, </a:t>
            </a:r>
            <a:r>
              <a:rPr lang="ru-RU" dirty="0" err="1" smtClean="0"/>
              <a:t>коэнзим</a:t>
            </a:r>
            <a:r>
              <a:rPr lang="ru-RU" dirty="0" smtClean="0"/>
              <a:t> </a:t>
            </a:r>
            <a:r>
              <a:rPr lang="en-US" dirty="0" smtClean="0"/>
              <a:t>Q 10 (</a:t>
            </a:r>
            <a:r>
              <a:rPr lang="ru-RU" dirty="0" smtClean="0"/>
              <a:t>антиоксидантное </a:t>
            </a:r>
            <a:r>
              <a:rPr lang="ru-RU" dirty="0" err="1" smtClean="0"/>
              <a:t>действие,стимулирует</a:t>
            </a:r>
            <a:r>
              <a:rPr lang="ru-RU" dirty="0" smtClean="0"/>
              <a:t> </a:t>
            </a:r>
            <a:r>
              <a:rPr lang="ru-RU" dirty="0" err="1" smtClean="0"/>
              <a:t>раперативные</a:t>
            </a:r>
            <a:r>
              <a:rPr lang="ru-RU" dirty="0" smtClean="0"/>
              <a:t> процессы)</a:t>
            </a:r>
            <a:endParaRPr lang="ru-RU" dirty="0"/>
          </a:p>
        </p:txBody>
      </p:sp>
      <p:pic>
        <p:nvPicPr>
          <p:cNvPr id="14" name="Picture 2" descr="Картинки по запросу Дерматикс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26" y="5336006"/>
            <a:ext cx="2363947" cy="15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Картинки по запросу ЗЕРАДЕРМ УЛЬТРА КАРТИ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13" y="4747146"/>
            <a:ext cx="3864029" cy="17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келокот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04" y="3120570"/>
            <a:ext cx="3259441" cy="32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Антикелоидные</a:t>
            </a:r>
            <a:r>
              <a:rPr lang="ru-RU" b="1" dirty="0"/>
              <a:t>  препараты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685799" y="1935984"/>
            <a:ext cx="3456432" cy="617320"/>
          </a:xfrm>
        </p:spPr>
        <p:txBody>
          <a:bodyPr/>
          <a:lstStyle/>
          <a:p>
            <a:r>
              <a:rPr lang="ru-RU" b="1" dirty="0" smtClean="0"/>
              <a:t>ФЕРМЕНКОЛ</a:t>
            </a:r>
            <a:endParaRPr lang="ru-RU" b="1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b="1" dirty="0" err="1" smtClean="0"/>
              <a:t>Коллагеназы</a:t>
            </a:r>
            <a:endParaRPr lang="ru-RU" b="1" dirty="0" smtClean="0"/>
          </a:p>
          <a:p>
            <a:r>
              <a:rPr lang="ru-RU" b="1" dirty="0" smtClean="0"/>
              <a:t>Гидробионты</a:t>
            </a:r>
          </a:p>
          <a:p>
            <a:r>
              <a:rPr lang="ru-RU" b="1" dirty="0" smtClean="0"/>
              <a:t>Только на рубцы</a:t>
            </a:r>
          </a:p>
          <a:p>
            <a:r>
              <a:rPr lang="ru-RU" b="1" dirty="0" smtClean="0"/>
              <a:t>возраста </a:t>
            </a:r>
          </a:p>
          <a:p>
            <a:r>
              <a:rPr lang="ru-RU" b="1" dirty="0" smtClean="0"/>
              <a:t>1-2 года</a:t>
            </a:r>
            <a:endParaRPr lang="ru-RU" b="1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366858" y="2005388"/>
            <a:ext cx="3456432" cy="626534"/>
          </a:xfrm>
        </p:spPr>
        <p:txBody>
          <a:bodyPr/>
          <a:lstStyle/>
          <a:p>
            <a:r>
              <a:rPr lang="ru-RU" b="1" dirty="0" smtClean="0"/>
              <a:t>МЕДЕРМА</a:t>
            </a:r>
            <a:endParaRPr lang="ru-RU" b="1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ru-RU" b="1" dirty="0" err="1" smtClean="0"/>
              <a:t>Алантоин</a:t>
            </a:r>
            <a:endParaRPr lang="ru-RU" b="1" dirty="0" smtClean="0"/>
          </a:p>
          <a:p>
            <a:r>
              <a:rPr lang="ru-RU" b="1" dirty="0" err="1" smtClean="0"/>
              <a:t>Цепалин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(экстракт лука </a:t>
            </a:r>
          </a:p>
          <a:p>
            <a:r>
              <a:rPr lang="ru-RU" b="1" dirty="0" err="1" smtClean="0"/>
              <a:t>Серае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/>
          </p:nvPr>
        </p:nvSpPr>
        <p:spPr>
          <a:xfrm>
            <a:off x="8051801" y="1932818"/>
            <a:ext cx="3456432" cy="753534"/>
          </a:xfrm>
        </p:spPr>
        <p:txBody>
          <a:bodyPr/>
          <a:lstStyle/>
          <a:p>
            <a:r>
              <a:rPr lang="ru-RU" b="1" dirty="0" smtClean="0"/>
              <a:t>КЕЛО-КОТ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ru-RU" b="1" dirty="0" err="1" smtClean="0"/>
              <a:t>Полисилоксан</a:t>
            </a:r>
            <a:endParaRPr lang="ru-RU" b="1" dirty="0" smtClean="0"/>
          </a:p>
          <a:p>
            <a:r>
              <a:rPr lang="ru-RU" b="1" dirty="0" smtClean="0"/>
              <a:t>Силикон</a:t>
            </a:r>
          </a:p>
          <a:p>
            <a:r>
              <a:rPr lang="ru-RU" b="1" dirty="0" smtClean="0"/>
              <a:t>диоксид</a:t>
            </a:r>
            <a:endParaRPr lang="ru-RU" b="1" dirty="0"/>
          </a:p>
        </p:txBody>
      </p:sp>
      <p:pic>
        <p:nvPicPr>
          <p:cNvPr id="22" name="Picture 4" descr="Картинки по запросу Медерма карти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6524" y="3894855"/>
            <a:ext cx="3275165" cy="129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Картинки по запросу ФЕРМЕНКОЛ КАРТИ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468914"/>
            <a:ext cx="2273978" cy="29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ДИСПЛАЗИЯ СОЕДИНИТЕЛЬНОЙ  ТКАНИ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1612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Г</a:t>
            </a:r>
            <a:r>
              <a:rPr lang="ru-RU" sz="2400" b="1" dirty="0" smtClean="0"/>
              <a:t>енетически </a:t>
            </a:r>
            <a:r>
              <a:rPr lang="ru-RU" sz="2400" b="1" dirty="0"/>
              <a:t>детерминированное состояние организма, обусловленное </a:t>
            </a:r>
            <a:r>
              <a:rPr lang="ru-RU" sz="2400" b="1" dirty="0">
                <a:solidFill>
                  <a:srgbClr val="FF0000"/>
                </a:solidFill>
              </a:rPr>
              <a:t>нарушениями метаболизма соединительной ткани в эмбриональном и постнатальном </a:t>
            </a:r>
            <a:r>
              <a:rPr lang="ru-RU" sz="2400" b="1" dirty="0" smtClean="0">
                <a:solidFill>
                  <a:srgbClr val="FF0000"/>
                </a:solidFill>
              </a:rPr>
              <a:t>периодах</a:t>
            </a:r>
            <a:r>
              <a:rPr lang="ru-RU" sz="2400" b="1" dirty="0" smtClean="0"/>
              <a:t>, характеризующееся </a:t>
            </a:r>
            <a:r>
              <a:rPr lang="ru-RU" sz="2400" b="1" dirty="0"/>
              <a:t>изменениями коллагеновых, эластических фибрилл, гликопротеидов, </a:t>
            </a:r>
            <a:r>
              <a:rPr lang="ru-RU" sz="2400" b="1" dirty="0" err="1"/>
              <a:t>протеогликанов</a:t>
            </a:r>
            <a:r>
              <a:rPr lang="ru-RU" sz="2400" b="1" dirty="0"/>
              <a:t> и фибробластов,</a:t>
            </a:r>
            <a:r>
              <a:rPr lang="ru-RU" sz="2400" b="1" i="1" dirty="0"/>
              <a:t> в </a:t>
            </a:r>
            <a:r>
              <a:rPr lang="ru-RU" sz="2400" b="1" dirty="0">
                <a:solidFill>
                  <a:srgbClr val="FF0000"/>
                </a:solidFill>
              </a:rPr>
              <a:t>основе которых лежат наследуемые мутации генов, кодирующих синтез и пространственную организацию коллагена, структурных белков и </a:t>
            </a:r>
            <a:r>
              <a:rPr lang="ru-RU" sz="2400" b="1" dirty="0" err="1">
                <a:solidFill>
                  <a:srgbClr val="FF0000"/>
                </a:solidFill>
              </a:rPr>
              <a:t>белково</a:t>
            </a:r>
            <a:r>
              <a:rPr lang="ru-RU" sz="2400" b="1" dirty="0">
                <a:solidFill>
                  <a:srgbClr val="FF0000"/>
                </a:solidFill>
              </a:rPr>
              <a:t>-углеводных </a:t>
            </a:r>
            <a:r>
              <a:rPr lang="ru-RU" sz="2400" b="1" dirty="0" smtClean="0">
                <a:solidFill>
                  <a:srgbClr val="FF0000"/>
                </a:solidFill>
              </a:rPr>
              <a:t>комплексов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sz="1400" dirty="0" err="1"/>
              <a:t>Земцовский</a:t>
            </a:r>
            <a:r>
              <a:rPr lang="ru-RU" sz="1400" dirty="0"/>
              <a:t> Э.В. Недифференцированные дисплазии соединительной ткани. Попытка нового осмысления концепции // Медицинский вестник Северного Кавказа. – 2008. – № 2. – С. 8-14.  </a:t>
            </a:r>
          </a:p>
          <a:p>
            <a:pPr marL="0" indent="0">
              <a:buNone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728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1" y="2407436"/>
            <a:ext cx="8610600" cy="13216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Клиническое наблюдение</a:t>
            </a:r>
            <a:br>
              <a:rPr lang="ru-RU" b="1" dirty="0" smtClean="0"/>
            </a:br>
            <a:r>
              <a:rPr lang="ru-RU" b="1" dirty="0" smtClean="0"/>
              <a:t>больного с недифференцированной дисплазией соединительной ткани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02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3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82" y="725200"/>
            <a:ext cx="5010582" cy="64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22953" y="1884218"/>
            <a:ext cx="4407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АТРОФИЧЕСКИЕ </a:t>
            </a:r>
            <a:r>
              <a:rPr lang="ru-RU" sz="3200" b="1" dirty="0" smtClean="0"/>
              <a:t>РУБЦЫ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НА КОЖЕ </a:t>
            </a:r>
            <a:r>
              <a:rPr lang="ru-RU" sz="3200" b="1" dirty="0" smtClean="0"/>
              <a:t>ЛБА </a:t>
            </a:r>
          </a:p>
          <a:p>
            <a:r>
              <a:rPr lang="ru-RU" sz="3200" b="1" dirty="0" smtClean="0"/>
              <a:t>У ПАЦИЕНТА С ДСТ</a:t>
            </a:r>
          </a:p>
          <a:p>
            <a:r>
              <a:rPr lang="ru-RU" sz="3200" b="1" dirty="0" smtClean="0"/>
              <a:t>ВЫРАЖЕННАЯ АСИММЕТРИЯ ЛИЦА</a:t>
            </a:r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40047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0219" y="528637"/>
            <a:ext cx="8229600" cy="634082"/>
          </a:xfrm>
        </p:spPr>
        <p:txBody>
          <a:bodyPr>
            <a:noAutofit/>
          </a:bodyPr>
          <a:lstStyle/>
          <a:p>
            <a:r>
              <a:rPr lang="ru-RU" sz="3200" b="1" dirty="0"/>
              <a:t>ВЫПИСКА  ИЗ  ИСТОРИИ  БОЛЕЗНИ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344" y="1400175"/>
            <a:ext cx="9144000" cy="70453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/>
              <a:t>  </a:t>
            </a:r>
            <a:r>
              <a:rPr lang="ru-RU" sz="2400" b="1" dirty="0" smtClean="0"/>
              <a:t>Пациент </a:t>
            </a:r>
            <a:r>
              <a:rPr lang="ru-RU" sz="2400" b="1" dirty="0"/>
              <a:t>Ф. дата рождения </a:t>
            </a:r>
            <a:r>
              <a:rPr lang="ru-RU" sz="2400" b="1" dirty="0" smtClean="0"/>
              <a:t>15.06.2000, </a:t>
            </a:r>
            <a:r>
              <a:rPr lang="ru-RU" sz="2400" b="1" dirty="0"/>
              <a:t>обратился 15.08.17 к хирургу стоматологу с жалобами на боли в ВНЧС. С </a:t>
            </a:r>
            <a:r>
              <a:rPr lang="ru-RU" sz="2400" b="1" dirty="0" smtClean="0"/>
              <a:t>4 </a:t>
            </a:r>
            <a:r>
              <a:rPr lang="ru-RU" sz="2400" b="1" dirty="0"/>
              <a:t>лет лечился у врача-</a:t>
            </a:r>
            <a:r>
              <a:rPr lang="ru-RU" sz="2400" b="1" dirty="0" err="1"/>
              <a:t>ортодонта</a:t>
            </a:r>
            <a:r>
              <a:rPr lang="ru-RU" sz="2400" b="1" dirty="0"/>
              <a:t>, наблюдается у </a:t>
            </a:r>
            <a:r>
              <a:rPr lang="ru-RU" sz="2400" b="1" dirty="0">
                <a:solidFill>
                  <a:srgbClr val="FF0000"/>
                </a:solidFill>
              </a:rPr>
              <a:t>врача-кардиолога с диагнозом: пролапс митрального клапана 2 степени с </a:t>
            </a:r>
            <a:r>
              <a:rPr lang="ru-RU" sz="2400" b="1" dirty="0" err="1">
                <a:solidFill>
                  <a:srgbClr val="FF0000"/>
                </a:solidFill>
              </a:rPr>
              <a:t>регургитацией</a:t>
            </a:r>
            <a:r>
              <a:rPr lang="ru-RU" sz="2400" b="1" dirty="0">
                <a:solidFill>
                  <a:srgbClr val="FF0000"/>
                </a:solidFill>
              </a:rPr>
              <a:t>, у врача-ортопеда с диагнозом сколиоз, вальгусные стопы, воронкообразная грудная клетка. </a:t>
            </a:r>
          </a:p>
          <a:p>
            <a:pPr>
              <a:buNone/>
            </a:pPr>
            <a:r>
              <a:rPr lang="ru-RU" sz="2400" b="1" dirty="0">
                <a:solidFill>
                  <a:srgbClr val="660066"/>
                </a:solidFill>
              </a:rPr>
              <a:t>Об-но:</a:t>
            </a:r>
            <a:r>
              <a:rPr lang="ru-RU" sz="2400" dirty="0"/>
              <a:t> </a:t>
            </a:r>
            <a:r>
              <a:rPr lang="ru-RU" sz="2400" b="1" dirty="0"/>
              <a:t>определяется </a:t>
            </a:r>
            <a:r>
              <a:rPr lang="ru-RU" sz="2400" b="1" dirty="0">
                <a:solidFill>
                  <a:srgbClr val="FF0000"/>
                </a:solidFill>
              </a:rPr>
              <a:t>асимметрия лица </a:t>
            </a:r>
            <a:r>
              <a:rPr lang="ru-RU" sz="2400" b="1" dirty="0"/>
              <a:t>за счет деформации нижней трети лица, подбородок смещен вправо, выступает вперед, тело нижней челюсти уплощено, рот открывается в полном </a:t>
            </a:r>
            <a:r>
              <a:rPr lang="ru-RU" sz="2400" b="1" dirty="0" smtClean="0"/>
              <a:t>объеме</a:t>
            </a:r>
          </a:p>
          <a:p>
            <a:pPr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rgbClr val="FF0000"/>
                </a:solidFill>
              </a:rPr>
              <a:t>Сужение нижней челюсти, скученность зубов. </a:t>
            </a:r>
            <a:r>
              <a:rPr lang="ru-RU" sz="2400" b="1" dirty="0"/>
              <a:t>Верхняя челюсть справа сужена. Высокое небо по готическому типу. Р</a:t>
            </a:r>
            <a:r>
              <a:rPr lang="ru-RU" sz="2400" b="1" dirty="0" smtClean="0"/>
              <a:t>ецессия </a:t>
            </a:r>
            <a:r>
              <a:rPr lang="ru-RU" sz="2400" b="1" dirty="0"/>
              <a:t>десны в области зубов </a:t>
            </a:r>
            <a:r>
              <a:rPr lang="ru-RU" sz="2400" b="1" dirty="0" smtClean="0"/>
              <a:t>1.1,2.1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637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ВЫПИСКА  ИЗ  ИСТОРИИ  БОЛЕЗНИ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При </a:t>
            </a:r>
            <a:r>
              <a:rPr lang="ru-RU" sz="2400" b="1" dirty="0">
                <a:solidFill>
                  <a:srgbClr val="FF0000"/>
                </a:solidFill>
              </a:rPr>
              <a:t>открывании рта определяется «хруст» и «</a:t>
            </a:r>
            <a:r>
              <a:rPr lang="ru-RU" sz="2400" b="1" dirty="0" err="1">
                <a:solidFill>
                  <a:srgbClr val="FF0000"/>
                </a:solidFill>
              </a:rPr>
              <a:t>щелкание</a:t>
            </a:r>
            <a:r>
              <a:rPr lang="ru-RU" sz="2400" b="1" dirty="0">
                <a:solidFill>
                  <a:srgbClr val="FF0000"/>
                </a:solidFill>
              </a:rPr>
              <a:t>» в </a:t>
            </a:r>
            <a:r>
              <a:rPr lang="ru-RU" sz="2400" b="1" dirty="0" smtClean="0">
                <a:solidFill>
                  <a:srgbClr val="FF0000"/>
                </a:solidFill>
              </a:rPr>
              <a:t>височно-нижнечелюстных суставах, </a:t>
            </a:r>
            <a:r>
              <a:rPr lang="ru-RU" sz="2400" b="1" dirty="0" smtClean="0"/>
              <a:t>пальпация медиальных крыловидных мышц болезненна</a:t>
            </a:r>
            <a:r>
              <a:rPr lang="ru-RU" sz="2400" b="1" dirty="0"/>
              <a:t>, больше выражена </a:t>
            </a:r>
            <a:r>
              <a:rPr lang="ru-RU" sz="2400" b="1" dirty="0" smtClean="0"/>
              <a:t>справа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b="1" dirty="0" err="1" smtClean="0"/>
              <a:t>Межрезцовая</a:t>
            </a:r>
            <a:r>
              <a:rPr lang="ru-RU" sz="2400" b="1" dirty="0" smtClean="0"/>
              <a:t> </a:t>
            </a:r>
            <a:r>
              <a:rPr lang="ru-RU" sz="2400" b="1" dirty="0"/>
              <a:t>линия смещена вправо на 0,7 </a:t>
            </a:r>
            <a:r>
              <a:rPr lang="ru-RU" sz="2400" b="1" dirty="0" smtClean="0"/>
              <a:t>см</a:t>
            </a:r>
          </a:p>
          <a:p>
            <a:pPr>
              <a:buNone/>
            </a:pPr>
            <a:r>
              <a:rPr lang="ru-RU" sz="2400" b="1" dirty="0" smtClean="0"/>
              <a:t>   Слизистая </a:t>
            </a:r>
            <a:r>
              <a:rPr lang="ru-RU" sz="2400" b="1" dirty="0"/>
              <a:t>оболочка рта бледно-розового цвета, язык увеличен (широкий, удлинен</a:t>
            </a:r>
            <a:r>
              <a:rPr lang="ru-RU" sz="2400" b="1" dirty="0" smtClean="0"/>
              <a:t>), </a:t>
            </a:r>
            <a:r>
              <a:rPr lang="ru-RU" sz="2400" b="1" dirty="0" smtClean="0">
                <a:solidFill>
                  <a:srgbClr val="FF0000"/>
                </a:solidFill>
              </a:rPr>
              <a:t>определяется </a:t>
            </a:r>
            <a:r>
              <a:rPr lang="ru-RU" sz="2400" b="1" dirty="0" err="1">
                <a:solidFill>
                  <a:srgbClr val="FF0000"/>
                </a:solidFill>
              </a:rPr>
              <a:t>гипермобильность</a:t>
            </a:r>
            <a:r>
              <a:rPr lang="ru-RU" sz="2400" b="1" dirty="0">
                <a:solidFill>
                  <a:srgbClr val="FF0000"/>
                </a:solidFill>
              </a:rPr>
              <a:t> головки </a:t>
            </a:r>
            <a:r>
              <a:rPr lang="ru-RU" sz="2400" b="1" dirty="0" err="1" smtClean="0">
                <a:solidFill>
                  <a:srgbClr val="FF0000"/>
                </a:solidFill>
              </a:rPr>
              <a:t>мыщелкого</a:t>
            </a:r>
            <a:r>
              <a:rPr lang="ru-RU" sz="2400" b="1" dirty="0" smtClean="0">
                <a:solidFill>
                  <a:srgbClr val="FF0000"/>
                </a:solidFill>
              </a:rPr>
              <a:t> отростка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1"/>
          <p:cNvPicPr>
            <a:picLocks noChangeAspect="1" noChangeArrowheads="1"/>
          </p:cNvPicPr>
          <p:nvPr/>
        </p:nvPicPr>
        <p:blipFill>
          <a:blip r:embed="rId3" cstate="print"/>
          <a:srcRect l="9775" t="24533" r="4198" b="17006"/>
          <a:stretch>
            <a:fillRect/>
          </a:stretch>
        </p:blipFill>
        <p:spPr bwMode="auto">
          <a:xfrm>
            <a:off x="2711624" y="1412776"/>
            <a:ext cx="7072214" cy="3600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71056" y="551723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Перекрестный прикус справа, рецессия десны в области зубов 1.1, 2.1</a:t>
            </a:r>
          </a:p>
        </p:txBody>
      </p:sp>
    </p:spTree>
    <p:extLst>
      <p:ext uri="{BB962C8B-B14F-4D97-AF65-F5344CB8AC3E}">
        <p14:creationId xmlns:p14="http://schemas.microsoft.com/office/powerpoint/2010/main" val="13407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Данные конусно-лучевой томографии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КТ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(конусно-лучевая томография) </a:t>
            </a:r>
            <a:r>
              <a:rPr lang="ru-RU" sz="2400" b="1" dirty="0"/>
              <a:t>от 16.08.17:  головки нижней челюсти расположены асимметрично, структурно изменены, справа уменьшена в размерах, определяется остеопороз. </a:t>
            </a:r>
            <a:r>
              <a:rPr lang="ru-RU" sz="2400" b="1" dirty="0">
                <a:solidFill>
                  <a:srgbClr val="FF0000"/>
                </a:solidFill>
              </a:rPr>
              <a:t>Тело нижней челюсти справа уменьшено (по сравнению с левой стороной) на 0,9 см</a:t>
            </a:r>
          </a:p>
          <a:p>
            <a:endParaRPr lang="ru-RU" dirty="0"/>
          </a:p>
        </p:txBody>
      </p:sp>
      <p:pic>
        <p:nvPicPr>
          <p:cNvPr id="5" name="Рисунок 1" descr="RJLR1JxBIP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527" t="2698" r="18288"/>
          <a:stretch>
            <a:fillRect/>
          </a:stretch>
        </p:blipFill>
        <p:spPr bwMode="auto">
          <a:xfrm>
            <a:off x="1277031" y="1908175"/>
            <a:ext cx="4122961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02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9737" y="500064"/>
            <a:ext cx="9144000" cy="22733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/>
              <a:t>Дополнительные критерии диагностики синдрома дисплазии соединительной ткани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3345" y="2773364"/>
            <a:ext cx="7056784" cy="3527970"/>
          </a:xfrm>
          <a:ln w="571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астеническое телосложение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высокий рост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 err="1"/>
              <a:t>гипермобильность</a:t>
            </a:r>
            <a:r>
              <a:rPr lang="ru-RU" altLang="ru-RU" sz="2800" b="1" dirty="0"/>
              <a:t> суставов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аномалии позвоночника, </a:t>
            </a:r>
            <a:r>
              <a:rPr lang="ru-RU" altLang="ru-RU" sz="2800" b="1" dirty="0" smtClean="0"/>
              <a:t>сколиоз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в</a:t>
            </a:r>
            <a:r>
              <a:rPr lang="ru-RU" altLang="ru-RU" sz="2800" b="1" dirty="0" smtClean="0"/>
              <a:t>альгусные стопы</a:t>
            </a:r>
            <a:endParaRPr lang="ru-RU" altLang="ru-RU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повышенная растяжимость кожи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800" b="1" dirty="0"/>
              <a:t>воронкообразная грудная клетка</a:t>
            </a:r>
          </a:p>
          <a:p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3006192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1" descr="13.jpg"/>
          <p:cNvPicPr>
            <a:picLocks noChangeAspect="1" noChangeArrowheads="1"/>
          </p:cNvPicPr>
          <p:nvPr/>
        </p:nvPicPr>
        <p:blipFill rotWithShape="1">
          <a:blip r:embed="rId2" cstate="print"/>
          <a:srcRect t="8215" b="13647"/>
          <a:stretch/>
        </p:blipFill>
        <p:spPr bwMode="auto">
          <a:xfrm>
            <a:off x="3929063" y="1214438"/>
            <a:ext cx="4843461" cy="445718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65983" y="5854998"/>
            <a:ext cx="8677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Гиперрастяжимость</a:t>
            </a:r>
            <a:r>
              <a:rPr lang="ru-RU" sz="2400" b="1" dirty="0"/>
              <a:t> кожи у больного Ф. (признак ДСТ)</a:t>
            </a:r>
          </a:p>
        </p:txBody>
      </p:sp>
    </p:spTree>
    <p:extLst>
      <p:ext uri="{BB962C8B-B14F-4D97-AF65-F5344CB8AC3E}">
        <p14:creationId xmlns:p14="http://schemas.microsoft.com/office/powerpoint/2010/main" val="37396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Рисунок 1" descr="11.jpg"/>
          <p:cNvPicPr>
            <a:picLocks noChangeAspect="1" noChangeArrowheads="1"/>
          </p:cNvPicPr>
          <p:nvPr/>
        </p:nvPicPr>
        <p:blipFill rotWithShape="1">
          <a:blip r:embed="rId2" cstate="print"/>
          <a:srcRect t="24063" b="17024"/>
          <a:stretch/>
        </p:blipFill>
        <p:spPr bwMode="auto">
          <a:xfrm>
            <a:off x="2851647" y="1257300"/>
            <a:ext cx="5263658" cy="4129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1647" y="5696695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Арахнодактилия</a:t>
            </a:r>
            <a:r>
              <a:rPr lang="ru-RU" sz="2400" b="1" dirty="0"/>
              <a:t>, </a:t>
            </a:r>
            <a:r>
              <a:rPr lang="ru-RU" sz="2400" b="1" dirty="0" err="1"/>
              <a:t>гипермобильность</a:t>
            </a:r>
            <a:r>
              <a:rPr lang="ru-RU" sz="2400" b="1" dirty="0"/>
              <a:t> суставов у пациента </a:t>
            </a:r>
            <a:r>
              <a:rPr lang="ru-RU" sz="2400" b="1" dirty="0">
                <a:solidFill>
                  <a:srgbClr val="660066"/>
                </a:solidFill>
              </a:rPr>
              <a:t>Ф</a:t>
            </a:r>
            <a:r>
              <a:rPr lang="ru-RU" sz="2400" b="1" dirty="0"/>
              <a:t>. (признаки ДСТ)</a:t>
            </a:r>
          </a:p>
        </p:txBody>
      </p:sp>
    </p:spTree>
    <p:extLst>
      <p:ext uri="{BB962C8B-B14F-4D97-AF65-F5344CB8AC3E}">
        <p14:creationId xmlns:p14="http://schemas.microsoft.com/office/powerpoint/2010/main" val="15577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988" y="637309"/>
            <a:ext cx="8229600" cy="930603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660066"/>
                </a:solidFill>
                <a:latin typeface="Tahoma" panose="020B0604030504040204" pitchFamily="34" charset="0"/>
              </a:rPr>
              <a:t>Факторы, которые должен учитывать врач-стоматолог при оказании стоматологической помощи пациентам с </a:t>
            </a:r>
            <a:r>
              <a:rPr lang="ru-RU" altLang="ru-RU" sz="2000" b="1" dirty="0" smtClean="0">
                <a:solidFill>
                  <a:srgbClr val="660066"/>
                </a:solidFill>
                <a:latin typeface="Tahoma" panose="020B0604030504040204" pitchFamily="34" charset="0"/>
              </a:rPr>
              <a:t>СДТ</a:t>
            </a:r>
            <a:br>
              <a:rPr lang="ru-RU" altLang="ru-RU" sz="2000" b="1" dirty="0" smtClean="0">
                <a:solidFill>
                  <a:srgbClr val="660066"/>
                </a:solidFill>
                <a:latin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660066"/>
                </a:solidFill>
                <a:latin typeface="Tahoma" panose="020B0604030504040204" pitchFamily="34" charset="0"/>
              </a:rPr>
              <a:t>(</a:t>
            </a:r>
            <a:r>
              <a:rPr lang="ru-RU" altLang="ru-RU" sz="2000" b="1" dirty="0" err="1" smtClean="0">
                <a:solidFill>
                  <a:srgbClr val="660066"/>
                </a:solidFill>
                <a:latin typeface="Tahoma" panose="020B0604030504040204" pitchFamily="34" charset="0"/>
              </a:rPr>
              <a:t>Шашмурина</a:t>
            </a:r>
            <a:r>
              <a:rPr lang="ru-RU" altLang="ru-RU" sz="2000" b="1" dirty="0" smtClean="0">
                <a:solidFill>
                  <a:srgbClr val="660066"/>
                </a:solidFill>
                <a:latin typeface="Tahoma" panose="020B0604030504040204" pitchFamily="34" charset="0"/>
              </a:rPr>
              <a:t> В.Р.,2019)</a:t>
            </a:r>
            <a:endParaRPr lang="ru-RU" sz="2000" dirty="0">
              <a:solidFill>
                <a:srgbClr val="660066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56743"/>
              </p:ext>
            </p:extLst>
          </p:nvPr>
        </p:nvGraphicFramePr>
        <p:xfrm>
          <a:off x="1225352" y="1872712"/>
          <a:ext cx="99060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0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054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28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ru-RU" sz="1800" b="1" dirty="0" err="1" smtClean="0">
                          <a:solidFill>
                            <a:schemeClr val="tx1"/>
                          </a:solidFill>
                        </a:rPr>
                        <a:t>Вегето-сосудистая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ru-RU" sz="1800" b="1" dirty="0" err="1" smtClean="0">
                          <a:solidFill>
                            <a:schemeClr val="tx1"/>
                          </a:solidFill>
                        </a:rPr>
                        <a:t>дистония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, склонность к обморокам,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нарушения ритма сердца, синдром внезапной смерти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u="none" dirty="0" smtClean="0">
                          <a:solidFill>
                            <a:schemeClr val="tx1"/>
                          </a:solidFill>
                        </a:rPr>
                        <a:t>Риск проведения обезболивания.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Противопоказаны анестетики с адреналином в разведении 1:100000</a:t>
                      </a:r>
                      <a:endParaRPr lang="ru-RU" sz="18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Геморрагический синдром (частые носовые и </a:t>
                      </a:r>
                      <a:r>
                        <a:rPr lang="ru-RU" altLang="ru-RU" sz="1800" b="1" dirty="0" err="1" smtClean="0">
                          <a:solidFill>
                            <a:schemeClr val="tx1"/>
                          </a:solidFill>
                        </a:rPr>
                        <a:t>десневые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  кровотечения,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склонность к  легкому образованию синяков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Профилактика кровотечений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8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Психопатологические расстройства (неврастения, </a:t>
                      </a:r>
                      <a:r>
                        <a:rPr lang="ru-RU" altLang="ru-RU" sz="1800" b="1" dirty="0" err="1" smtClean="0">
                          <a:solidFill>
                            <a:schemeClr val="tx1"/>
                          </a:solidFill>
                        </a:rPr>
                        <a:t>тревожно-фобические</a:t>
                      </a: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 нарушения)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Психологическая подготовка к стоматологическим вмешательствам,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</a:rPr>
                        <a:t>премедикация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80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</a:rPr>
                        <a:t>Риск инфекционных осложнений (септический  эндокардит)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Санация рта. Диспансерное наблюдение врачом-стоматологом (стоматологом детским): 4 раза в год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 показаниям: антимикробная химиотерапия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9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Классификация дисплазии соединительной ткани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71677"/>
            <a:ext cx="10820400" cy="402412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 </a:t>
            </a:r>
            <a:r>
              <a:rPr lang="ru-RU" sz="2800" b="1" dirty="0"/>
              <a:t>группы: </a:t>
            </a:r>
            <a:endParaRPr lang="ru-RU" sz="2800" b="1" dirty="0" smtClean="0"/>
          </a:p>
          <a:p>
            <a:r>
              <a:rPr lang="ru-RU" sz="2800" b="1" dirty="0"/>
              <a:t>Д</a:t>
            </a:r>
            <a:r>
              <a:rPr lang="ru-RU" sz="2800" b="1" dirty="0" smtClean="0"/>
              <a:t>ифференцированные</a:t>
            </a:r>
            <a:r>
              <a:rPr lang="ru-RU" sz="2800" dirty="0" smtClean="0"/>
              <a:t> (синдром </a:t>
            </a:r>
            <a:r>
              <a:rPr lang="ru-RU" sz="2800" dirty="0" err="1" smtClean="0"/>
              <a:t>Марфана</a:t>
            </a:r>
            <a:r>
              <a:rPr lang="ru-RU" sz="2800" dirty="0" smtClean="0"/>
              <a:t>, </a:t>
            </a:r>
            <a:r>
              <a:rPr lang="ru-RU" sz="2800" dirty="0" err="1" smtClean="0"/>
              <a:t>Элерса-Данлоса</a:t>
            </a:r>
            <a:r>
              <a:rPr lang="ru-RU" sz="2800" dirty="0" smtClean="0"/>
              <a:t>, </a:t>
            </a:r>
            <a:r>
              <a:rPr lang="ru-RU" sz="2800" dirty="0" err="1" smtClean="0"/>
              <a:t>гипермобильности</a:t>
            </a:r>
            <a:r>
              <a:rPr lang="ru-RU" sz="2800" dirty="0" smtClean="0"/>
              <a:t> суставов) </a:t>
            </a:r>
          </a:p>
          <a:p>
            <a:r>
              <a:rPr lang="ru-RU" sz="2800" b="1" dirty="0" smtClean="0"/>
              <a:t>Недифференцированные</a:t>
            </a:r>
          </a:p>
          <a:p>
            <a:r>
              <a:rPr lang="ru-RU" sz="2800" dirty="0"/>
              <a:t>Ч</a:t>
            </a:r>
            <a:r>
              <a:rPr lang="ru-RU" sz="2800" dirty="0" smtClean="0"/>
              <a:t>астота </a:t>
            </a:r>
            <a:r>
              <a:rPr lang="ru-RU" sz="2800" b="1" dirty="0"/>
              <a:t>наследственных ДСТ </a:t>
            </a:r>
            <a:r>
              <a:rPr lang="ru-RU" sz="2800" dirty="0"/>
              <a:t>составляет доли процента, в то время как </a:t>
            </a:r>
            <a:r>
              <a:rPr lang="ru-RU" sz="2800" b="1" dirty="0"/>
              <a:t>недифференцированные ДСТ </a:t>
            </a:r>
            <a:r>
              <a:rPr lang="ru-RU" sz="2800" dirty="0"/>
              <a:t>имеют гораздо более широкое распространение, достигая в некоторых популяциях от </a:t>
            </a:r>
            <a:r>
              <a:rPr lang="ru-RU" sz="2800" b="1" dirty="0"/>
              <a:t>10% до 30%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5549271"/>
            <a:ext cx="12192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Аббакумова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Л.Н., Арсентьев В.Г.,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Гнусаев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С.Ф.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соавт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Наследственные и многофакторные нарушения соединительной ткани у детей. Алгоритмы диагностики. Тактика ведения. Российские рекомендации // Педиатр. – 2015. – Т.2 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7. – С.5-39.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1806" y="592979"/>
            <a:ext cx="8229600" cy="675456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660066"/>
                </a:solidFill>
                <a:latin typeface="Tahoma" panose="020B0604030504040204" pitchFamily="34" charset="0"/>
              </a:rPr>
              <a:t>Факторы, которые должен учитывать врач-стоматолог при оказании стоматологической помощи пациентам с СДТ</a:t>
            </a:r>
            <a:endParaRPr lang="ru-RU" sz="2000" dirty="0">
              <a:solidFill>
                <a:srgbClr val="660066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200622"/>
              </p:ext>
            </p:extLst>
          </p:nvPr>
        </p:nvGraphicFramePr>
        <p:xfrm>
          <a:off x="1579417" y="1463040"/>
          <a:ext cx="8950035" cy="5034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80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2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75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Группа риска развития заболеваний </a:t>
                      </a:r>
                      <a:r>
                        <a:rPr lang="ru-RU" sz="1600" b="1" i="0" dirty="0" smtClean="0">
                          <a:solidFill>
                            <a:schemeClr val="tx1"/>
                          </a:solidFill>
                        </a:rPr>
                        <a:t>пародонта и височно-нижнечелюстного сустава за счет сниженного содержания </a:t>
                      </a:r>
                      <a:r>
                        <a:rPr lang="ru-RU" sz="1600" b="1" i="0" dirty="0" err="1" smtClean="0">
                          <a:solidFill>
                            <a:schemeClr val="tx1"/>
                          </a:solidFill>
                        </a:rPr>
                        <a:t>фибронектина</a:t>
                      </a:r>
                      <a:endParaRPr lang="ru-RU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Профилактика заболеваний </a:t>
                      </a:r>
                      <a:r>
                        <a:rPr lang="ru-RU" sz="1600" b="1" i="0" dirty="0" smtClean="0">
                          <a:solidFill>
                            <a:schemeClr val="tx1"/>
                          </a:solidFill>
                        </a:rPr>
                        <a:t>пародонта и височно-нижнечелюстного сустава. Противопоказаны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длительные стоматологические вмешательства. Диспансерное наблюдение врачом-стоматологом (стоматологом детским): 4 раза в год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52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</a:rPr>
                        <a:t>Плохое заживление ран после оперативных вмешательств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Профилактика образования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патологических рубцов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применение методов оптимизации заживления (витамины Е,С, 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</a:rPr>
                        <a:t>трентал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силиконовые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гелевые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раневые покрытия)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70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660066"/>
                          </a:solidFill>
                        </a:rPr>
                        <a:t>Стоматологические</a:t>
                      </a:r>
                      <a:r>
                        <a:rPr lang="ru-RU" sz="1800" b="1" baseline="0" dirty="0" smtClean="0">
                          <a:solidFill>
                            <a:srgbClr val="660066"/>
                          </a:solidFill>
                        </a:rPr>
                        <a:t> манипуляции, назначение препаратов должны быть согласованы с врачом-педиатром, кардиологом</a:t>
                      </a:r>
                      <a:endParaRPr lang="ru-RU" sz="18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2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152"/>
            <a:ext cx="12192000" cy="80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4398" y="1362653"/>
            <a:ext cx="10737273" cy="3741021"/>
          </a:xfrm>
          <a:ln w="57150"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r>
              <a:rPr lang="ru-RU" sz="3600" b="1" dirty="0"/>
              <a:t>Недифференцированные дисплазии соединительной ткани </a:t>
            </a:r>
            <a:r>
              <a:rPr lang="ru-RU" sz="3600" b="1" dirty="0" smtClean="0"/>
              <a:t> </a:t>
            </a:r>
            <a:r>
              <a:rPr lang="ru-RU" sz="3600" dirty="0"/>
              <a:t>диагностируются тогда, когда выявляемые у пациента фенотипические признаки не укладываются ни в одно из известных на сегодня наследственных заболеваний соединительной </a:t>
            </a:r>
            <a:r>
              <a:rPr lang="ru-RU" sz="3600" dirty="0" smtClean="0"/>
              <a:t>ткани</a:t>
            </a:r>
          </a:p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4234" y="5903774"/>
            <a:ext cx="11277600" cy="704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Аббакумова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Л.Н., Арсентьев В.Г.,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Гнусаев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С.Ф. и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соавт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Наследственные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многофакторные нарушения соединительной ткани у детей. Алгоритмы диагностики. Тактика ведения. Российские рекомендации // Педиатр. – 2015. – Т.2 –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7. – С.5-39.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20291" y="514991"/>
            <a:ext cx="8610600" cy="1293028"/>
          </a:xfrm>
        </p:spPr>
        <p:txBody>
          <a:bodyPr/>
          <a:lstStyle/>
          <a:p>
            <a:r>
              <a:rPr lang="ru-RU" b="1" dirty="0" smtClean="0"/>
              <a:t>Антропометрические особенности лиц с НДСТ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При антропометрическом исследовании чаще встречаются пациенты </a:t>
            </a:r>
            <a:r>
              <a:rPr lang="ru-RU" b="1" dirty="0"/>
              <a:t>с высоким ростом, низким весом, </a:t>
            </a:r>
            <a:r>
              <a:rPr lang="ru-RU" b="1" dirty="0" err="1" smtClean="0"/>
              <a:t>долихостеномелией</a:t>
            </a:r>
            <a:endParaRPr lang="ru-RU" b="1" dirty="0"/>
          </a:p>
          <a:p>
            <a:r>
              <a:rPr lang="ru-RU" b="1" dirty="0" smtClean="0"/>
              <a:t>При исследовании </a:t>
            </a:r>
            <a:r>
              <a:rPr lang="ru-RU" b="1" dirty="0"/>
              <a:t>лица (измерение поперечного размера головы, морфологической высоты лица, скулового </a:t>
            </a:r>
            <a:r>
              <a:rPr lang="ru-RU" b="1" dirty="0" smtClean="0"/>
              <a:t>диаметра и т.д.) преобладают </a:t>
            </a:r>
            <a:r>
              <a:rPr lang="ru-RU" b="1" dirty="0"/>
              <a:t>пациенты с </a:t>
            </a:r>
            <a:r>
              <a:rPr lang="ru-RU" b="1" dirty="0" err="1"/>
              <a:t>долихоцефалической</a:t>
            </a:r>
            <a:r>
              <a:rPr lang="ru-RU" b="1" dirty="0"/>
              <a:t> формой головы </a:t>
            </a:r>
          </a:p>
        </p:txBody>
      </p:sp>
      <p:pic>
        <p:nvPicPr>
          <p:cNvPr id="3076" name="Picture 4" descr="Картинки по запросу Паганини изображен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153" y="1808019"/>
            <a:ext cx="3100783" cy="47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2581" y="720435"/>
            <a:ext cx="8610600" cy="113440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Методика определения </a:t>
            </a:r>
            <a:r>
              <a:rPr lang="ru-RU" b="1" dirty="0" err="1" smtClean="0"/>
              <a:t>Гипермобильности</a:t>
            </a:r>
            <a:r>
              <a:rPr lang="ru-RU" b="1" dirty="0" smtClean="0"/>
              <a:t> суставов</a:t>
            </a:r>
            <a:br>
              <a:rPr lang="ru-RU" b="1" dirty="0" smtClean="0"/>
            </a:br>
            <a:r>
              <a:rPr lang="ru-RU" b="1" dirty="0" smtClean="0"/>
              <a:t>по </a:t>
            </a:r>
            <a:r>
              <a:rPr lang="ru-RU" b="1" dirty="0" err="1" smtClean="0"/>
              <a:t>Бейтону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854841"/>
            <a:ext cx="4710544" cy="4874519"/>
          </a:xfrm>
        </p:spPr>
      </p:pic>
      <p:pic>
        <p:nvPicPr>
          <p:cNvPr id="5" name="Picture 436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1055" y="2194560"/>
            <a:ext cx="5043053" cy="40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786563" y="2107807"/>
            <a:ext cx="5405437" cy="4463798"/>
          </a:xfrm>
        </p:spPr>
        <p:txBody>
          <a:bodyPr>
            <a:normAutofit/>
          </a:bodyPr>
          <a:lstStyle/>
          <a:p>
            <a:pPr hangingPunct="0"/>
            <a:r>
              <a:rPr lang="ru-RU" sz="2800" b="1" dirty="0"/>
              <a:t>У взрослых </a:t>
            </a:r>
          </a:p>
          <a:p>
            <a:pPr hangingPunct="0"/>
            <a:r>
              <a:rPr lang="ru-RU" sz="2800" b="1" dirty="0" smtClean="0"/>
              <a:t> </a:t>
            </a:r>
            <a:r>
              <a:rPr lang="ru-RU" sz="2800" b="1" i="1" dirty="0"/>
              <a:t>0–2 балла</a:t>
            </a:r>
            <a:r>
              <a:rPr lang="ru-RU" sz="2800" b="1" dirty="0"/>
              <a:t> </a:t>
            </a:r>
            <a:r>
              <a:rPr lang="ru-RU" sz="2800" b="1" dirty="0" smtClean="0"/>
              <a:t>- </a:t>
            </a:r>
            <a:r>
              <a:rPr lang="ru-RU" sz="2800" b="1" i="1" dirty="0" smtClean="0"/>
              <a:t>физиологический </a:t>
            </a:r>
            <a:r>
              <a:rPr lang="ru-RU" sz="2800" b="1" i="1" dirty="0"/>
              <a:t>вариант </a:t>
            </a:r>
            <a:r>
              <a:rPr lang="ru-RU" sz="2800" b="1" i="1" dirty="0" smtClean="0"/>
              <a:t>нормы</a:t>
            </a:r>
            <a:endParaRPr lang="ru-RU" sz="2800" b="1" dirty="0"/>
          </a:p>
          <a:p>
            <a:pPr hangingPunct="0"/>
            <a:r>
              <a:rPr lang="ru-RU" sz="2800" b="1" i="1" dirty="0" smtClean="0"/>
              <a:t>3–5 </a:t>
            </a:r>
            <a:r>
              <a:rPr lang="ru-RU" sz="2800" b="1" i="1" dirty="0"/>
              <a:t>баллов</a:t>
            </a:r>
            <a:r>
              <a:rPr lang="ru-RU" sz="2800" b="1" dirty="0"/>
              <a:t> </a:t>
            </a:r>
            <a:r>
              <a:rPr lang="ru-RU" sz="2800" b="1" dirty="0" smtClean="0"/>
              <a:t>– </a:t>
            </a:r>
            <a:r>
              <a:rPr lang="ru-RU" sz="2800" b="1" i="1" dirty="0" smtClean="0"/>
              <a:t>умеренная</a:t>
            </a:r>
            <a:endParaRPr lang="ru-RU" sz="2800" b="1" dirty="0"/>
          </a:p>
          <a:p>
            <a:pPr hangingPunct="0"/>
            <a:r>
              <a:rPr lang="ru-RU" sz="2800" b="1" dirty="0" smtClean="0"/>
              <a:t> </a:t>
            </a:r>
            <a:r>
              <a:rPr lang="ru-RU" sz="2800" b="1" i="1" dirty="0"/>
              <a:t>6–9 баллов</a:t>
            </a:r>
            <a:r>
              <a:rPr lang="ru-RU" sz="2800" b="1" dirty="0"/>
              <a:t> —  </a:t>
            </a:r>
            <a:r>
              <a:rPr lang="ru-RU" sz="2800" b="1" i="1" dirty="0"/>
              <a:t>выраженная</a:t>
            </a:r>
            <a:r>
              <a:rPr lang="ru-RU" sz="2800" b="1" dirty="0"/>
              <a:t> </a:t>
            </a:r>
            <a:r>
              <a:rPr lang="ru-RU" sz="2800" b="1" dirty="0" err="1"/>
              <a:t>гипермобильность</a:t>
            </a:r>
            <a:r>
              <a:rPr lang="ru-RU" sz="2800" b="1" dirty="0"/>
              <a:t> </a:t>
            </a:r>
            <a:r>
              <a:rPr lang="ru-RU" sz="2800" b="1" dirty="0" smtClean="0"/>
              <a:t>суставов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12803827"/>
              </p:ext>
            </p:extLst>
          </p:nvPr>
        </p:nvGraphicFramePr>
        <p:xfrm>
          <a:off x="1128713" y="2018907"/>
          <a:ext cx="4914900" cy="4552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7133">
                  <a:extLst>
                    <a:ext uri="{9D8B030D-6E8A-4147-A177-3AD203B41FA5}">
                      <a16:colId xmlns:a16="http://schemas.microsoft.com/office/drawing/2014/main" xmlns="" val="3382759462"/>
                    </a:ext>
                  </a:extLst>
                </a:gridCol>
                <a:gridCol w="1507767">
                  <a:extLst>
                    <a:ext uri="{9D8B030D-6E8A-4147-A177-3AD203B41FA5}">
                      <a16:colId xmlns:a16="http://schemas.microsoft.com/office/drawing/2014/main" xmlns="" val="3078930648"/>
                    </a:ext>
                  </a:extLst>
                </a:gridCol>
              </a:tblGrid>
              <a:tr h="844455"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Признак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6830"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Максимальная оценка в баллах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2487372854"/>
                  </a:ext>
                </a:extLst>
              </a:tr>
              <a:tr h="54134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Пассивное разгибание мизинца кисти &gt; 90°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1311608620"/>
                  </a:ext>
                </a:extLst>
              </a:tr>
              <a:tr h="105705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Пассивное прижатие большого пальца кисти к внутренней стороне предплечья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3029746289"/>
                  </a:ext>
                </a:extLst>
              </a:tr>
              <a:tr h="54134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Переразгибание в локтевом суставе &gt; 10°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3406590690"/>
                  </a:ext>
                </a:extLst>
              </a:tr>
              <a:tr h="54134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Переразгибание</a:t>
                      </a:r>
                      <a:r>
                        <a:rPr lang="ru-RU" sz="1800" dirty="0">
                          <a:effectLst/>
                        </a:rPr>
                        <a:t> в коленном суставе &gt; 10°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501867506"/>
                  </a:ext>
                </a:extLst>
              </a:tr>
              <a:tr h="799201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Передний наклон туловища с касанием ладонями пола при прямых ногах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tc>
                  <a:txBody>
                    <a:bodyPr/>
                    <a:lstStyle/>
                    <a:p>
                      <a:pPr marL="37465" algn="ctr" hangingPunct="0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71" marR="61476" marT="27263" marB="0"/>
                </a:tc>
                <a:extLst>
                  <a:ext uri="{0D108BD9-81ED-4DB2-BD59-A6C34878D82A}">
                    <a16:rowId xmlns:a16="http://schemas.microsoft.com/office/drawing/2014/main" xmlns="" val="245056285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26734" y="941689"/>
            <a:ext cx="103196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Балльная оценка диагностики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гипермобильности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суставов по P.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Beighton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(1998)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4909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1869324"/>
            <a:ext cx="4031673" cy="410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95600" y="576296"/>
            <a:ext cx="8610600" cy="1293028"/>
          </a:xfrm>
        </p:spPr>
        <p:txBody>
          <a:bodyPr>
            <a:normAutofit/>
          </a:bodyPr>
          <a:lstStyle/>
          <a:p>
            <a:r>
              <a:rPr lang="ru-RU" b="1" dirty="0"/>
              <a:t>Тест «запястья» (симптом </a:t>
            </a:r>
            <a:r>
              <a:rPr lang="ru-RU" b="1" dirty="0" err="1"/>
              <a:t>Уолкера</a:t>
            </a:r>
            <a:r>
              <a:rPr lang="ru-RU" b="1" dirty="0"/>
              <a:t> –  </a:t>
            </a:r>
            <a:r>
              <a:rPr lang="ru-RU" b="1" dirty="0" err="1" smtClean="0"/>
              <a:t>Мердока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Положительный </a:t>
            </a:r>
            <a:r>
              <a:rPr lang="ru-RU" sz="3200" dirty="0"/>
              <a:t>в случае, когда пациент </a:t>
            </a:r>
            <a:r>
              <a:rPr lang="ru-RU" sz="3200" b="1" dirty="0"/>
              <a:t>легко охватывает свое запястье мизинцем и большим пальцем противоположной руки </a:t>
            </a:r>
          </a:p>
        </p:txBody>
      </p:sp>
    </p:spTree>
    <p:extLst>
      <p:ext uri="{BB962C8B-B14F-4D97-AF65-F5344CB8AC3E}">
        <p14:creationId xmlns:p14="http://schemas.microsoft.com/office/powerpoint/2010/main" val="31892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2096</TotalTime>
  <Words>1885</Words>
  <Application>Microsoft Office PowerPoint</Application>
  <PresentationFormat>Произвольный</PresentationFormat>
  <Paragraphs>189</Paragraphs>
  <Slides>41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След самолета</vt:lpstr>
      <vt:lpstr>стоматологические проявления недифференцированной  дисплазии соединительной  ткани в челюстно-лицевой  области</vt:lpstr>
      <vt:lpstr>Презентация PowerPoint</vt:lpstr>
      <vt:lpstr>ДИСПЛАЗИЯ СОЕДИНИТЕЛЬНОЙ  ТКАНИ</vt:lpstr>
      <vt:lpstr>Классификация дисплазии соединительной ткани</vt:lpstr>
      <vt:lpstr>Презентация PowerPoint</vt:lpstr>
      <vt:lpstr>Антропометрические особенности лиц с НДСТ</vt:lpstr>
      <vt:lpstr>Методика определения Гипермобильности суставов по Бейтону </vt:lpstr>
      <vt:lpstr>Презентация PowerPoint</vt:lpstr>
      <vt:lpstr>Тест «запястья» (симптом Уолкера –  Мердока)</vt:lpstr>
      <vt:lpstr>Скрининг-тест «большого пальца» (симптом Штейнберга) </vt:lpstr>
      <vt:lpstr>Стоматологические маркеры  Дисплазии соединительной ткани </vt:lpstr>
      <vt:lpstr>Косметический синдром</vt:lpstr>
      <vt:lpstr>ДЕРМАТОЛОГИЧЕСКИЕ МАРКЕРЫ ДСТ</vt:lpstr>
      <vt:lpstr>Видимые сосуды лица гиперастяжимость кожи</vt:lpstr>
      <vt:lpstr>ВИДИМЫЕ СОСУДЫ ЛИЦА</vt:lpstr>
      <vt:lpstr>ГИПЕРРАСТЯЖИМОСТЬ КОЖИ у лиц С ДСТ  (собственные наблюдения)</vt:lpstr>
      <vt:lpstr>Презентация PowerPoint</vt:lpstr>
      <vt:lpstr>СТРИИ на КОЖе лица</vt:lpstr>
      <vt:lpstr>Больной с ДСТ и ГЕМАНГИОМой в челюстно-лицевой области) (клиническое наблюдение авторов)   </vt:lpstr>
      <vt:lpstr>ТЕЛЕАНГИОЭКТАЗИИ НА КОЖЕ ЛИЦА</vt:lpstr>
      <vt:lpstr>Внешние признаки дст у детей с Расщелиной губы и неба</vt:lpstr>
      <vt:lpstr>Гистологическое строение кожи у лиц с дст</vt:lpstr>
      <vt:lpstr>Признаки преждевременного старения у лиц с ДСТ</vt:lpstr>
      <vt:lpstr>Нарушения микроциркуляции в коже больных с НДСТ</vt:lpstr>
      <vt:lpstr>Эффективность методик эстетической коррекции у лиц с НДСТ</vt:lpstr>
      <vt:lpstr>Презентация PowerPoint</vt:lpstr>
      <vt:lpstr>Антикелоидные  препараты </vt:lpstr>
      <vt:lpstr>Антикелоидные  препараты </vt:lpstr>
      <vt:lpstr>Антикелоидные  препараты </vt:lpstr>
      <vt:lpstr>Клиническое наблюдение больного с недифференцированной дисплазией соединительной ткани</vt:lpstr>
      <vt:lpstr>Презентация PowerPoint</vt:lpstr>
      <vt:lpstr>ВЫПИСКА  ИЗ  ИСТОРИИ  БОЛЕЗНИ</vt:lpstr>
      <vt:lpstr>ВЫПИСКА  ИЗ  ИСТОРИИ  БОЛЕЗНИ</vt:lpstr>
      <vt:lpstr>Презентация PowerPoint</vt:lpstr>
      <vt:lpstr>Данные конусно-лучевой томографии</vt:lpstr>
      <vt:lpstr>Дополнительные критерии диагностики синдрома дисплазии соединительной ткани</vt:lpstr>
      <vt:lpstr>Презентация PowerPoint</vt:lpstr>
      <vt:lpstr>Презентация PowerPoint</vt:lpstr>
      <vt:lpstr>Факторы, которые должен учитывать врач-стоматолог при оказании стоматологической помощи пациентам с СДТ (Шашмурина В.Р.,2019)</vt:lpstr>
      <vt:lpstr>Факторы, которые должен учитывать врач-стоматолог при оказании стоматологической помощи пациентам с СДТ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work</cp:lastModifiedBy>
  <cp:revision>173</cp:revision>
  <dcterms:created xsi:type="dcterms:W3CDTF">2018-09-03T18:01:00Z</dcterms:created>
  <dcterms:modified xsi:type="dcterms:W3CDTF">2020-10-26T08:13:30Z</dcterms:modified>
</cp:coreProperties>
</file>