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77" r:id="rId11"/>
    <p:sldId id="276" r:id="rId12"/>
    <p:sldId id="275" r:id="rId13"/>
    <p:sldId id="274" r:id="rId14"/>
    <p:sldId id="273" r:id="rId15"/>
    <p:sldId id="272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67" r:id="rId27"/>
    <p:sldId id="268" r:id="rId28"/>
    <p:sldId id="269" r:id="rId29"/>
    <p:sldId id="270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5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3.xlsx"/><Relationship Id="rId2" Type="http://schemas.openxmlformats.org/officeDocument/2006/relationships/image" Target="../media/image5.jpeg"/><Relationship Id="rId1" Type="http://schemas.openxmlformats.org/officeDocument/2006/relationships/image" Target="../media/image8.jpeg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image" Target="../media/image3.jpeg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4.xlsx"/><Relationship Id="rId1" Type="http://schemas.openxmlformats.org/officeDocument/2006/relationships/image" Target="../media/image4.jpeg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openxmlformats.org/officeDocument/2006/relationships/image" Target="../media/image6.jpeg"/><Relationship Id="rId1" Type="http://schemas.openxmlformats.org/officeDocument/2006/relationships/image" Target="../media/image7.jpeg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15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3010644379845746E-2"/>
          <c:y val="0.13695060844667145"/>
          <c:w val="0.93429334584511115"/>
          <c:h val="0.75607480384115866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Эндемичный зоб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8144419583876473E-17"/>
                  <c:y val="5.3191489361702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5.3191489361702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0221595586349057E-3"/>
                  <c:y val="9.04255370856420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9794429713609501E-3"/>
                  <c:y val="0.122800136094099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5.9381664515934076E-3"/>
                  <c:y val="0.23660348012054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0.8</c:v>
                </c:pt>
                <c:pt idx="2">
                  <c:v>0.5</c:v>
                </c:pt>
                <c:pt idx="3">
                  <c:v>1.5</c:v>
                </c:pt>
                <c:pt idx="4">
                  <c:v>1.9</c:v>
                </c:pt>
                <c:pt idx="5">
                  <c:v>3.8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Дифф. зоб II-III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6.50118203309692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8970704671417255E-3"/>
                  <c:y val="7.09219858156028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876328701192635E-2"/>
                  <c:y val="0.254137115839243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9382422802850355E-3"/>
                  <c:y val="0.11820330969267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9.8970704671417255E-3"/>
                  <c:y val="0.135933806146572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1.5</c:v>
                </c:pt>
                <c:pt idx="2">
                  <c:v>1.3</c:v>
                </c:pt>
                <c:pt idx="3">
                  <c:v>4.4000000000000004</c:v>
                </c:pt>
                <c:pt idx="4">
                  <c:v>3</c:v>
                </c:pt>
                <c:pt idx="5">
                  <c:v>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Тиреоидиты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1876484560570071E-2"/>
                  <c:y val="0.103427895981087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9382422802850355E-3"/>
                  <c:y val="7.9787234042553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583531274742676E-2"/>
                  <c:y val="8.5697399527186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979414093428345E-3"/>
                  <c:y val="9.1607565011820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979414093428345E-3"/>
                  <c:y val="0.100472813238770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5.2</c:v>
                </c:pt>
                <c:pt idx="2">
                  <c:v>4.0999999999999996</c:v>
                </c:pt>
                <c:pt idx="3">
                  <c:v>3.6</c:v>
                </c:pt>
                <c:pt idx="4">
                  <c:v>5.4</c:v>
                </c:pt>
                <c:pt idx="5">
                  <c:v>6.8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Приобр. гипотиреоз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855898653998416E-2"/>
                  <c:y val="5.6146572104018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855898653998416E-2"/>
                  <c:y val="7.09219858156028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855898653998416E-2"/>
                  <c:y val="6.50118203309692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0064713683419419E-2"/>
                  <c:y val="6.20567220764071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7814726840855107E-2"/>
                  <c:y val="8.86524822695035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Лист1!$E$2:$E$7</c:f>
              <c:numCache>
                <c:formatCode>General</c:formatCode>
                <c:ptCount val="6"/>
                <c:pt idx="0">
                  <c:v>2.5</c:v>
                </c:pt>
                <c:pt idx="2">
                  <c:v>3.7</c:v>
                </c:pt>
                <c:pt idx="3">
                  <c:v>3.4</c:v>
                </c:pt>
                <c:pt idx="4">
                  <c:v>4.8</c:v>
                </c:pt>
                <c:pt idx="5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42437376"/>
        <c:axId val="142451456"/>
        <c:axId val="142180800"/>
      </c:bar3DChart>
      <c:catAx>
        <c:axId val="142437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42451456"/>
        <c:crosses val="autoZero"/>
        <c:auto val="1"/>
        <c:lblAlgn val="ctr"/>
        <c:lblOffset val="100"/>
        <c:noMultiLvlLbl val="0"/>
      </c:catAx>
      <c:valAx>
        <c:axId val="1424514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2437376"/>
        <c:crosses val="autoZero"/>
        <c:crossBetween val="between"/>
      </c:valAx>
      <c:serAx>
        <c:axId val="142180800"/>
        <c:scaling>
          <c:orientation val="minMax"/>
        </c:scaling>
        <c:delete val="1"/>
        <c:axPos val="b"/>
        <c:majorTickMark val="out"/>
        <c:minorTickMark val="none"/>
        <c:tickLblPos val="nextTo"/>
        <c:crossAx val="142451456"/>
        <c:crosses val="autoZero"/>
      </c:serAx>
    </c:plotArea>
    <c:legend>
      <c:legendPos val="t"/>
      <c:layout>
        <c:manualLayout>
          <c:xMode val="edge"/>
          <c:yMode val="edge"/>
          <c:x val="1.9925699405078611E-2"/>
          <c:y val="1.8518518518518517E-2"/>
          <c:w val="0.94644092700302229"/>
          <c:h val="8.0639410588484867E-2"/>
        </c:manualLayout>
      </c:layout>
      <c:overlay val="0"/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11.10 хрон. б-ни миндалин и аденоидов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0.107142857142857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574074074074073E-2"/>
                  <c:y val="0.126984126984126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888888888888888E-2"/>
                  <c:y val="0.11111111111111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9.2592592592592587E-3"/>
                  <c:y val="0.11111111111111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1574074074074073E-2"/>
                  <c:y val="8.73015873015872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105</c:v>
                </c:pt>
                <c:pt idx="2">
                  <c:v>78.599999999999994</c:v>
                </c:pt>
                <c:pt idx="3">
                  <c:v>77.7</c:v>
                </c:pt>
                <c:pt idx="4">
                  <c:v>55.6</c:v>
                </c:pt>
                <c:pt idx="5">
                  <c:v>53.1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6129280"/>
        <c:axId val="139748480"/>
        <c:axId val="0"/>
      </c:bar3DChart>
      <c:catAx>
        <c:axId val="106129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39748480"/>
        <c:crosses val="autoZero"/>
        <c:auto val="1"/>
        <c:lblAlgn val="ctr"/>
        <c:lblOffset val="100"/>
        <c:noMultiLvlLbl val="0"/>
      </c:catAx>
      <c:valAx>
        <c:axId val="1397484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612928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хронический гломерулонефрит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 formatCode="0.00">
                  <c:v>1.1000000000000001</c:v>
                </c:pt>
                <c:pt idx="2" formatCode="0.00">
                  <c:v>0.2</c:v>
                </c:pt>
                <c:pt idx="3" formatCode="0.00">
                  <c:v>0.3</c:v>
                </c:pt>
                <c:pt idx="4" formatCode="0.00">
                  <c:v>0.2</c:v>
                </c:pt>
                <c:pt idx="5" formatCode="0.00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482432"/>
        <c:axId val="142533760"/>
      </c:barChart>
      <c:catAx>
        <c:axId val="142482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42533760"/>
        <c:crosses val="autoZero"/>
        <c:auto val="1"/>
        <c:lblAlgn val="ctr"/>
        <c:lblOffset val="100"/>
        <c:noMultiLvlLbl val="0"/>
      </c:catAx>
      <c:valAx>
        <c:axId val="142533760"/>
        <c:scaling>
          <c:orientation val="minMax"/>
        </c:scaling>
        <c:delete val="0"/>
        <c:axPos val="l"/>
        <c:majorGridlines/>
        <c:numFmt formatCode="General" sourceLinked="0"/>
        <c:majorTickMark val="out"/>
        <c:minorTickMark val="none"/>
        <c:tickLblPos val="nextTo"/>
        <c:crossAx val="14248243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1726450860309127E-2"/>
          <c:y val="4.4057617797775277E-2"/>
          <c:w val="0.90281058617672794"/>
          <c:h val="0.7334730033745782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болезни нервной системы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296.3</c:v>
                </c:pt>
                <c:pt idx="2">
                  <c:v>282.39999999999998</c:v>
                </c:pt>
                <c:pt idx="3">
                  <c:v>404.4</c:v>
                </c:pt>
                <c:pt idx="4">
                  <c:v>323.60000000000002</c:v>
                </c:pt>
                <c:pt idx="5">
                  <c:v>269.10000000000002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болезни  системы кровообращения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7.93650793650793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2592592592592587E-3"/>
                  <c:y val="0.111111111111111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3148148148148147E-3"/>
                  <c:y val="0.126984126984126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9.92063492063492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4.6296296296296294E-3"/>
                  <c:y val="0.103174603174603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158.19999999999999</c:v>
                </c:pt>
                <c:pt idx="2">
                  <c:v>134.9</c:v>
                </c:pt>
                <c:pt idx="3">
                  <c:v>164.5</c:v>
                </c:pt>
                <c:pt idx="4">
                  <c:v>103.8</c:v>
                </c:pt>
                <c:pt idx="5">
                  <c:v>117.9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болезни мочеполовой системы»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662.9</c:v>
                </c:pt>
                <c:pt idx="2">
                  <c:v>585.4</c:v>
                </c:pt>
                <c:pt idx="3">
                  <c:v>626.20000000000005</c:v>
                </c:pt>
                <c:pt idx="4">
                  <c:v>493.9</c:v>
                </c:pt>
                <c:pt idx="5">
                  <c:v>463.3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9758592"/>
        <c:axId val="145669120"/>
        <c:axId val="0"/>
      </c:bar3DChart>
      <c:catAx>
        <c:axId val="139758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45669120"/>
        <c:crosses val="autoZero"/>
        <c:auto val="1"/>
        <c:lblAlgn val="ctr"/>
        <c:lblOffset val="100"/>
        <c:noMultiLvlLbl val="0"/>
      </c:catAx>
      <c:valAx>
        <c:axId val="1456691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975859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686461067366579E-2"/>
          <c:y val="0.83862767154105733"/>
          <c:w val="0.95967610819480897"/>
          <c:h val="0.16137232845894264"/>
        </c:manualLayout>
      </c:layout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solidFill>
          <a:srgbClr val="F4DED8"/>
        </a:solidFill>
      </c:spPr>
    </c:sideWall>
    <c:backWall>
      <c:thickness val="0"/>
      <c:spPr>
        <a:solidFill>
          <a:srgbClr val="F4DED8"/>
        </a:soli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эссенциальная гипертензия </c:v>
                </c:pt>
              </c:strCache>
            </c:strRef>
          </c:tx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</c:spPr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7.5</c:v>
                </c:pt>
                <c:pt idx="2">
                  <c:v>6.7</c:v>
                </c:pt>
                <c:pt idx="3">
                  <c:v>7.5</c:v>
                </c:pt>
                <c:pt idx="4">
                  <c:v>2.6</c:v>
                </c:pt>
                <c:pt idx="5">
                  <c:v>1.7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язва желудка и 12-перстной кишки</c:v>
                </c:pt>
              </c:strCache>
            </c:strRef>
          </c:tx>
          <c:spPr>
            <a:blipFill>
              <a:blip xmlns:r="http://schemas.openxmlformats.org/officeDocument/2006/relationships" r:embed="rId2"/>
              <a:tile tx="0" ty="0" sx="100000" sy="100000" flip="none" algn="tl"/>
            </a:blipFill>
          </c:spPr>
          <c:invertIfNegative val="0"/>
          <c:dLbls>
            <c:dLbl>
              <c:idx val="0"/>
              <c:layout>
                <c:manualLayout>
                  <c:x val="6.9444444444444232E-3"/>
                  <c:y val="8.73015873015872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7.93650793650793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9444444444444441E-3"/>
                  <c:y val="0.103174603174603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6296296296296294E-3"/>
                  <c:y val="8.3333333333333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6.9444444444444441E-3"/>
                  <c:y val="7.93650793650793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4.3</c:v>
                </c:pt>
                <c:pt idx="2">
                  <c:v>2.4</c:v>
                </c:pt>
                <c:pt idx="3">
                  <c:v>4.3</c:v>
                </c:pt>
                <c:pt idx="4">
                  <c:v>4.0999999999999996</c:v>
                </c:pt>
                <c:pt idx="5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1090688"/>
        <c:axId val="151092608"/>
        <c:axId val="0"/>
      </c:bar3DChart>
      <c:catAx>
        <c:axId val="151090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51092608"/>
        <c:crosses val="autoZero"/>
        <c:auto val="1"/>
        <c:lblAlgn val="ctr"/>
        <c:lblOffset val="100"/>
        <c:noMultiLvlLbl val="0"/>
      </c:catAx>
      <c:valAx>
        <c:axId val="1510926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109068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  <c:spPr>
        <a:blipFill>
          <a:blip xmlns:r="http://schemas.openxmlformats.org/officeDocument/2006/relationships" r:embed="rId1"/>
          <a:tile tx="0" ty="0" sx="100000" sy="100000" flip="none" algn="tl"/>
        </a:blipFill>
      </c:spPr>
    </c:sideWall>
    <c:backWall>
      <c:thickness val="0"/>
      <c:spPr>
        <a:blipFill>
          <a:blip xmlns:r="http://schemas.openxmlformats.org/officeDocument/2006/relationships" r:embed="rId1"/>
          <a:tile tx="0" ty="0" sx="100000" sy="100000" flip="none" algn="tl"/>
        </a:blip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6.0 растсройствва псхики и поведения</c:v>
                </c:pt>
              </c:strCache>
            </c:strRef>
          </c:tx>
          <c:spPr>
            <a:solidFill>
              <a:schemeClr val="bg1"/>
            </a:solidFill>
          </c:spPr>
          <c:invertIfNegative val="0"/>
          <c:dLbls>
            <c:dLbl>
              <c:idx val="0"/>
              <c:layout>
                <c:manualLayout>
                  <c:x val="4.6296296296296086E-3"/>
                  <c:y val="0.134020618556700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0.128865979381443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9.2592592592592587E-3"/>
                  <c:y val="0.134020618556701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6.9444444444444441E-3"/>
                  <c:y val="0.134020618556701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6296296296296294E-3"/>
                  <c:y val="0.11340206185567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24.1</c:v>
                </c:pt>
                <c:pt idx="2">
                  <c:v>15.1</c:v>
                </c:pt>
                <c:pt idx="3">
                  <c:v>30.3</c:v>
                </c:pt>
                <c:pt idx="4">
                  <c:v>21.3</c:v>
                </c:pt>
                <c:pt idx="5">
                  <c:v>31.6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5157376"/>
        <c:axId val="142460800"/>
        <c:axId val="0"/>
      </c:bar3DChart>
      <c:catAx>
        <c:axId val="105157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42460800"/>
        <c:crosses val="autoZero"/>
        <c:auto val="1"/>
        <c:lblAlgn val="ctr"/>
        <c:lblOffset val="100"/>
        <c:noMultiLvlLbl val="0"/>
      </c:catAx>
      <c:valAx>
        <c:axId val="1424608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515737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7.1 воспалительные заболевания ц.н.с.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1.3</c:v>
                </c:pt>
                <c:pt idx="2">
                  <c:v>0.7</c:v>
                </c:pt>
                <c:pt idx="3">
                  <c:v>0.3</c:v>
                </c:pt>
                <c:pt idx="4">
                  <c:v>1.9</c:v>
                </c:pt>
                <c:pt idx="5">
                  <c:v>1.5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7.8 болезни перифериченской н.с.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6.8</c:v>
                </c:pt>
                <c:pt idx="2">
                  <c:v>2.4</c:v>
                </c:pt>
                <c:pt idx="3">
                  <c:v>5.6</c:v>
                </c:pt>
                <c:pt idx="4">
                  <c:v>7</c:v>
                </c:pt>
                <c:pt idx="5">
                  <c:v>9.8000000000000007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6518784"/>
        <c:axId val="142176640"/>
        <c:axId val="0"/>
      </c:bar3DChart>
      <c:catAx>
        <c:axId val="86518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42176640"/>
        <c:crosses val="autoZero"/>
        <c:auto val="1"/>
        <c:lblAlgn val="ctr"/>
        <c:lblOffset val="100"/>
        <c:noMultiLvlLbl val="0"/>
      </c:catAx>
      <c:valAx>
        <c:axId val="1421766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651878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spPr>
    <a:solidFill>
      <a:srgbClr val="F4DED8"/>
    </a:solidFill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blipFill>
          <a:blip xmlns:r="http://schemas.openxmlformats.org/officeDocument/2006/relationships" r:embed="rId1"/>
          <a:tile tx="0" ty="0" sx="100000" sy="100000" flip="none" algn="tl"/>
        </a:blipFill>
      </c:spPr>
    </c:sideWall>
    <c:backWall>
      <c:thickness val="0"/>
      <c:spPr>
        <a:blipFill>
          <a:blip xmlns:r="http://schemas.openxmlformats.org/officeDocument/2006/relationships" r:embed="rId1"/>
          <a:tile tx="0" ty="0" sx="100000" sy="100000" flip="none" algn="tl"/>
        </a:blip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Аллергический ринит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3888888888888888E-2"/>
                  <c:y val="-1.5873015873015872E-2"/>
                </c:manualLayout>
              </c:layout>
              <c:tx>
                <c:rich>
                  <a:bodyPr/>
                  <a:lstStyle/>
                  <a:p>
                    <a:pPr>
                      <a:defRPr sz="1200" b="1">
                        <a:solidFill>
                          <a:sysClr val="windowText" lastClr="000000"/>
                        </a:solidFill>
                      </a:defRPr>
                    </a:pPr>
                    <a:r>
                      <a:rPr lang="en-US">
                        <a:solidFill>
                          <a:sysClr val="windowText" lastClr="000000"/>
                        </a:solidFill>
                      </a:rPr>
                      <a:t>29,5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29.5</c:v>
                </c:pt>
                <c:pt idx="2">
                  <c:v>27.5</c:v>
                </c:pt>
                <c:pt idx="3">
                  <c:v>29.3</c:v>
                </c:pt>
                <c:pt idx="4">
                  <c:v>27.4</c:v>
                </c:pt>
                <c:pt idx="5">
                  <c:v>43.5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бронхиальная астма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3148148148148147E-2"/>
                  <c:y val="7.27504823315428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851851851851851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88888888888888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8518518518518517E-2"/>
                  <c:y val="-3.9682539682539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6203703703703703E-2"/>
                  <c:y val="-1.58730158730158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3.8</c:v>
                </c:pt>
                <c:pt idx="2">
                  <c:v>12.7</c:v>
                </c:pt>
                <c:pt idx="3">
                  <c:v>6</c:v>
                </c:pt>
                <c:pt idx="4">
                  <c:v>6.1</c:v>
                </c:pt>
                <c:pt idx="5">
                  <c:v>5.3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2550528"/>
        <c:axId val="142552448"/>
        <c:axId val="0"/>
      </c:bar3DChart>
      <c:catAx>
        <c:axId val="142550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42552448"/>
        <c:crosses val="autoZero"/>
        <c:auto val="1"/>
        <c:lblAlgn val="ctr"/>
        <c:lblOffset val="100"/>
        <c:noMultiLvlLbl val="0"/>
      </c:catAx>
      <c:valAx>
        <c:axId val="1425524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255052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solidFill>
          <a:srgbClr val="FCF9B6"/>
        </a:solidFill>
      </c:spPr>
    </c:sideWall>
    <c:backWall>
      <c:thickness val="0"/>
      <c:spPr>
        <a:solidFill>
          <a:srgbClr val="FCF9B6"/>
        </a:solidFill>
      </c:spPr>
    </c:backWall>
    <c:plotArea>
      <c:layout>
        <c:manualLayout>
          <c:layoutTarget val="inner"/>
          <c:xMode val="edge"/>
          <c:yMode val="edge"/>
          <c:x val="7.271033829104695E-2"/>
          <c:y val="4.4057617797775277E-2"/>
          <c:w val="0.9087711431904345"/>
          <c:h val="0.7609639420072490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14.1 ревматоидный и другие артриты</c:v>
                </c:pt>
              </c:strCache>
            </c:strRef>
          </c:tx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</c:spPr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2.2000000000000002</c:v>
                </c:pt>
                <c:pt idx="2">
                  <c:v>1.5</c:v>
                </c:pt>
                <c:pt idx="3">
                  <c:v>4.0999999999999996</c:v>
                </c:pt>
                <c:pt idx="4">
                  <c:v>4.3</c:v>
                </c:pt>
                <c:pt idx="5">
                  <c:v>4.0999999999999996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Сахарный диабет</c:v>
                </c:pt>
              </c:strCache>
            </c:strRef>
          </c:tx>
          <c:spPr>
            <a:blipFill>
              <a:blip xmlns:r="http://schemas.openxmlformats.org/officeDocument/2006/relationships" r:embed="rId2"/>
              <a:tile tx="0" ty="0" sx="100000" sy="100000" flip="none" algn="tl"/>
            </a:blipFill>
          </c:spPr>
          <c:invertIfNegative val="0"/>
          <c:dLbls>
            <c:dLbl>
              <c:idx val="0"/>
              <c:layout>
                <c:manualLayout>
                  <c:x val="2.3148148148148147E-2"/>
                  <c:y val="-7.93650793650786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7777777777777776E-2"/>
                  <c:y val="-3.9682539682539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0833333333333332E-2"/>
                  <c:y val="-1.19047619047619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4722222222222224E-2"/>
                  <c:y val="-3.9682539682539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3.4722222222222224E-2"/>
                  <c:y val="-1.19047619047619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1.1299999999999999</c:v>
                </c:pt>
                <c:pt idx="2">
                  <c:v>0.7</c:v>
                </c:pt>
                <c:pt idx="3">
                  <c:v>1</c:v>
                </c:pt>
                <c:pt idx="4">
                  <c:v>2.2000000000000002</c:v>
                </c:pt>
                <c:pt idx="5">
                  <c:v>1.9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6418560"/>
        <c:axId val="86420480"/>
        <c:axId val="0"/>
      </c:bar3DChart>
      <c:catAx>
        <c:axId val="86418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86420480"/>
        <c:crosses val="autoZero"/>
        <c:auto val="1"/>
        <c:lblAlgn val="ctr"/>
        <c:lblOffset val="100"/>
        <c:noMultiLvlLbl val="0"/>
      </c:catAx>
      <c:valAx>
        <c:axId val="864204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641856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18.0 врожденные аномалии</c:v>
                </c:pt>
              </c:strCache>
            </c:strRef>
          </c:tx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</c:spPr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11.4</c:v>
                </c:pt>
                <c:pt idx="2">
                  <c:v>5.9</c:v>
                </c:pt>
                <c:pt idx="3">
                  <c:v>11.3</c:v>
                </c:pt>
                <c:pt idx="4">
                  <c:v>14.3</c:v>
                </c:pt>
                <c:pt idx="5">
                  <c:v>20.9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18.1 врожд, аномалии сист. крообращения</c:v>
                </c:pt>
              </c:strCache>
            </c:strRef>
          </c:tx>
          <c:spPr>
            <a:blipFill>
              <a:blip xmlns:r="http://schemas.openxmlformats.org/officeDocument/2006/relationships" r:embed="rId2"/>
              <a:tile tx="0" ty="0" sx="100000" sy="100000" flip="none" algn="tl"/>
            </a:blipFill>
          </c:spPr>
          <c:invertIfNegative val="0"/>
          <c:dLbls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2.1</c:v>
                </c:pt>
                <c:pt idx="2">
                  <c:v>1.1000000000000001</c:v>
                </c:pt>
                <c:pt idx="3">
                  <c:v>1.4</c:v>
                </c:pt>
                <c:pt idx="4">
                  <c:v>2.2000000000000002</c:v>
                </c:pt>
                <c:pt idx="5">
                  <c:v>2.6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3749504"/>
        <c:axId val="104728832"/>
      </c:barChart>
      <c:catAx>
        <c:axId val="103749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104728832"/>
        <c:crosses val="autoZero"/>
        <c:auto val="1"/>
        <c:lblAlgn val="ctr"/>
        <c:lblOffset val="100"/>
        <c:noMultiLvlLbl val="0"/>
      </c:catAx>
      <c:valAx>
        <c:axId val="1047288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3749504"/>
        <c:crosses val="autoZero"/>
        <c:crossBetween val="between"/>
      </c:valAx>
      <c:spPr>
        <a:effectLst>
          <a:outerShdw blurRad="50800" dist="50800" dir="5400000" algn="ctr" rotWithShape="0">
            <a:schemeClr val="accent3">
              <a:lumMod val="40000"/>
              <a:lumOff val="60000"/>
            </a:schemeClr>
          </a:outerShdw>
        </a:effectLst>
        <a:scene3d>
          <a:camera prst="orthographicFront"/>
          <a:lightRig rig="threePt" dir="t"/>
        </a:scene3d>
        <a:sp3d>
          <a:bevelB w="152400" h="50800" prst="softRound"/>
        </a:sp3d>
      </c:spPr>
    </c:plotArea>
    <c:legend>
      <c:legendPos val="b"/>
      <c:layout/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4.5999999999999996</c:v>
                </c:pt>
                <c:pt idx="2">
                  <c:v>10.9</c:v>
                </c:pt>
                <c:pt idx="3">
                  <c:v>11.4</c:v>
                </c:pt>
                <c:pt idx="4">
                  <c:v>7.4</c:v>
                </c:pt>
                <c:pt idx="5">
                  <c:v>9.4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3186944"/>
        <c:axId val="143717120"/>
      </c:barChart>
      <c:catAx>
        <c:axId val="143186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3717120"/>
        <c:crosses val="autoZero"/>
        <c:auto val="1"/>
        <c:lblAlgn val="ctr"/>
        <c:lblOffset val="100"/>
        <c:noMultiLvlLbl val="0"/>
      </c:catAx>
      <c:valAx>
        <c:axId val="1437171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31869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151.9</c:v>
                </c:pt>
                <c:pt idx="2">
                  <c:v>378.5</c:v>
                </c:pt>
                <c:pt idx="3">
                  <c:v>482.7</c:v>
                </c:pt>
                <c:pt idx="4">
                  <c:v>370.1</c:v>
                </c:pt>
                <c:pt idx="5">
                  <c:v>369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185024"/>
        <c:axId val="84476288"/>
      </c:barChart>
      <c:catAx>
        <c:axId val="81185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4476288"/>
        <c:crosses val="autoZero"/>
        <c:auto val="1"/>
        <c:lblAlgn val="ctr"/>
        <c:lblOffset val="100"/>
        <c:noMultiLvlLbl val="0"/>
      </c:catAx>
      <c:valAx>
        <c:axId val="844762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11850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9114580665589477E-2"/>
          <c:y val="2.5642982611675847E-2"/>
          <c:w val="0.92890213503275498"/>
          <c:h val="0.8244558860662136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хронический отит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3.3</c:v>
                </c:pt>
                <c:pt idx="2">
                  <c:v>2.4</c:v>
                </c:pt>
                <c:pt idx="3">
                  <c:v>0.9</c:v>
                </c:pt>
                <c:pt idx="4">
                  <c:v>1.9</c:v>
                </c:pt>
                <c:pt idx="5">
                  <c:v>1.1000000000000001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хронический ринит, фарингит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0.103194113176315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9710907721445453E-3"/>
                  <c:y val="0.110565121260337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2272493413955481E-17"/>
                  <c:y val="9.21376010502815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9421815442890907E-3"/>
                  <c:y val="0.110565121260337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9710907721445453E-3"/>
                  <c:y val="0.117936129344360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23.5</c:v>
                </c:pt>
                <c:pt idx="2">
                  <c:v>13.3</c:v>
                </c:pt>
                <c:pt idx="3">
                  <c:v>9.5</c:v>
                </c:pt>
                <c:pt idx="4">
                  <c:v>6.1</c:v>
                </c:pt>
                <c:pt idx="5">
                  <c:v>8.5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4625280"/>
        <c:axId val="104627584"/>
        <c:axId val="0"/>
      </c:bar3DChart>
      <c:catAx>
        <c:axId val="104625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04627584"/>
        <c:crosses val="autoZero"/>
        <c:auto val="1"/>
        <c:lblAlgn val="ctr"/>
        <c:lblOffset val="100"/>
        <c:noMultiLvlLbl val="0"/>
      </c:catAx>
      <c:valAx>
        <c:axId val="1046275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462528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3911162473287451"/>
          <c:y val="4.9618320610687022E-2"/>
          <c:w val="0.67592913546750866"/>
          <c:h val="7.5575168842928905E-2"/>
        </c:manualLayout>
      </c:layout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3B200-EB9B-483E-AEBF-C2767BE23834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5F5C61E-F30D-409B-9C3E-493D65D010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3B200-EB9B-483E-AEBF-C2767BE23834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5C61E-F30D-409B-9C3E-493D65D010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3B200-EB9B-483E-AEBF-C2767BE23834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5C61E-F30D-409B-9C3E-493D65D010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3B200-EB9B-483E-AEBF-C2767BE23834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5F5C61E-F30D-409B-9C3E-493D65D010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3B200-EB9B-483E-AEBF-C2767BE23834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5C61E-F30D-409B-9C3E-493D65D0109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3B200-EB9B-483E-AEBF-C2767BE23834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5C61E-F30D-409B-9C3E-493D65D010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3B200-EB9B-483E-AEBF-C2767BE23834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5F5C61E-F30D-409B-9C3E-493D65D0109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3B200-EB9B-483E-AEBF-C2767BE23834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5C61E-F30D-409B-9C3E-493D65D010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3B200-EB9B-483E-AEBF-C2767BE23834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5C61E-F30D-409B-9C3E-493D65D010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3B200-EB9B-483E-AEBF-C2767BE23834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5C61E-F30D-409B-9C3E-493D65D010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3B200-EB9B-483E-AEBF-C2767BE23834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5C61E-F30D-409B-9C3E-493D65D01096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D73B200-EB9B-483E-AEBF-C2767BE23834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5F5C61E-F30D-409B-9C3E-493D65D0109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627984"/>
          </a:xfrm>
        </p:spPr>
        <p:txBody>
          <a:bodyPr>
            <a:noAutofit/>
          </a:bodyPr>
          <a:lstStyle/>
          <a:p>
            <a:pPr algn="ctr"/>
            <a:r>
              <a:rPr lang="ru-RU" sz="6000" dirty="0">
                <a:solidFill>
                  <a:srgbClr val="FF0000"/>
                </a:solidFill>
                <a:effectLst/>
              </a:rPr>
              <a:t>Хронический стресс, вызванный боевыми действиями, и заболеваемость подростков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04800" y="5589240"/>
            <a:ext cx="8686800" cy="490885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ru-RU" dirty="0" smtClean="0">
                <a:solidFill>
                  <a:srgbClr val="FF0000"/>
                </a:solidFill>
              </a:rPr>
              <a:t>Доцент И.М.Островский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123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effectLst/>
              </a:rPr>
              <a:t>Результаты и </a:t>
            </a:r>
            <a:r>
              <a:rPr lang="ru-RU" b="1" dirty="0" smtClean="0">
                <a:solidFill>
                  <a:srgbClr val="FF0000"/>
                </a:solidFill>
                <a:effectLst/>
              </a:rPr>
              <a:t>обсуждение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764704"/>
            <a:ext cx="8686800" cy="5315421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Рассмотрение статистической отчетности по подросткам (15 </a:t>
            </a:r>
            <a:r>
              <a:rPr lang="ru-RU" dirty="0">
                <a:sym typeface="Symbol"/>
              </a:rPr>
              <a:t></a:t>
            </a:r>
            <a:r>
              <a:rPr lang="ru-RU" dirty="0"/>
              <a:t> 17 лет) за 2015 </a:t>
            </a:r>
            <a:r>
              <a:rPr lang="ru-RU" dirty="0">
                <a:sym typeface="Symbol"/>
              </a:rPr>
              <a:t></a:t>
            </a:r>
            <a:r>
              <a:rPr lang="ru-RU" dirty="0"/>
              <a:t> 2018 гг. в сравнении с 2013 годом выявил, что по ряду нозологий заболеваемость повысилась, реже – снизилась, а чаще всего, – повысилась в 2015 или 2016 году (первый относительно «тихий» год), а затем снизилась.</a:t>
            </a:r>
          </a:p>
          <a:p>
            <a:pPr marL="0" indent="0">
              <a:buNone/>
            </a:pPr>
            <a:r>
              <a:rPr lang="ru-RU" dirty="0"/>
              <a:t>Увеличение заболеваемости отмечено по большинству позиций, отражающих состояние </a:t>
            </a:r>
            <a:r>
              <a:rPr lang="ru-RU" b="1" dirty="0">
                <a:solidFill>
                  <a:srgbClr val="FF0000"/>
                </a:solidFill>
              </a:rPr>
              <a:t>щитовидной </a:t>
            </a:r>
            <a:r>
              <a:rPr lang="ru-RU" b="1" dirty="0" smtClean="0">
                <a:solidFill>
                  <a:srgbClr val="FF0000"/>
                </a:solidFill>
              </a:rPr>
              <a:t>железы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1798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effectLst/>
              </a:rPr>
              <a:t>Результаты и </a:t>
            </a:r>
            <a:r>
              <a:rPr lang="ru-RU" b="1" dirty="0" smtClean="0">
                <a:solidFill>
                  <a:srgbClr val="FF0000"/>
                </a:solidFill>
                <a:effectLst/>
              </a:rPr>
              <a:t>обсуждение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0205267"/>
              </p:ext>
            </p:extLst>
          </p:nvPr>
        </p:nvGraphicFramePr>
        <p:xfrm>
          <a:off x="304800" y="908719"/>
          <a:ext cx="8686800" cy="5171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6179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effectLst/>
              </a:rPr>
              <a:t>Результаты и </a:t>
            </a:r>
            <a:r>
              <a:rPr lang="ru-RU" b="1" dirty="0" smtClean="0">
                <a:solidFill>
                  <a:srgbClr val="FF0000"/>
                </a:solidFill>
                <a:effectLst/>
              </a:rPr>
              <a:t>обсуждение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764704"/>
            <a:ext cx="8686800" cy="5315421"/>
          </a:xfrm>
        </p:spPr>
        <p:txBody>
          <a:bodyPr/>
          <a:lstStyle/>
          <a:p>
            <a:r>
              <a:rPr lang="ru-RU" dirty="0"/>
              <a:t>Кроме этих пунктов, выросли позиции 6.0. расстройства психики и поведения </a:t>
            </a:r>
            <a:endParaRPr lang="ru-RU" dirty="0" smtClean="0"/>
          </a:p>
          <a:p>
            <a:endParaRPr lang="ru-RU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079553713"/>
              </p:ext>
            </p:extLst>
          </p:nvPr>
        </p:nvGraphicFramePr>
        <p:xfrm>
          <a:off x="107504" y="1916832"/>
          <a:ext cx="8640960" cy="48245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61798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effectLst/>
              </a:rPr>
              <a:t>Результаты и </a:t>
            </a:r>
            <a:r>
              <a:rPr lang="ru-RU" b="1" dirty="0" smtClean="0">
                <a:solidFill>
                  <a:srgbClr val="FF0000"/>
                </a:solidFill>
                <a:effectLst/>
              </a:rPr>
              <a:t>обсуждение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764704"/>
            <a:ext cx="8686800" cy="5315421"/>
          </a:xfrm>
        </p:spPr>
        <p:txBody>
          <a:bodyPr/>
          <a:lstStyle/>
          <a:p>
            <a:r>
              <a:rPr lang="ru-RU" dirty="0"/>
              <a:t>позиции по заболеваниям нервной системы </a:t>
            </a:r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499584956"/>
              </p:ext>
            </p:extLst>
          </p:nvPr>
        </p:nvGraphicFramePr>
        <p:xfrm>
          <a:off x="251520" y="1412776"/>
          <a:ext cx="864096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61798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effectLst/>
              </a:rPr>
              <a:t>Результаты и </a:t>
            </a:r>
            <a:r>
              <a:rPr lang="ru-RU" b="1" dirty="0" smtClean="0">
                <a:solidFill>
                  <a:srgbClr val="FF0000"/>
                </a:solidFill>
                <a:effectLst/>
              </a:rPr>
              <a:t>обсуждение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764704"/>
            <a:ext cx="8686800" cy="5315421"/>
          </a:xfrm>
        </p:spPr>
        <p:txBody>
          <a:bodyPr/>
          <a:lstStyle/>
          <a:p>
            <a:r>
              <a:rPr lang="ru-RU" dirty="0" smtClean="0"/>
              <a:t>по </a:t>
            </a:r>
            <a:r>
              <a:rPr lang="ru-RU" dirty="0"/>
              <a:t>аллергическим </a:t>
            </a:r>
            <a:r>
              <a:rPr lang="ru-RU" dirty="0" smtClean="0"/>
              <a:t>заболеваниям</a:t>
            </a:r>
          </a:p>
          <a:p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174421601"/>
              </p:ext>
            </p:extLst>
          </p:nvPr>
        </p:nvGraphicFramePr>
        <p:xfrm>
          <a:off x="251520" y="1340768"/>
          <a:ext cx="842493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61798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effectLst/>
              </a:rPr>
              <a:t>Результаты и </a:t>
            </a:r>
            <a:r>
              <a:rPr lang="ru-RU" b="1" dirty="0" smtClean="0">
                <a:solidFill>
                  <a:srgbClr val="FF0000"/>
                </a:solidFill>
                <a:effectLst/>
              </a:rPr>
              <a:t>обсуждение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764704"/>
            <a:ext cx="8686800" cy="5315421"/>
          </a:xfrm>
        </p:spPr>
        <p:txBody>
          <a:bodyPr/>
          <a:lstStyle/>
          <a:p>
            <a:r>
              <a:rPr lang="ru-RU" dirty="0"/>
              <a:t>по аутоиммунным заболеваниям </a:t>
            </a:r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363870518"/>
              </p:ext>
            </p:extLst>
          </p:nvPr>
        </p:nvGraphicFramePr>
        <p:xfrm>
          <a:off x="395536" y="1412776"/>
          <a:ext cx="8424936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61798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effectLst/>
              </a:rPr>
              <a:t>Результаты и </a:t>
            </a:r>
            <a:r>
              <a:rPr lang="ru-RU" b="1" dirty="0" smtClean="0">
                <a:solidFill>
                  <a:srgbClr val="FF0000"/>
                </a:solidFill>
                <a:effectLst/>
              </a:rPr>
              <a:t>обсуждение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764704"/>
            <a:ext cx="8686800" cy="5315421"/>
          </a:xfrm>
        </p:spPr>
        <p:txBody>
          <a:bodyPr>
            <a:normAutofit/>
          </a:bodyPr>
          <a:lstStyle/>
          <a:p>
            <a:r>
              <a:rPr lang="ru-RU" sz="2800" dirty="0"/>
              <a:t>позиции  18.0 «врожденные аномалии» и 18.1 «врождённые аномалии системы кровообращения</a:t>
            </a:r>
            <a:r>
              <a:rPr lang="ru-RU" sz="2800" dirty="0" smtClean="0"/>
              <a:t>»</a:t>
            </a:r>
          </a:p>
          <a:p>
            <a:endParaRPr lang="ru-RU" sz="2800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840852591"/>
              </p:ext>
            </p:extLst>
          </p:nvPr>
        </p:nvGraphicFramePr>
        <p:xfrm>
          <a:off x="323528" y="1700808"/>
          <a:ext cx="864096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61798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effectLst/>
              </a:rPr>
              <a:t>Результаты и </a:t>
            </a:r>
            <a:r>
              <a:rPr lang="ru-RU" b="1" dirty="0" smtClean="0">
                <a:solidFill>
                  <a:srgbClr val="FF0000"/>
                </a:solidFill>
                <a:effectLst/>
              </a:rPr>
              <a:t>обсуждение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764704"/>
            <a:ext cx="8686800" cy="5315421"/>
          </a:xfrm>
        </p:spPr>
        <p:txBody>
          <a:bodyPr/>
          <a:lstStyle/>
          <a:p>
            <a:r>
              <a:rPr lang="ru-RU" dirty="0" smtClean="0"/>
              <a:t>12.10 </a:t>
            </a:r>
            <a:r>
              <a:rPr lang="ru-RU" dirty="0"/>
              <a:t>«синдром раздраженного кишечника» </a:t>
            </a:r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659460493"/>
              </p:ext>
            </p:extLst>
          </p:nvPr>
        </p:nvGraphicFramePr>
        <p:xfrm>
          <a:off x="0" y="1340768"/>
          <a:ext cx="8748464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61798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effectLst/>
              </a:rPr>
              <a:t>Результаты и </a:t>
            </a:r>
            <a:r>
              <a:rPr lang="ru-RU" b="1" dirty="0" smtClean="0">
                <a:solidFill>
                  <a:srgbClr val="FF0000"/>
                </a:solidFill>
                <a:effectLst/>
              </a:rPr>
              <a:t>обсуждение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764704"/>
            <a:ext cx="8686800" cy="5315421"/>
          </a:xfrm>
        </p:spPr>
        <p:txBody>
          <a:bodyPr/>
          <a:lstStyle/>
          <a:p>
            <a:r>
              <a:rPr lang="ru-RU" dirty="0"/>
              <a:t>15.28 «расстройства месячных</a:t>
            </a:r>
            <a:r>
              <a:rPr lang="ru-RU" dirty="0" smtClean="0"/>
              <a:t>»</a:t>
            </a:r>
          </a:p>
          <a:p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592468954"/>
              </p:ext>
            </p:extLst>
          </p:nvPr>
        </p:nvGraphicFramePr>
        <p:xfrm>
          <a:off x="179512" y="1340768"/>
          <a:ext cx="864096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61798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effectLst/>
              </a:rPr>
              <a:t>Результаты и </a:t>
            </a:r>
            <a:r>
              <a:rPr lang="ru-RU" b="1" dirty="0" smtClean="0">
                <a:solidFill>
                  <a:srgbClr val="FF0000"/>
                </a:solidFill>
                <a:effectLst/>
              </a:rPr>
              <a:t>обсуждение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620688"/>
            <a:ext cx="8686800" cy="5459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Стойкое снижение показателей имело место по ряду позиций, характеризующих хронические заболевания, в частности, хронические заболевания уха, горла и носа (позиции отчета 9.3 «хронический отит», 11.9 «хронический ринит, фарингит и </a:t>
            </a:r>
            <a:r>
              <a:rPr lang="ru-RU" sz="2800" dirty="0" err="1"/>
              <a:t>назофарингит</a:t>
            </a:r>
            <a:r>
              <a:rPr lang="ru-RU" sz="2800" dirty="0" smtClean="0"/>
              <a:t>»</a:t>
            </a:r>
          </a:p>
          <a:p>
            <a:pPr marL="0" indent="0">
              <a:buNone/>
            </a:pPr>
            <a:r>
              <a:rPr lang="ru-RU" sz="2800" dirty="0" smtClean="0"/>
              <a:t> </a:t>
            </a:r>
            <a:endParaRPr lang="ru-RU" sz="2800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65573321"/>
              </p:ext>
            </p:extLst>
          </p:nvPr>
        </p:nvGraphicFramePr>
        <p:xfrm>
          <a:off x="179512" y="2996952"/>
          <a:ext cx="8640960" cy="3437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6179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16632"/>
            <a:ext cx="8686800" cy="5963493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Боевые действия в Донбассе, начавшиеся в 2014 году, продолжаются и по настоящее </a:t>
            </a:r>
            <a:r>
              <a:rPr lang="ru-RU" dirty="0" smtClean="0"/>
              <a:t>время.</a:t>
            </a:r>
          </a:p>
          <a:p>
            <a:r>
              <a:rPr lang="ru-RU" dirty="0" smtClean="0"/>
              <a:t>Война </a:t>
            </a:r>
            <a:r>
              <a:rPr lang="ru-RU" dirty="0"/>
              <a:t>привела к множеству смертей, заставила массы населения перемещаться, менять место жительства. Для тех, кто остался жить в Донецкой Народной </a:t>
            </a:r>
            <a:r>
              <a:rPr lang="ru-RU" dirty="0" smtClean="0"/>
              <a:t>Республике, постоянно </a:t>
            </a:r>
            <a:r>
              <a:rPr lang="ru-RU" dirty="0"/>
              <a:t>существует реальная угроза для жизни и возможность ухудшения условий существования. Сложившаяся ситуация ведет к состоянию </a:t>
            </a:r>
            <a:r>
              <a:rPr lang="ru-RU" b="1" dirty="0"/>
              <a:t>хронического стресса</a:t>
            </a:r>
            <a:r>
              <a:rPr lang="ru-RU" dirty="0"/>
              <a:t>, который, как известно, значительно влияет на показатели здоровья человека.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22386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effectLst/>
              </a:rPr>
              <a:t>Результаты и </a:t>
            </a:r>
            <a:r>
              <a:rPr lang="ru-RU" b="1" dirty="0" smtClean="0">
                <a:solidFill>
                  <a:srgbClr val="FF0000"/>
                </a:solidFill>
                <a:effectLst/>
              </a:rPr>
              <a:t>обсуждение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764704"/>
            <a:ext cx="8686800" cy="5315421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11.10 «хронические болезни миндалин и аденоидов»),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076858629"/>
              </p:ext>
            </p:extLst>
          </p:nvPr>
        </p:nvGraphicFramePr>
        <p:xfrm>
          <a:off x="179512" y="1916832"/>
          <a:ext cx="8496944" cy="47168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61798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effectLst/>
              </a:rPr>
              <a:t>Результаты и </a:t>
            </a:r>
            <a:r>
              <a:rPr lang="ru-RU" b="1" dirty="0" smtClean="0">
                <a:solidFill>
                  <a:srgbClr val="FF0000"/>
                </a:solidFill>
                <a:effectLst/>
              </a:rPr>
              <a:t>обсуждение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764704"/>
            <a:ext cx="8686800" cy="5315421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хронический гломерулонефрит</a:t>
            </a:r>
            <a:endParaRPr lang="ru-RU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008250459"/>
              </p:ext>
            </p:extLst>
          </p:nvPr>
        </p:nvGraphicFramePr>
        <p:xfrm>
          <a:off x="323528" y="1412776"/>
          <a:ext cx="8352928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61798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effectLst/>
              </a:rPr>
              <a:t>Результаты и </a:t>
            </a:r>
            <a:r>
              <a:rPr lang="ru-RU" b="1" dirty="0" smtClean="0">
                <a:solidFill>
                  <a:srgbClr val="FF0000"/>
                </a:solidFill>
                <a:effectLst/>
              </a:rPr>
              <a:t>обсуждение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764704"/>
            <a:ext cx="8686800" cy="5315421"/>
          </a:xfrm>
        </p:spPr>
        <p:txBody>
          <a:bodyPr/>
          <a:lstStyle/>
          <a:p>
            <a:r>
              <a:rPr lang="ru-RU" dirty="0"/>
              <a:t>Во многих случаях отмечен вначале подъем в 2016 году (реже – в 2015 г.), а затем снижение до довоенного уровня или ниже.</a:t>
            </a:r>
          </a:p>
          <a:p>
            <a:r>
              <a:rPr lang="ru-RU" dirty="0"/>
              <a:t>Такую динамику демонстрируют показатели разделов, в частности, 7.0 «болезни нервной системы», 10.0 «болезни  системы кровообращения» и 15.0 «болезни мочеполовой системы»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44066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effectLst/>
              </a:rPr>
              <a:t>Результаты и </a:t>
            </a:r>
            <a:r>
              <a:rPr lang="ru-RU" b="1" dirty="0" smtClean="0">
                <a:solidFill>
                  <a:srgbClr val="FF0000"/>
                </a:solidFill>
                <a:effectLst/>
              </a:rPr>
              <a:t>обсуждение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304800" y="765175"/>
          <a:ext cx="8686800" cy="5314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544066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effectLst/>
              </a:rPr>
              <a:t>Результаты и </a:t>
            </a:r>
            <a:r>
              <a:rPr lang="ru-RU" b="1" dirty="0" smtClean="0">
                <a:solidFill>
                  <a:srgbClr val="FF0000"/>
                </a:solidFill>
                <a:effectLst/>
              </a:rPr>
              <a:t>обсуждение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764704"/>
            <a:ext cx="8686800" cy="5315421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Значительный </a:t>
            </a:r>
            <a:r>
              <a:rPr lang="ru-RU" dirty="0"/>
              <a:t>рост уже в 2015 году отмечен по бронхиальной астме, однако в дальнейшем заболеваемость начала снижаться и почти достигла довоенного уровня. Значительное снижение после подъема отмечено по «</a:t>
            </a:r>
            <a:r>
              <a:rPr lang="ru-RU" dirty="0" err="1"/>
              <a:t>эсенцильной</a:t>
            </a:r>
            <a:r>
              <a:rPr lang="ru-RU" dirty="0"/>
              <a:t> </a:t>
            </a:r>
            <a:r>
              <a:rPr lang="ru-RU" dirty="0" err="1"/>
              <a:t>гипртензии</a:t>
            </a:r>
            <a:r>
              <a:rPr lang="ru-RU" dirty="0"/>
              <a:t>» (10.6), а также по 12.3 «язва желудка и двенадцатиперстной кишки»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44066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effectLst/>
              </a:rPr>
              <a:t>Результаты и </a:t>
            </a:r>
            <a:r>
              <a:rPr lang="ru-RU" b="1" dirty="0" smtClean="0">
                <a:solidFill>
                  <a:srgbClr val="FF0000"/>
                </a:solidFill>
                <a:effectLst/>
              </a:rPr>
              <a:t>обсуждение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304800" y="765175"/>
          <a:ext cx="8686800" cy="5314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544066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332656"/>
            <a:ext cx="8686800" cy="5747469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Выявленные проблемы со стороны щитовидной железы подтверждают факты о ее уязвимости в условиях хронического стресса, приводящего к гипофункции или гиперфункции органа. В последнем случае увеличивается потребность в йоде, в связи с чем проявляется скрытый ранее дефицит данного микронутриента и возникает эндемический зоб.</a:t>
            </a:r>
          </a:p>
          <a:p>
            <a:r>
              <a:rPr lang="ru-RU" dirty="0"/>
              <a:t>Увеличение показателей заболеваемости по ряду позиций, в частности, касающихся состояния психики и заболеваний нервной системы, аутоиммунных и аллергических болезней, соответствует данным литературы – это стойкие нарушения, </a:t>
            </a:r>
            <a:r>
              <a:rPr lang="ru-RU" dirty="0" err="1"/>
              <a:t>развившиеся</a:t>
            </a:r>
            <a:r>
              <a:rPr lang="ru-RU" dirty="0"/>
              <a:t> после или на фоне хронического стресса.</a:t>
            </a:r>
          </a:p>
        </p:txBody>
      </p:sp>
    </p:spTree>
    <p:extLst>
      <p:ext uri="{BB962C8B-B14F-4D97-AF65-F5344CB8AC3E}">
        <p14:creationId xmlns:p14="http://schemas.microsoft.com/office/powerpoint/2010/main" val="1701976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88640"/>
            <a:ext cx="8686800" cy="5891485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Подъем заболеваемости в 2015 и 2016 году – это также результат действия хронического стресса, а последующее снижение – следствие восстановления нормальной жизнедеятельности. Этот факт позволяет предположить, что организм подростков способен быстро восстанавливаться после повреждающего действия хронического стресса.</a:t>
            </a:r>
          </a:p>
          <a:p>
            <a:r>
              <a:rPr lang="ru-RU" dirty="0"/>
              <a:t>Выявленное снижение количества хронических заболеваний, возможно, также связано с угнетением иммунной системы, роль которой в возникновении и </a:t>
            </a:r>
            <a:r>
              <a:rPr lang="ru-RU" dirty="0" err="1"/>
              <a:t>хронизации</a:t>
            </a:r>
            <a:r>
              <a:rPr lang="ru-RU" dirty="0"/>
              <a:t> воспаления общеизвестна.</a:t>
            </a:r>
          </a:p>
          <a:p>
            <a:r>
              <a:rPr lang="ru-RU" dirty="0"/>
              <a:t>Увеличение заболеваемости врожденными пороками развития, в </a:t>
            </a:r>
            <a:r>
              <a:rPr lang="ru-RU" dirty="0" err="1"/>
              <a:t>т.ч</a:t>
            </a:r>
            <a:r>
              <a:rPr lang="ru-RU" dirty="0"/>
              <a:t>. сердца, носят </a:t>
            </a:r>
            <a:r>
              <a:rPr lang="ru-RU" dirty="0" err="1"/>
              <a:t>полиэтиологический</a:t>
            </a:r>
            <a:r>
              <a:rPr lang="ru-RU" dirty="0"/>
              <a:t> характер, однако можно предположить повреждающее действие стресса на генетическом уровне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60204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effectLst/>
              </a:rPr>
              <a:t>Выводы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908720"/>
            <a:ext cx="8686800" cy="5171405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dirty="0"/>
              <a:t>В условиях хронического стресса страдают все системы и органы подростков, в большей степени – иммунная, нервная, сердечно-сосудистая системы и эндокринная система.</a:t>
            </a:r>
          </a:p>
          <a:p>
            <a:pPr lvl="0"/>
            <a:r>
              <a:rPr lang="ru-RU" dirty="0"/>
              <a:t>Изменения со стороны щитовидной железы приобретают стойкий характер.</a:t>
            </a:r>
          </a:p>
          <a:p>
            <a:pPr lvl="0"/>
            <a:r>
              <a:rPr lang="ru-RU" dirty="0"/>
              <a:t>Быстрое восстановление после стресса отмечено по болезням системы кровообращения (в </a:t>
            </a:r>
            <a:r>
              <a:rPr lang="ru-RU" dirty="0" err="1"/>
              <a:t>т.ч</a:t>
            </a:r>
            <a:r>
              <a:rPr lang="ru-RU" dirty="0"/>
              <a:t>. по </a:t>
            </a:r>
            <a:r>
              <a:rPr lang="ru-RU" dirty="0" err="1"/>
              <a:t>эссенциальной</a:t>
            </a:r>
            <a:r>
              <a:rPr lang="ru-RU" dirty="0"/>
              <a:t> гипертензии), язвенной болезни, миопии, бронхиальной астме, заболеваниям нервной системы, болезням органов мочевыделения. </a:t>
            </a:r>
          </a:p>
          <a:p>
            <a:pPr lvl="0"/>
            <a:r>
              <a:rPr lang="ru-RU" dirty="0"/>
              <a:t>Количество случаев хронической патологии ЛОР органов в условиях хронического стресса снижается.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7095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2683768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Спасибо за внимание!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2245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88640"/>
            <a:ext cx="8686800" cy="5891485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Данные литературы свидетельствуют о негативном  влиянии хронического стресса на </a:t>
            </a:r>
            <a:r>
              <a:rPr lang="ru-RU" b="1" dirty="0">
                <a:solidFill>
                  <a:srgbClr val="FF0000"/>
                </a:solidFill>
              </a:rPr>
              <a:t>нервную, эндокринную, иммунную </a:t>
            </a:r>
            <a:r>
              <a:rPr lang="ru-RU" dirty="0"/>
              <a:t>и другие системы организма. </a:t>
            </a:r>
          </a:p>
          <a:p>
            <a:r>
              <a:rPr lang="ru-RU" dirty="0"/>
              <a:t>При стрессе любой значительной продолжительности - от нескольких дней до нескольких месяцев или лет, как это происходит в реальной жизни, все показатели иммунитета снижаются. Хронический стресс может подавлять работу некоторых иммунных клеток, делая человека более подверженным инфекциям и замедляя </a:t>
            </a:r>
            <a:r>
              <a:rPr lang="ru-RU" dirty="0" smtClean="0"/>
              <a:t>выздоровление.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260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88640"/>
            <a:ext cx="8686800" cy="5891485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Недавняя исследование, проведенное </a:t>
            </a:r>
            <a:r>
              <a:rPr lang="ru-RU" dirty="0" smtClean="0"/>
              <a:t>в Университете </a:t>
            </a:r>
            <a:r>
              <a:rPr lang="ru-RU" dirty="0"/>
              <a:t>Исландии в Рейкьявике, продемонстрировало связь хронического посттравматического стресса и </a:t>
            </a:r>
            <a:r>
              <a:rPr lang="ru-RU" b="1" dirty="0" smtClean="0">
                <a:solidFill>
                  <a:srgbClr val="FF0000"/>
                </a:solidFill>
              </a:rPr>
              <a:t>аутоиммунных заболеваний.</a:t>
            </a:r>
            <a:r>
              <a:rPr lang="ru-RU" dirty="0" smtClean="0"/>
              <a:t> </a:t>
            </a:r>
            <a:r>
              <a:rPr lang="ru-RU" dirty="0"/>
              <a:t>Также установлено, что в условиях хронического стресса увеличивается продукция </a:t>
            </a:r>
            <a:r>
              <a:rPr lang="ru-RU" dirty="0" err="1"/>
              <a:t>интерлейкина</a:t>
            </a:r>
            <a:r>
              <a:rPr lang="ru-RU" dirty="0"/>
              <a:t> IL-17, который секретируется клетками Th17. Клетки Th17 важны для формирования адекватного иммунного ответа против инфекций, особенно на поверхностях слизистой оболочки. Тем не менее, они также связаны с </a:t>
            </a:r>
            <a:r>
              <a:rPr lang="ru-RU" b="1" dirty="0">
                <a:solidFill>
                  <a:srgbClr val="FF0000"/>
                </a:solidFill>
              </a:rPr>
              <a:t>аутоиммунными </a:t>
            </a:r>
            <a:r>
              <a:rPr lang="ru-RU" b="1" dirty="0" smtClean="0">
                <a:solidFill>
                  <a:srgbClr val="FF0000"/>
                </a:solidFill>
              </a:rPr>
              <a:t>и </a:t>
            </a:r>
            <a:r>
              <a:rPr lang="ru-RU" b="1" dirty="0">
                <a:solidFill>
                  <a:srgbClr val="FF0000"/>
                </a:solidFill>
              </a:rPr>
              <a:t>хроническими воспалительными заболеваниями 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130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88640"/>
            <a:ext cx="8686800" cy="5891485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Гипоталамус, вырабатывающий тиреотропин-рилизинг-гормон (ТРГ) и гипофиз, вырабатывающий тиреотропный гормон (TТГ), ответственны за выработку гормонов щитовидной железы. Когда ось </a:t>
            </a:r>
            <a:r>
              <a:rPr lang="ru-RU" b="1" dirty="0"/>
              <a:t>гипоталамус-гипофиз-надпочечники</a:t>
            </a:r>
            <a:r>
              <a:rPr lang="ru-RU" dirty="0"/>
              <a:t> подавляется или замедляется из-за стресса, уровни TРГ и ТТГ снижаются. Эта цепь событий приводит к снижению циркулирующих уровней </a:t>
            </a:r>
            <a:r>
              <a:rPr lang="ru-RU" dirty="0" err="1"/>
              <a:t>трийодтиронина</a:t>
            </a:r>
            <a:r>
              <a:rPr lang="ru-RU" dirty="0"/>
              <a:t> и тироксина и способствует развитию </a:t>
            </a:r>
            <a:r>
              <a:rPr lang="ru-RU" b="1" dirty="0">
                <a:solidFill>
                  <a:srgbClr val="FF0000"/>
                </a:solidFill>
              </a:rPr>
              <a:t>гипотиреоза</a:t>
            </a:r>
            <a:r>
              <a:rPr lang="ru-RU" dirty="0"/>
              <a:t>. Таким образом, хронический стресс снижает уровень активных гормонов щитовидной железы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5985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980728"/>
            <a:ext cx="8686800" cy="5099397"/>
          </a:xfrm>
        </p:spPr>
        <p:txBody>
          <a:bodyPr/>
          <a:lstStyle/>
          <a:p>
            <a:r>
              <a:rPr lang="ru-RU" dirty="0"/>
              <a:t>В исследованиях неоднократно было продемонстрировано также, что острый и хронический стресс, нарушая секрецию </a:t>
            </a:r>
            <a:r>
              <a:rPr lang="ru-RU" dirty="0" err="1"/>
              <a:t>тиреоидных</a:t>
            </a:r>
            <a:r>
              <a:rPr lang="ru-RU" dirty="0"/>
              <a:t> гормонов, могут существенно изменять морфологию железы, вызывая при этом различные по выраженности и направленности изменения, вплоть до диаметрально противоположных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9097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Цель </a:t>
            </a:r>
            <a:r>
              <a:rPr lang="ru-RU" b="1" dirty="0" smtClean="0">
                <a:solidFill>
                  <a:srgbClr val="FF0000"/>
                </a:solidFill>
              </a:rPr>
              <a:t>работы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488337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Оценка </a:t>
            </a:r>
            <a:r>
              <a:rPr lang="ru-RU" dirty="0"/>
              <a:t>динамики заболеваемости подростков в ДНР по сравнению с довоенным периодом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/>
              <a:t>Проанализированы показатели официальной </a:t>
            </a:r>
            <a:r>
              <a:rPr lang="ru-RU" b="1" dirty="0"/>
              <a:t>статистики заболеваемости подростков </a:t>
            </a:r>
            <a:r>
              <a:rPr lang="ru-RU" dirty="0"/>
              <a:t>с 2015 по 2018 гг. в сравнении с довоенным 2013 годом. Данные приведены на 10000 детского населения. По понятным причинам (активные болевые действия, значительная неучтенная миграция населения и специалистов, нарушение порядка учета заболеваемости и т.д.) 2014 год не </a:t>
            </a:r>
            <a:r>
              <a:rPr lang="ru-RU" dirty="0" smtClean="0"/>
              <a:t>учитывался.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447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260648"/>
            <a:ext cx="8686800" cy="5819477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Представленный анализ, естественно, ограничен рамками </a:t>
            </a:r>
            <a:r>
              <a:rPr lang="ru-RU" b="1" dirty="0"/>
              <a:t>статистических отчетов </a:t>
            </a:r>
            <a:r>
              <a:rPr lang="ru-RU" dirty="0"/>
              <a:t>и охватывает только небольшую часть заболеваний детского возраста. Кроме того, значительная часть позиций в отчетах – это</a:t>
            </a:r>
            <a:r>
              <a:rPr lang="ru-RU" b="1" dirty="0"/>
              <a:t> обобщающие показатели </a:t>
            </a:r>
            <a:r>
              <a:rPr lang="ru-RU" dirty="0"/>
              <a:t>(например, 7.8 «болезни периферической нервной системы» и т.п.). </a:t>
            </a:r>
            <a:r>
              <a:rPr lang="ru-RU" b="1" dirty="0"/>
              <a:t>Стандартный </a:t>
            </a:r>
            <a:r>
              <a:rPr lang="ru-RU" b="1" dirty="0" err="1"/>
              <a:t>статотчет</a:t>
            </a:r>
            <a:r>
              <a:rPr lang="ru-RU" b="1" dirty="0"/>
              <a:t> </a:t>
            </a:r>
            <a:r>
              <a:rPr lang="ru-RU" dirty="0"/>
              <a:t>состоит из </a:t>
            </a:r>
            <a:r>
              <a:rPr lang="ru-RU" b="1" dirty="0"/>
              <a:t>позиций</a:t>
            </a:r>
            <a:r>
              <a:rPr lang="ru-RU" dirty="0"/>
              <a:t>, объединенных в </a:t>
            </a:r>
            <a:r>
              <a:rPr lang="ru-RU" b="1" dirty="0"/>
              <a:t>20 разделов</a:t>
            </a:r>
            <a:r>
              <a:rPr lang="ru-RU" dirty="0"/>
              <a:t>, анализ проведен по всем разделам и позициям.</a:t>
            </a:r>
          </a:p>
          <a:p>
            <a:r>
              <a:rPr lang="ru-RU" dirty="0"/>
              <a:t>Поскольку статистические отчеты не содержат сведений о количестве подростков, просчитать достоверность различия показателей заболеваемости не </a:t>
            </a:r>
            <a:r>
              <a:rPr lang="ru-RU" dirty="0" smtClean="0"/>
              <a:t>представилось </a:t>
            </a:r>
            <a:r>
              <a:rPr lang="ru-RU" dirty="0"/>
              <a:t>возможным.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3856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effectLst/>
              </a:rPr>
              <a:t>Результаты и </a:t>
            </a:r>
            <a:r>
              <a:rPr lang="ru-RU" b="1" dirty="0" smtClean="0">
                <a:solidFill>
                  <a:srgbClr val="FF0000"/>
                </a:solidFill>
                <a:effectLst/>
              </a:rPr>
              <a:t>обсуждение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764704"/>
            <a:ext cx="8686800" cy="5315421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13386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48</TotalTime>
  <Words>1106</Words>
  <Application>Microsoft Office PowerPoint</Application>
  <PresentationFormat>Экран (4:3)</PresentationFormat>
  <Paragraphs>116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Трек</vt:lpstr>
      <vt:lpstr>Хронический стресс, вызванный боевыми действиями, и заболеваемость подростков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Цель работы</vt:lpstr>
      <vt:lpstr>Презентация PowerPoint</vt:lpstr>
      <vt:lpstr>Результаты и обсуждение</vt:lpstr>
      <vt:lpstr>Результаты и обсуждение</vt:lpstr>
      <vt:lpstr>Результаты и обсуждение</vt:lpstr>
      <vt:lpstr>Результаты и обсуждение</vt:lpstr>
      <vt:lpstr>Результаты и обсуждение</vt:lpstr>
      <vt:lpstr>Результаты и обсуждение</vt:lpstr>
      <vt:lpstr>Результаты и обсуждение</vt:lpstr>
      <vt:lpstr>Результаты и обсуждение</vt:lpstr>
      <vt:lpstr>Результаты и обсуждение</vt:lpstr>
      <vt:lpstr>Результаты и обсуждение</vt:lpstr>
      <vt:lpstr>Результаты и обсуждение</vt:lpstr>
      <vt:lpstr>Результаты и обсуждение</vt:lpstr>
      <vt:lpstr>Результаты и обсуждение</vt:lpstr>
      <vt:lpstr>Результаты и обсуждение</vt:lpstr>
      <vt:lpstr>Результаты и обсуждение</vt:lpstr>
      <vt:lpstr>Результаты и обсуждение</vt:lpstr>
      <vt:lpstr>Результаты и обсуждение</vt:lpstr>
      <vt:lpstr>Презентация PowerPoint</vt:lpstr>
      <vt:lpstr>Презентация PowerPoint</vt:lpstr>
      <vt:lpstr>Выводы</vt:lpstr>
      <vt:lpstr>Спасибо за внимание!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Хронический стресс, вызванный боевыми действиями, и заболеваемость подростков</dc:title>
  <dc:creator>admin</dc:creator>
  <cp:lastModifiedBy>admin</cp:lastModifiedBy>
  <cp:revision>5</cp:revision>
  <dcterms:created xsi:type="dcterms:W3CDTF">2020-10-12T05:55:17Z</dcterms:created>
  <dcterms:modified xsi:type="dcterms:W3CDTF">2020-10-12T06:44:11Z</dcterms:modified>
</cp:coreProperties>
</file>