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8" r:id="rId2"/>
    <p:sldId id="260" r:id="rId3"/>
    <p:sldId id="274" r:id="rId4"/>
    <p:sldId id="306" r:id="rId5"/>
    <p:sldId id="266" r:id="rId6"/>
    <p:sldId id="259" r:id="rId7"/>
    <p:sldId id="336" r:id="rId8"/>
    <p:sldId id="338" r:id="rId9"/>
    <p:sldId id="264" r:id="rId10"/>
    <p:sldId id="309" r:id="rId11"/>
    <p:sldId id="310" r:id="rId12"/>
    <p:sldId id="337" r:id="rId13"/>
    <p:sldId id="258" r:id="rId14"/>
    <p:sldId id="305" r:id="rId15"/>
    <p:sldId id="263" r:id="rId16"/>
    <p:sldId id="300" r:id="rId17"/>
    <p:sldId id="299" r:id="rId18"/>
    <p:sldId id="276" r:id="rId19"/>
    <p:sldId id="312" r:id="rId20"/>
    <p:sldId id="313" r:id="rId21"/>
    <p:sldId id="314" r:id="rId22"/>
    <p:sldId id="302" r:id="rId23"/>
    <p:sldId id="278" r:id="rId24"/>
    <p:sldId id="339" r:id="rId25"/>
    <p:sldId id="34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ECD"/>
    <a:srgbClr val="5B9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160" b="0" i="0" u="none" strike="noStrike" baseline="0" dirty="0"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пороков сердца у детей с ХРБС</a:t>
            </a:r>
            <a:endParaRPr lang="ru-RU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8493827160493831"/>
          <c:y val="2.398831389627399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648802794087353E-3"/>
          <c:y val="0.16217199157438375"/>
          <c:w val="0.59545111234139259"/>
          <c:h val="0.789851380633068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Недостаточность митрального клапана (МН)</c:v>
                </c:pt>
                <c:pt idx="1">
                  <c:v>Стеноз аортального клапана  (АС)</c:v>
                </c:pt>
                <c:pt idx="2">
                  <c:v>Пролапс митрального клапана  (ПМК)</c:v>
                </c:pt>
                <c:pt idx="3">
                  <c:v>Комбинированный порок МС+МН </c:v>
                </c:pt>
                <c:pt idx="4">
                  <c:v>Сочетанный порок МН+АН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81.400000000000006</c:v>
                </c:pt>
                <c:pt idx="1">
                  <c:v>1.6</c:v>
                </c:pt>
                <c:pt idx="2">
                  <c:v>4.5999999999999996</c:v>
                </c:pt>
                <c:pt idx="3">
                  <c:v>3.1</c:v>
                </c:pt>
                <c:pt idx="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4-496C-BEF8-BD185782D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accent2">
            <a:lumMod val="40000"/>
            <a:lumOff val="60000"/>
          </a:schemeClr>
        </a:solidFill>
      </c:spPr>
    </c:plotArea>
    <c:legend>
      <c:legendPos val="r"/>
      <c:layout>
        <c:manualLayout>
          <c:xMode val="edge"/>
          <c:yMode val="edge"/>
          <c:x val="0.59606227225919817"/>
          <c:y val="0.16784006783352556"/>
          <c:w val="0.39467848577048886"/>
          <c:h val="0.741442379365997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C33298-4EE4-42E5-AB17-95E1B7D1B4D0}" type="datetimeFigureOut">
              <a:rPr lang="ru-RU" smtClean="0"/>
              <a:pPr/>
              <a:t>пн 12.10.20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randomBar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05B75-4463-40E7-A11F-B31F87BB0DD3}"/>
              </a:ext>
            </a:extLst>
          </p:cNvPr>
          <p:cNvSpPr txBox="1">
            <a:spLocks/>
          </p:cNvSpPr>
          <p:nvPr/>
        </p:nvSpPr>
        <p:spPr>
          <a:xfrm>
            <a:off x="251520" y="2378893"/>
            <a:ext cx="8549350" cy="2160240"/>
          </a:xfrm>
          <a:prstGeom prst="rect">
            <a:avLst/>
          </a:prstGeom>
          <a:solidFill>
            <a:srgbClr val="5B97DF"/>
          </a:solidFill>
          <a:effectLst>
            <a:outerShdw blurRad="50800" dist="165100" dir="2100000" algn="tl" rotWithShape="0">
              <a:prstClr val="black">
                <a:alpha val="56000"/>
              </a:prstClr>
            </a:outerShdw>
          </a:effectLst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ХАРАКТЕРИСТИКА СОВРЕМЕННОГО ТЕЧЕНИЯ ОСТРОЙ РЕВМАТИЧЕСКОЙ ЛИХОРАДКИ У ДЕТЕЙ</a:t>
            </a:r>
          </a:p>
        </p:txBody>
      </p:sp>
      <p:sp>
        <p:nvSpPr>
          <p:cNvPr id="4" name="Прямокутник 2">
            <a:extLst>
              <a:ext uri="{FF2B5EF4-FFF2-40B4-BE49-F238E27FC236}">
                <a16:creationId xmlns:a16="http://schemas.microsoft.com/office/drawing/2014/main" id="{7FF92843-55BF-42A2-A399-7D77FDBD7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771" y="4946828"/>
            <a:ext cx="580988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rgbClr val="FFFFCC"/>
              </a:buClr>
              <a:buSzPct val="60000"/>
            </a:pPr>
            <a:r>
              <a:rPr lang="ru-RU" sz="2400" dirty="0">
                <a:solidFill>
                  <a:srgbClr val="003366"/>
                </a:solidFill>
              </a:rPr>
              <a:t>ЧЕЛПАН Л.Л., Прохоров Е.В. </a:t>
            </a:r>
            <a:endParaRPr lang="uk-UA" sz="2400" dirty="0">
              <a:solidFill>
                <a:srgbClr val="003366"/>
              </a:solidFill>
            </a:endParaRPr>
          </a:p>
          <a:p>
            <a:pPr algn="ctr" eaLnBrk="0" hangingPunct="0">
              <a:spcBef>
                <a:spcPct val="20000"/>
              </a:spcBef>
              <a:buClr>
                <a:srgbClr val="FFFFCC"/>
              </a:buClr>
              <a:buSzPct val="60000"/>
            </a:pPr>
            <a:r>
              <a:rPr lang="uk-UA" sz="2400" dirty="0">
                <a:solidFill>
                  <a:srgbClr val="003366"/>
                </a:solidFill>
              </a:rPr>
              <a:t> Кафедра </a:t>
            </a:r>
            <a:r>
              <a:rPr lang="uk-UA" sz="2400" dirty="0" err="1">
                <a:solidFill>
                  <a:srgbClr val="003366"/>
                </a:solidFill>
              </a:rPr>
              <a:t>педиатрии</a:t>
            </a:r>
            <a:r>
              <a:rPr lang="uk-UA" sz="2400" dirty="0">
                <a:solidFill>
                  <a:srgbClr val="003366"/>
                </a:solidFill>
              </a:rPr>
              <a:t> № 1 ДонНМУ</a:t>
            </a:r>
            <a:endParaRPr lang="uk-UA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A229CC-A9F8-478E-BCDE-DADDB6DDEBB6}"/>
              </a:ext>
            </a:extLst>
          </p:cNvPr>
          <p:cNvSpPr txBox="1"/>
          <p:nvPr/>
        </p:nvSpPr>
        <p:spPr>
          <a:xfrm>
            <a:off x="334786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Донецк </a:t>
            </a:r>
            <a:r>
              <a:rPr lang="uk-UA" dirty="0"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октября 2020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D8D69C9F-278B-43F4-94CD-4CA9634AF8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10" y="-141961"/>
            <a:ext cx="2175826" cy="2423249"/>
            <a:chOff x="3312" y="1344"/>
            <a:chExt cx="1312" cy="1956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69B433B6-5273-44F6-AC04-287AABECA7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0" y="1776"/>
              <a:ext cx="192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8D913519-FA2C-414B-ADD6-231058B755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84" y="1824"/>
              <a:ext cx="192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FFC43577-54C1-4D25-A293-8DF01E9B014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36" y="2160"/>
              <a:ext cx="192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293CBF6C-E465-446E-8556-1A1DD56A9D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587" y="1536"/>
              <a:ext cx="10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pic>
          <p:nvPicPr>
            <p:cNvPr id="12" name="Picture 9" descr="heartnoshadow">
              <a:extLst>
                <a:ext uri="{FF2B5EF4-FFF2-40B4-BE49-F238E27FC236}">
                  <a16:creationId xmlns:a16="http://schemas.microsoft.com/office/drawing/2014/main" id="{4475165D-1944-470D-BDAC-31E061AE99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1344"/>
              <a:ext cx="1312" cy="1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3" descr="Jones-uac-osscillator 015">
            <a:extLst>
              <a:ext uri="{FF2B5EF4-FFF2-40B4-BE49-F238E27FC236}">
                <a16:creationId xmlns:a16="http://schemas.microsoft.com/office/drawing/2014/main" id="{CCA4CF10-BDA7-471B-8114-6C47D8DE3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06" b="9450"/>
          <a:stretch>
            <a:fillRect/>
          </a:stretch>
        </p:blipFill>
        <p:spPr>
          <a:xfrm>
            <a:off x="2991144" y="214836"/>
            <a:ext cx="2088604" cy="188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7F099A4-3256-4A24-8073-70A08B63D2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495" y="166122"/>
            <a:ext cx="2791375" cy="197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072779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EA0F5-9E0D-46DD-910A-ABFCC0BC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Клинические проявления ОРЛ в Москве 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1980—1990-х годах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24201EF-D2D9-4A5C-AF8A-53639BE43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767588"/>
              </p:ext>
            </p:extLst>
          </p:nvPr>
        </p:nvGraphicFramePr>
        <p:xfrm>
          <a:off x="457200" y="1484785"/>
          <a:ext cx="8363271" cy="4824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val="274169143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13339900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4025860910"/>
                    </a:ext>
                  </a:extLst>
                </a:gridCol>
              </a:tblGrid>
              <a:tr h="689849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число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331996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Всего наблюдений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103 </a:t>
                      </a:r>
                      <a:endParaRPr lang="ru-RU" sz="28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409808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Кардит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19,4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858823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Артрит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14,6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64012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Хорея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28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6,8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202210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Кардит + полиартрит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42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40,8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227738"/>
                  </a:ext>
                </a:extLst>
              </a:tr>
              <a:tr h="559962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Кардит + артралгии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12,6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95784"/>
                  </a:ext>
                </a:extLst>
              </a:tr>
              <a:tr h="816910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Кардит + хорея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 </a:t>
                      </a:r>
                      <a:endParaRPr lang="ru-RU" sz="28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5,8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391211"/>
      </p:ext>
    </p:extLst>
  </p:cSld>
  <p:clrMapOvr>
    <a:masterClrMapping/>
  </p:clrMapOvr>
  <p:transition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DA8C59-1913-40A3-879D-748A85076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2400"/>
            <a:ext cx="8435280" cy="990600"/>
          </a:xfrm>
        </p:spPr>
        <p:txBody>
          <a:bodyPr>
            <a:no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Клинические проявления вспышки ОРЛ в США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1985-1986 гг. (штат Юта)</a:t>
            </a:r>
            <a:endParaRPr lang="ru-RU" sz="40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CD132AA-583B-48EE-BF80-8ABC6A15B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881869"/>
              </p:ext>
            </p:extLst>
          </p:nvPr>
        </p:nvGraphicFramePr>
        <p:xfrm>
          <a:off x="396000" y="1440000"/>
          <a:ext cx="8229600" cy="4464504"/>
        </p:xfrm>
        <a:graphic>
          <a:graphicData uri="http://schemas.openxmlformats.org/drawingml/2006/table">
            <a:tbl>
              <a:tblPr firstRow="1" firstCol="1" bandRow="1"/>
              <a:tblGrid>
                <a:gridCol w="5400136">
                  <a:extLst>
                    <a:ext uri="{9D8B030D-6E8A-4147-A177-3AD203B41FA5}">
                      <a16:colId xmlns:a16="http://schemas.microsoft.com/office/drawing/2014/main" val="1361948583"/>
                    </a:ext>
                  </a:extLst>
                </a:gridCol>
                <a:gridCol w="1666992">
                  <a:extLst>
                    <a:ext uri="{9D8B030D-6E8A-4147-A177-3AD203B41FA5}">
                      <a16:colId xmlns:a16="http://schemas.microsoft.com/office/drawing/2014/main" val="3257288377"/>
                    </a:ext>
                  </a:extLst>
                </a:gridCol>
                <a:gridCol w="1162472">
                  <a:extLst>
                    <a:ext uri="{9D8B030D-6E8A-4147-A177-3AD203B41FA5}">
                      <a16:colId xmlns:a16="http://schemas.microsoft.com/office/drawing/2014/main" val="3224482462"/>
                    </a:ext>
                  </a:extLst>
                </a:gridCol>
              </a:tblGrid>
              <a:tr h="49605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число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973970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Всего наблюдений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99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231386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14,1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101837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Полиартрит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14,1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853292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Хорея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4,0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540943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 полиартрит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43,4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149680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 хорея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14,1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259825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 хорея +полиартрит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6,1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993408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Полиартрит + хорея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4,0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01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687343"/>
      </p:ext>
    </p:extLst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84075-F219-44F4-9DC4-0D1521C8C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14AEC0-E56F-44C0-A59E-7E4A3EF3AB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Как показывают представленные данные, основные клинические проявления ОРЛ в двух странах оказались вполне сопоставимыми. Исключение составляет малая хорея, которая в виде </a:t>
            </a:r>
            <a:r>
              <a:rPr lang="ru-RU" dirty="0" err="1"/>
              <a:t>моносиндрома</a:t>
            </a:r>
            <a:r>
              <a:rPr lang="ru-RU" dirty="0"/>
              <a:t> или в сочетании с другими клиническими проявлениями ОРЛ встречалась в американской популяции более чем в 2 раза чаще, чем в России (28,2 и 12,6% соответственно).</a:t>
            </a:r>
          </a:p>
        </p:txBody>
      </p:sp>
    </p:spTree>
    <p:extLst>
      <p:ext uri="{BB962C8B-B14F-4D97-AF65-F5344CB8AC3E}">
        <p14:creationId xmlns:p14="http://schemas.microsoft.com/office/powerpoint/2010/main" val="3320157083"/>
      </p:ext>
    </p:extLst>
  </p:cSld>
  <p:clrMapOvr>
    <a:masterClrMapping/>
  </p:clrMapOvr>
  <p:transition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Цель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Представить характеристику современного течения острой ревматической лихорадки у детей в неблагоприятных экологических  условиях крупного промышленного региона. </a:t>
            </a:r>
          </a:p>
        </p:txBody>
      </p:sp>
    </p:spTree>
    <p:extLst>
      <p:ext uri="{BB962C8B-B14F-4D97-AF65-F5344CB8AC3E}">
        <p14:creationId xmlns:p14="http://schemas.microsoft.com/office/powerpoint/2010/main" val="1418106202"/>
      </p:ext>
    </p:extLst>
  </p:cSld>
  <p:clrMapOvr>
    <a:masterClrMapping/>
  </p:clrMapOvr>
  <p:transition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 и методы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95944"/>
            <a:ext cx="4041648" cy="172819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ru-RU" dirty="0"/>
              <a:t>194 ребенка</a:t>
            </a:r>
          </a:p>
          <a:p>
            <a:pPr algn="ctr">
              <a:buNone/>
            </a:pPr>
            <a:r>
              <a:rPr lang="ru-RU" dirty="0"/>
              <a:t>с ОРЛ и ХРБС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32198" y="2492896"/>
            <a:ext cx="4041648" cy="172819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ru-RU" dirty="0"/>
              <a:t>158 взрослых больных</a:t>
            </a:r>
          </a:p>
          <a:p>
            <a:pPr algn="ctr">
              <a:buNone/>
            </a:pPr>
            <a:r>
              <a:rPr lang="ru-RU" dirty="0"/>
              <a:t>с  ХРБС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99792" y="1412776"/>
            <a:ext cx="3816424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Всего 352 пациента</a:t>
            </a:r>
          </a:p>
        </p:txBody>
      </p:sp>
    </p:spTree>
    <p:extLst>
      <p:ext uri="{BB962C8B-B14F-4D97-AF65-F5344CB8AC3E}">
        <p14:creationId xmlns:p14="http://schemas.microsoft.com/office/powerpoint/2010/main" val="1641054895"/>
      </p:ext>
    </p:extLst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 и методы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212976"/>
            <a:ext cx="4041648" cy="1584176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None/>
            </a:pP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мальчиков 79 (40,7%)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32198" y="3212976"/>
            <a:ext cx="4041648" cy="1584176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None/>
            </a:pP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девочек 115 (59,3%)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12014"/>
            <a:ext cx="7848872" cy="95289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194 детей от 7 до 17 лет</a:t>
            </a:r>
          </a:p>
          <a:p>
            <a:pPr algn="ctr">
              <a:lnSpc>
                <a:spcPct val="150000"/>
              </a:lnSpc>
            </a:pP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(в среднем 12,6±3,12 лет) </a:t>
            </a:r>
          </a:p>
        </p:txBody>
      </p:sp>
    </p:spTree>
    <p:extLst>
      <p:ext uri="{BB962C8B-B14F-4D97-AF65-F5344CB8AC3E}">
        <p14:creationId xmlns:p14="http://schemas.microsoft.com/office/powerpoint/2010/main" val="2815963087"/>
      </p:ext>
    </p:extLst>
  </p:cSld>
  <p:clrMapOvr>
    <a:masterClrMapping/>
  </p:clrMapOvr>
  <p:transition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Средний возраст больных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3896"/>
            <a:ext cx="4041648" cy="409306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ОРЛ</a:t>
            </a:r>
          </a:p>
          <a:p>
            <a:pPr algn="ctr">
              <a:buNone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11,3</a:t>
            </a:r>
            <a:r>
              <a:rPr lang="ru-RU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±0,44 лет 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32198" y="2060848"/>
            <a:ext cx="4041648" cy="409306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ХРБС</a:t>
            </a:r>
          </a:p>
          <a:p>
            <a:pPr algn="ctr">
              <a:buNone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13,3</a:t>
            </a:r>
            <a:r>
              <a:rPr lang="ru-RU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±0,23 лет</a:t>
            </a:r>
          </a:p>
          <a:p>
            <a:pPr algn="ctr">
              <a:buNone/>
            </a:pP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На 2 года старше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52671757"/>
      </p:ext>
    </p:extLst>
  </p:cSld>
  <p:clrMapOvr>
    <a:masterClrMapping/>
  </p:clrMapOvr>
  <p:transition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2924944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194 ребенка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1700808"/>
            <a:ext cx="439248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ОРЛ у 65 (33,5%)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23928" y="4293096"/>
            <a:ext cx="439248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ХРБС у 129 (66,5%) из которых у </a:t>
            </a:r>
            <a:r>
              <a:rPr lang="ru-RU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26 (20,2%) перенесена ОРЛ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Штриховая стрелка вправо 7"/>
          <p:cNvSpPr/>
          <p:nvPr/>
        </p:nvSpPr>
        <p:spPr>
          <a:xfrm rot="2381070">
            <a:off x="2943501" y="3967001"/>
            <a:ext cx="936104" cy="42450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>
          <a:xfrm rot="19456884">
            <a:off x="2932948" y="2228203"/>
            <a:ext cx="936104" cy="36030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71599"/>
      </p:ext>
    </p:extLst>
  </p:cSld>
  <p:clrMapOvr>
    <a:masterClrMapping/>
  </p:clrMapOvr>
  <p:transition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115616" y="1628800"/>
          <a:ext cx="3456384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Диаграмма" r:id="rId3" imgW="2524125" imgH="2524125" progId="MSGraph.Chart.8">
                  <p:embed/>
                </p:oleObj>
              </mc:Choice>
              <mc:Fallback>
                <p:oleObj name="Диаграмма" r:id="rId3" imgW="2524125" imgH="2524125" progId="MSGraph.Chart.8">
                  <p:embed/>
                  <p:pic>
                    <p:nvPicPr>
                      <p:cNvPr id="399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28800"/>
                        <a:ext cx="3456384" cy="3456384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5220072" y="1628800"/>
          <a:ext cx="3456384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Диаграмма" r:id="rId5" imgW="2524125" imgH="2524125" progId="MSGraph.Chart.8">
                  <p:embed/>
                </p:oleObj>
              </mc:Choice>
              <mc:Fallback>
                <p:oleObj name="Диаграмма" r:id="rId5" imgW="2524125" imgH="2524125" progId="MSGraph.Chart.8">
                  <p:embed/>
                  <p:pic>
                    <p:nvPicPr>
                      <p:cNvPr id="3993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628800"/>
                        <a:ext cx="3456384" cy="3456384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67544" y="5414447"/>
            <a:ext cx="8280920" cy="60016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Распределение больных детей разного пола 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по степеням активности ОРЛ.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50284"/>
      </p:ext>
    </p:extLst>
  </p:cSld>
  <p:clrMapOvr>
    <a:masterClrMapping/>
  </p:clrMapOvr>
  <p:transition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DA8C59-1913-40A3-879D-748A85076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2400"/>
            <a:ext cx="8435280" cy="990600"/>
          </a:xfrm>
        </p:spPr>
        <p:txBody>
          <a:bodyPr>
            <a:no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Клинические проявления ОРЛ в Донбасском регионе 2000 – 2020 гг.</a:t>
            </a:r>
            <a:endParaRPr lang="ru-RU" sz="40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CD132AA-583B-48EE-BF80-8ABC6A15B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343082"/>
              </p:ext>
            </p:extLst>
          </p:nvPr>
        </p:nvGraphicFramePr>
        <p:xfrm>
          <a:off x="396000" y="1440000"/>
          <a:ext cx="8229600" cy="4464504"/>
        </p:xfrm>
        <a:graphic>
          <a:graphicData uri="http://schemas.openxmlformats.org/drawingml/2006/table">
            <a:tbl>
              <a:tblPr firstRow="1" firstCol="1" bandRow="1"/>
              <a:tblGrid>
                <a:gridCol w="5400136">
                  <a:extLst>
                    <a:ext uri="{9D8B030D-6E8A-4147-A177-3AD203B41FA5}">
                      <a16:colId xmlns:a16="http://schemas.microsoft.com/office/drawing/2014/main" val="1361948583"/>
                    </a:ext>
                  </a:extLst>
                </a:gridCol>
                <a:gridCol w="1666992">
                  <a:extLst>
                    <a:ext uri="{9D8B030D-6E8A-4147-A177-3AD203B41FA5}">
                      <a16:colId xmlns:a16="http://schemas.microsoft.com/office/drawing/2014/main" val="3257288377"/>
                    </a:ext>
                  </a:extLst>
                </a:gridCol>
                <a:gridCol w="1162472">
                  <a:extLst>
                    <a:ext uri="{9D8B030D-6E8A-4147-A177-3AD203B41FA5}">
                      <a16:colId xmlns:a16="http://schemas.microsoft.com/office/drawing/2014/main" val="3224482462"/>
                    </a:ext>
                  </a:extLst>
                </a:gridCol>
              </a:tblGrid>
              <a:tr h="49605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число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973970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Всего наблюдений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231386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101837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+полиартрит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15,4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853292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Хорея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540943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 </a:t>
                      </a:r>
                      <a:r>
                        <a:rPr kumimoji="0" lang="ru-RU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полиартралгии</a:t>
                      </a: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56,9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149680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 хорея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9,2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259825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Кардит + хорея +</a:t>
                      </a:r>
                      <a:r>
                        <a:rPr kumimoji="0" lang="ru-RU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полиартралгии</a:t>
                      </a:r>
                      <a:r>
                        <a:rPr kumimoji="0" lang="ru-RU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993408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01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064309"/>
      </p:ext>
    </p:extLst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Несмотря на значительные успехи в снижении заболеваемости ОРЛ за последние десятилетия, заболевание регистрируется во всех странах мира, независимо от уровня экономического развития  и климатических условий</a:t>
            </a:r>
          </a:p>
          <a:p>
            <a:pPr>
              <a:buNone/>
            </a:pP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Carapetis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J.R.,2005</a:t>
            </a:r>
          </a:p>
          <a:p>
            <a:pPr>
              <a:buNone/>
            </a:pPr>
            <a:r>
              <a:rPr lang="en-US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Seckeler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M.D., </a:t>
            </a:r>
            <a:r>
              <a:rPr lang="en-US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Hoke</a:t>
            </a:r>
            <a:r>
              <a:rPr lang="en-US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T.R., 2011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5" name="Рисунок 4" descr="7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501007"/>
            <a:ext cx="2520280" cy="247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36032"/>
      </p:ext>
    </p:extLst>
  </p:cSld>
  <p:clrMapOvr>
    <a:masterClrMapping/>
  </p:clrMapOvr>
  <p:transition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65E7F-6571-4B34-9922-E96D56B8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ВОЗРАСТ ПЕРЕНЕСШИХ ОРЛ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89A25A2-A709-4E77-92BE-5761F0107D4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-149" t="8981" r="651" b="-7023"/>
          <a:stretch/>
        </p:blipFill>
        <p:spPr>
          <a:xfrm>
            <a:off x="90000" y="1484784"/>
            <a:ext cx="8964000" cy="4896000"/>
          </a:xfrm>
        </p:spPr>
      </p:pic>
    </p:spTree>
    <p:extLst>
      <p:ext uri="{BB962C8B-B14F-4D97-AF65-F5344CB8AC3E}">
        <p14:creationId xmlns:p14="http://schemas.microsoft.com/office/powerpoint/2010/main" val="136543927"/>
      </p:ext>
    </p:extLst>
  </p:cSld>
  <p:clrMapOvr>
    <a:masterClrMapping/>
  </p:clrMapOvr>
  <p:transition>
    <p:randomBa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B431FB-50D5-4637-8F86-0A0C7E3DD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ВОЗРАСТ ВЫЯВЛЕНИЯ ПОРОКА СЕРДЦА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8F87367-C736-4125-9CEE-CA2E0CA688E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-82" t="9642" r="84" b="-7500"/>
          <a:stretch/>
        </p:blipFill>
        <p:spPr>
          <a:xfrm>
            <a:off x="179512" y="1656000"/>
            <a:ext cx="8856000" cy="4932000"/>
          </a:xfrm>
        </p:spPr>
      </p:pic>
    </p:spTree>
    <p:extLst>
      <p:ext uri="{BB962C8B-B14F-4D97-AF65-F5344CB8AC3E}">
        <p14:creationId xmlns:p14="http://schemas.microsoft.com/office/powerpoint/2010/main" val="3732463702"/>
      </p:ext>
    </p:extLst>
  </p:cSld>
  <p:clrMapOvr>
    <a:masterClrMapping/>
  </p:clrMapOvr>
  <p:transition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4" y="548680"/>
          <a:ext cx="8568952" cy="582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Порок сердца еще в детском возрасте сформировался у 60,8% больных,</a:t>
            </a:r>
          </a:p>
          <a:p>
            <a:pPr>
              <a:buNone/>
            </a:pPr>
            <a:r>
              <a:rPr lang="ru-RU" dirty="0"/>
              <a:t> а  во взрослом — в 39,2%.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Порок сердца в детстве был сформирован у 40,7% мальчиков и 59,3% девочек,</a:t>
            </a:r>
          </a:p>
          <a:p>
            <a:pPr>
              <a:buNone/>
            </a:pPr>
            <a:r>
              <a:rPr lang="ru-RU" dirty="0"/>
              <a:t> а во взрослом возрасте — у 15,8% мужчин и 84,2% женщин.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23FFD-0D56-408E-8FB0-72A576BA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ВЫВОДЫ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9A1B30-B04F-4A9A-8A66-69BDF1F6C7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ОРЛ  болеют одинаково часто дети обоего пола.</a:t>
            </a:r>
          </a:p>
          <a:p>
            <a:r>
              <a:rPr lang="ru-RU" dirty="0"/>
              <a:t>Пик заболеваемости приходится на детский и подростковый возраст.</a:t>
            </a:r>
          </a:p>
          <a:p>
            <a:r>
              <a:rPr lang="ru-RU" dirty="0"/>
              <a:t> Облигатным клиническим проявлением ОРЛ у детей  является </a:t>
            </a:r>
            <a:r>
              <a:rPr lang="ru-RU" dirty="0" err="1"/>
              <a:t>эндомиокардит</a:t>
            </a:r>
            <a:r>
              <a:rPr lang="ru-RU" dirty="0"/>
              <a:t> (91%) с характерным, в современных условиях, субклиническим  течением,  достоверными </a:t>
            </a:r>
            <a:r>
              <a:rPr lang="ru-RU" dirty="0" err="1"/>
              <a:t>эхографическими</a:t>
            </a:r>
            <a:r>
              <a:rPr lang="ru-RU" dirty="0"/>
              <a:t> признаками </a:t>
            </a:r>
            <a:r>
              <a:rPr lang="ru-RU" dirty="0" err="1"/>
              <a:t>вальвулита</a:t>
            </a:r>
            <a:r>
              <a:rPr lang="ru-RU" dirty="0"/>
              <a:t> с клапанной </a:t>
            </a:r>
            <a:r>
              <a:rPr lang="ru-RU" dirty="0" err="1"/>
              <a:t>регургитацией</a:t>
            </a:r>
            <a:r>
              <a:rPr lang="ru-RU" dirty="0"/>
              <a:t>  (77,8%)  и в сочетании с утолщением створок клапанов (44,4%), чаще митрального (93,7%).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0759321"/>
      </p:ext>
    </p:extLst>
  </p:cSld>
  <p:clrMapOvr>
    <a:masterClrMapping/>
  </p:clrMapOvr>
  <p:transition>
    <p:randomBa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BC25FA-ED9B-478B-9BC0-0CFD4B18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ВЫВОДЫ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3D2BEB-55E5-48C6-A678-6E529F5766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Среди внесердечных проявлений ОРЛ  наблюдается высокая частота  регистрации  суставного синдрома (55,4%), реже -    проявления малой хореи (18,5%),   кольцевидной эритемы (12,3%) и ревматических узелков (7,7% случаев).</a:t>
            </a:r>
          </a:p>
          <a:p>
            <a:r>
              <a:rPr lang="ru-RU" dirty="0"/>
              <a:t>В структуре приобретенных пороков сердца после перенесенной ОРЛ преобладает недостаточность митрального клапана. </a:t>
            </a:r>
          </a:p>
        </p:txBody>
      </p:sp>
    </p:spTree>
    <p:extLst>
      <p:ext uri="{BB962C8B-B14F-4D97-AF65-F5344CB8AC3E}">
        <p14:creationId xmlns:p14="http://schemas.microsoft.com/office/powerpoint/2010/main" val="1964125691"/>
      </p:ext>
    </p:extLst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/>
          <a:lstStyle/>
          <a:p>
            <a:pPr>
              <a:buNone/>
            </a:pP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Ревматические пороки сердца остаются наиболее частой причиной летальных исходов при сердечно-сосудистых заболеваниях у молодых людей </a:t>
            </a: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в возрасте до 35 лет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, опережая показатели смертности от </a:t>
            </a: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гипертонии и ишемической болезни сердца</a:t>
            </a:r>
          </a:p>
          <a:p>
            <a:pPr>
              <a:buNone/>
            </a:pP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Белов Б.С., 2009</a:t>
            </a:r>
          </a:p>
        </p:txBody>
      </p:sp>
      <p:pic>
        <p:nvPicPr>
          <p:cNvPr id="4" name="Рисунок 3" descr="3d_model_heart_3.0_anterior_cut_we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4581128"/>
            <a:ext cx="1832992" cy="183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96548"/>
      </p:ext>
    </p:extLst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A79DF-FE21-4576-9401-7DDF0B46A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ECB0F1-F0FD-472E-AFD8-C524E64928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ОРЛ относится к заболеваниям, которые  неразрывно связаны с социальными проблемами общества.</a:t>
            </a:r>
          </a:p>
          <a:p>
            <a:r>
              <a:rPr lang="ru-RU" dirty="0"/>
              <a:t>При благоприятных социально-экономических условиях ее распространенность находится на стабильно низком уровне и составляет 5 -8 на 100 тысяч населения.</a:t>
            </a:r>
          </a:p>
          <a:p>
            <a:r>
              <a:rPr lang="ru-RU" dirty="0"/>
              <a:t>Локальные конфликты и снижение жизненного уровня населения ведут к значительному росту заболеваемости ОРЛ (27-116 на 100 тысяч населения) </a:t>
            </a:r>
          </a:p>
        </p:txBody>
      </p:sp>
    </p:spTree>
    <p:extLst>
      <p:ext uri="{BB962C8B-B14F-4D97-AF65-F5344CB8AC3E}">
        <p14:creationId xmlns:p14="http://schemas.microsoft.com/office/powerpoint/2010/main" val="838404842"/>
      </p:ext>
    </p:extLst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r>
              <a:rPr lang="ru-RU" dirty="0"/>
              <a:t>Ревматическая лихорадка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В настоящее время в мире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15,6 млн. </a:t>
            </a: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людей, больных ревматической лихорадкой</a:t>
            </a:r>
          </a:p>
          <a:p>
            <a:pPr algn="just"/>
            <a:endParaRPr lang="ru-RU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•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2,4 млн. </a:t>
            </a: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– это дети в возрасте от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 до 14 лет</a:t>
            </a:r>
          </a:p>
          <a:p>
            <a:pPr algn="just">
              <a:buNone/>
            </a:pPr>
            <a:endParaRPr lang="ru-RU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• Ежегодно регистрируют более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500 тысяч </a:t>
            </a: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новых случаев заболевания</a:t>
            </a:r>
          </a:p>
          <a:p>
            <a:pPr algn="just">
              <a:buNone/>
            </a:pPr>
            <a:endParaRPr lang="ru-RU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None/>
            </a:pP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• Более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350 тысяч </a:t>
            </a:r>
            <a:r>
              <a:rPr lang="ru-RU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людей ежегодно умирают от последствий ревматической лихорадки</a:t>
            </a:r>
          </a:p>
          <a:p>
            <a:endParaRPr lang="ru-RU" sz="2000" b="1" dirty="0"/>
          </a:p>
          <a:p>
            <a:endParaRPr lang="ru-RU" sz="1400" b="1" dirty="0"/>
          </a:p>
          <a:p>
            <a:endParaRPr lang="ru-RU" sz="1400" b="1" dirty="0"/>
          </a:p>
          <a:p>
            <a:endParaRPr lang="ru-RU" sz="1400" b="1" dirty="0"/>
          </a:p>
          <a:p>
            <a:pPr>
              <a:buNone/>
            </a:pPr>
            <a:r>
              <a:rPr lang="en-US" sz="1400" b="1" dirty="0"/>
              <a:t>Diagnosis and Management of Acute Rheumatic Fever</a:t>
            </a:r>
          </a:p>
          <a:p>
            <a:pPr>
              <a:buNone/>
            </a:pPr>
            <a:r>
              <a:rPr lang="en-US" sz="1400" b="1" dirty="0"/>
              <a:t>Rheumatic Heart Disease. The International Solidarity,</a:t>
            </a:r>
          </a:p>
          <a:p>
            <a:pPr>
              <a:buNone/>
            </a:pPr>
            <a:r>
              <a:rPr lang="en-US" sz="1400" b="1" dirty="0"/>
              <a:t>State of Geneva, 2006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80989150"/>
      </p:ext>
    </p:extLst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85C93F1B-4BD1-4031-9120-5D17C6AD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Значимость  проблемы: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55A024DD-EEB2-4C07-BCBA-733A45278E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30292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/>
              <a:t>высокая распространенность инфекции ВДП, вызванных БГСА, в т.ч. среди школьников свидетельствует о потенциальной возможности  развития у них ОРЛ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/>
              <a:t>низкий уровень жизни  в ряде регионов, невозможность получить своевременную медицинскую помощь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/>
              <a:t> ослабление настороженности врачей в отношении ОРЛ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/>
              <a:t>неполное обследование и недостаточно тщательное лечение </a:t>
            </a:r>
            <a:r>
              <a:rPr lang="ru-RU" sz="3300" dirty="0" err="1"/>
              <a:t>БГСА-тонзилита</a:t>
            </a:r>
            <a:endParaRPr lang="ru-RU" sz="3300" dirty="0"/>
          </a:p>
          <a:p>
            <a:pPr marL="274320" indent="-27432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3300" dirty="0"/>
              <a:t>изменение вирулентности  стрептококка – возрождение в конце ХХ века высоковирулентных штаммов БГСА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7165575-B805-4ABB-9F66-79C7A72AD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/>
              <a:t> </a:t>
            </a:r>
            <a:r>
              <a:rPr lang="ru-RU" sz="3100" b="1" dirty="0"/>
              <a:t>Свойства «</a:t>
            </a:r>
            <a:r>
              <a:rPr lang="ru-RU" sz="3100" b="1" dirty="0" err="1"/>
              <a:t>ревматогенных</a:t>
            </a:r>
            <a:r>
              <a:rPr lang="ru-RU" sz="3100" b="1" dirty="0"/>
              <a:t>» штаммов стрептококка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6EC4353-5EA6-47F1-8AB1-851A89D9C08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539552" y="1484783"/>
            <a:ext cx="8104386" cy="4944591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 err="1"/>
              <a:t>тропность</a:t>
            </a:r>
            <a:r>
              <a:rPr lang="ru-RU" altLang="ru-RU" sz="3200" dirty="0"/>
              <a:t> к носоглотке</a:t>
            </a:r>
          </a:p>
          <a:p>
            <a:pPr eaLnBrk="1" hangingPunct="1"/>
            <a:r>
              <a:rPr lang="ru-RU" altLang="ru-RU" sz="3200" dirty="0"/>
              <a:t>большая гиалуроновая капсула, защищающая от фагоцитоза</a:t>
            </a:r>
          </a:p>
          <a:p>
            <a:pPr eaLnBrk="1" hangingPunct="1"/>
            <a:r>
              <a:rPr lang="ru-RU" altLang="ru-RU" sz="3200" dirty="0"/>
              <a:t>формирование </a:t>
            </a:r>
            <a:r>
              <a:rPr lang="ru-RU" altLang="ru-RU" sz="3200" dirty="0" err="1"/>
              <a:t>мукоидных</a:t>
            </a:r>
            <a:r>
              <a:rPr lang="ru-RU" altLang="ru-RU" sz="3200" dirty="0"/>
              <a:t> колоний на кровяном агаре и коротких цепей в бульонных культурах</a:t>
            </a:r>
          </a:p>
          <a:p>
            <a:pPr eaLnBrk="1" hangingPunct="1"/>
            <a:r>
              <a:rPr lang="ru-RU" altLang="ru-RU" sz="3200" dirty="0"/>
              <a:t>индукция типоспецифических антител        </a:t>
            </a:r>
          </a:p>
          <a:p>
            <a:pPr eaLnBrk="1" hangingPunct="1"/>
            <a:r>
              <a:rPr lang="ru-RU" altLang="ru-RU" sz="3200" dirty="0"/>
              <a:t>высокая </a:t>
            </a:r>
            <a:r>
              <a:rPr lang="ru-RU" altLang="ru-RU" sz="3200" dirty="0" err="1"/>
              <a:t>контагиозность</a:t>
            </a:r>
            <a:endParaRPr lang="ru-RU" altLang="ru-RU" sz="3200" dirty="0"/>
          </a:p>
        </p:txBody>
      </p:sp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592BB-4BD7-48D6-874C-88B6D9F3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Свойства «</a:t>
            </a:r>
            <a:r>
              <a:rPr lang="ru-RU" sz="3200" b="1" dirty="0" err="1"/>
              <a:t>ревматогенных</a:t>
            </a:r>
            <a:r>
              <a:rPr lang="ru-RU" sz="3200" b="1" dirty="0"/>
              <a:t>» штаммов стрептококка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AF6044-8247-420D-8D84-13B5447FB0D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altLang="ru-RU" sz="2800" dirty="0"/>
              <a:t>крупные молекулы М-протеина на поверхности штаммов</a:t>
            </a:r>
          </a:p>
          <a:p>
            <a:pPr eaLnBrk="1" hangingPunct="1"/>
            <a:r>
              <a:rPr lang="ru-RU" altLang="ru-RU" sz="2800" dirty="0"/>
              <a:t>характерная генетическая структура М-протеина</a:t>
            </a:r>
          </a:p>
          <a:p>
            <a:pPr eaLnBrk="1" hangingPunct="1"/>
            <a:r>
              <a:rPr lang="ru-RU" altLang="ru-RU" sz="2800" dirty="0"/>
              <a:t>наличие в молекулах М-протеина эпитопов, перекрестно реагирующих с различными тканями макроорганизма – миозином, синовией, мозгом, </a:t>
            </a:r>
            <a:r>
              <a:rPr lang="ru-RU" altLang="ru-RU" sz="2800" dirty="0" err="1"/>
              <a:t>сарколеммальной</a:t>
            </a:r>
            <a:r>
              <a:rPr lang="ru-RU" altLang="ru-RU" sz="2800" dirty="0"/>
              <a:t> мембраной мышечных волокон миокарда (эти свойства отмечены у серотипов М3,М5, М18)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997235"/>
      </p:ext>
    </p:extLst>
  </p:cSld>
  <p:clrMapOvr>
    <a:masterClrMapping/>
  </p:clrMapOvr>
  <p:transition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За последние годы возросло количество случаев </a:t>
            </a: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атипичного, субклинического 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течения ревматического кардита, который встречается у </a:t>
            </a: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50%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 детей  и определяет трудности диагностики заболевания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1800" dirty="0" err="1"/>
              <a:t>Бенца</a:t>
            </a:r>
            <a:r>
              <a:rPr lang="ru-RU" sz="1800" dirty="0"/>
              <a:t> Т.М., 2008</a:t>
            </a:r>
          </a:p>
          <a:p>
            <a:pPr>
              <a:buNone/>
            </a:pPr>
            <a:r>
              <a:rPr lang="en-US" sz="1800" dirty="0" err="1"/>
              <a:t>Marijon</a:t>
            </a:r>
            <a:r>
              <a:rPr lang="en-US" sz="1800" dirty="0"/>
              <a:t> E.,2009</a:t>
            </a:r>
          </a:p>
          <a:p>
            <a:pPr>
              <a:buNone/>
            </a:pPr>
            <a:r>
              <a:rPr lang="en-US" sz="1800" dirty="0" err="1"/>
              <a:t>Tubridy</a:t>
            </a:r>
            <a:r>
              <a:rPr lang="en-US" sz="1800" dirty="0"/>
              <a:t>-Clark M., </a:t>
            </a:r>
            <a:r>
              <a:rPr lang="en-US" sz="1800" dirty="0" err="1"/>
              <a:t>Carapetis</a:t>
            </a:r>
            <a:r>
              <a:rPr lang="en-US" sz="1800" dirty="0"/>
              <a:t> J.R.,2007</a:t>
            </a:r>
          </a:p>
        </p:txBody>
      </p:sp>
    </p:spTree>
    <p:extLst>
      <p:ext uri="{BB962C8B-B14F-4D97-AF65-F5344CB8AC3E}">
        <p14:creationId xmlns:p14="http://schemas.microsoft.com/office/powerpoint/2010/main" val="3609067089"/>
      </p:ext>
    </p:extLst>
  </p:cSld>
  <p:clrMapOvr>
    <a:masterClrMapping/>
  </p:clrMapOvr>
  <p:transition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911</Words>
  <Application>Microsoft Office PowerPoint</Application>
  <PresentationFormat>Экран (4:3)</PresentationFormat>
  <Paragraphs>178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Tahoma</vt:lpstr>
      <vt:lpstr>Times New Roman</vt:lpstr>
      <vt:lpstr>Wingdings</vt:lpstr>
      <vt:lpstr>Wingdings 3</vt:lpstr>
      <vt:lpstr>Начальная</vt:lpstr>
      <vt:lpstr>Диаграмма</vt:lpstr>
      <vt:lpstr>Презентация PowerPoint</vt:lpstr>
      <vt:lpstr>Презентация PowerPoint</vt:lpstr>
      <vt:lpstr>Презентация PowerPoint</vt:lpstr>
      <vt:lpstr>АКТУАЛЬНОСТЬ</vt:lpstr>
      <vt:lpstr>Ревматическая лихорадка</vt:lpstr>
      <vt:lpstr>Значимость  проблемы:</vt:lpstr>
      <vt:lpstr> Свойства «ревматогенных» штаммов стрептококка </vt:lpstr>
      <vt:lpstr>Свойства «ревматогенных» штаммов стрептококка</vt:lpstr>
      <vt:lpstr>Презентация PowerPoint</vt:lpstr>
      <vt:lpstr>Клинические проявления ОРЛ в Москве  в 1980—1990-х годах</vt:lpstr>
      <vt:lpstr>Клинические проявления вспышки ОРЛ в США  в 1985-1986 гг. (штат Юта)</vt:lpstr>
      <vt:lpstr>Презентация PowerPoint</vt:lpstr>
      <vt:lpstr>Цель исследования</vt:lpstr>
      <vt:lpstr>Материалы и методы</vt:lpstr>
      <vt:lpstr>Материалы и методы</vt:lpstr>
      <vt:lpstr>Средний возраст больных</vt:lpstr>
      <vt:lpstr>Презентация PowerPoint</vt:lpstr>
      <vt:lpstr>Презентация PowerPoint</vt:lpstr>
      <vt:lpstr>Клинические проявления ОРЛ в Донбасском регионе 2000 – 2020 гг.</vt:lpstr>
      <vt:lpstr>ВОЗРАСТ ПЕРЕНЕСШИХ ОРЛ</vt:lpstr>
      <vt:lpstr>ВОЗРАСТ ВЫЯВЛЕНИЯ ПОРОКА СЕРДЦА</vt:lpstr>
      <vt:lpstr>Презентация PowerPoint</vt:lpstr>
      <vt:lpstr>Презентация PowerPoint</vt:lpstr>
      <vt:lpstr>ВЫВОДЫ </vt:lpstr>
      <vt:lpstr>ВЫВОДЫ 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Chelpan</dc:creator>
  <cp:lastModifiedBy>DOC</cp:lastModifiedBy>
  <cp:revision>677</cp:revision>
  <dcterms:created xsi:type="dcterms:W3CDTF">2015-05-20T03:49:45Z</dcterms:created>
  <dcterms:modified xsi:type="dcterms:W3CDTF">2020-10-12T04:11:52Z</dcterms:modified>
</cp:coreProperties>
</file>