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96" r:id="rId1"/>
  </p:sldMasterIdLst>
  <p:sldIdLst>
    <p:sldId id="256" r:id="rId2"/>
    <p:sldId id="259" r:id="rId3"/>
    <p:sldId id="263" r:id="rId4"/>
    <p:sldId id="274" r:id="rId5"/>
    <p:sldId id="257" r:id="rId6"/>
    <p:sldId id="266" r:id="rId7"/>
    <p:sldId id="265" r:id="rId8"/>
    <p:sldId id="286" r:id="rId9"/>
    <p:sldId id="276" r:id="rId10"/>
    <p:sldId id="277" r:id="rId11"/>
    <p:sldId id="278" r:id="rId12"/>
    <p:sldId id="284" r:id="rId13"/>
    <p:sldId id="288" r:id="rId14"/>
    <p:sldId id="289" r:id="rId15"/>
    <p:sldId id="291" r:id="rId16"/>
    <p:sldId id="292" r:id="rId17"/>
    <p:sldId id="279" r:id="rId18"/>
    <p:sldId id="282" r:id="rId19"/>
    <p:sldId id="280" r:id="rId20"/>
    <p:sldId id="283" r:id="rId21"/>
    <p:sldId id="285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70"/>
      <c:rAngAx val="0"/>
      <c:perspective val="5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9166666666666669E-2"/>
          <c:y val="8.1018414364871061E-2"/>
          <c:w val="0.83833333333333337"/>
          <c:h val="0.8167991501062367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1"/>
            <c:bubble3D val="0"/>
            <c:explosion val="14"/>
          </c:dPt>
          <c:dPt>
            <c:idx val="2"/>
            <c:bubble3D val="0"/>
            <c:explosion val="0"/>
          </c:dPt>
          <c:dLbls>
            <c:dLbl>
              <c:idx val="0"/>
              <c:layout>
                <c:manualLayout>
                  <c:x val="4.7566666666666667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dirty="0" err="1" smtClean="0"/>
                      <a:t>Субклини-ческие</a:t>
                    </a:r>
                    <a:r>
                      <a:rPr lang="ru-RU" sz="2000" b="1" dirty="0" smtClean="0"/>
                      <a:t> </a:t>
                    </a:r>
                    <a:r>
                      <a:rPr lang="ru-RU" sz="2000" b="1" dirty="0"/>
                      <a:t>формы ССЗ; </a:t>
                    </a:r>
                    <a:r>
                      <a:rPr lang="ru-RU" sz="2000" b="1" dirty="0" smtClean="0"/>
                      <a:t>192 чел.; </a:t>
                    </a:r>
                    <a:r>
                      <a:rPr lang="ru-RU" sz="3600" b="1" dirty="0" smtClean="0">
                        <a:solidFill>
                          <a:srgbClr val="FF0000"/>
                        </a:solidFill>
                      </a:rPr>
                      <a:t>35,1%</a:t>
                    </a:r>
                    <a:endParaRPr lang="ru-RU" sz="3600" b="1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4.623517060367454E-2"/>
                  <c:y val="-1.2647377411156938E-2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dirty="0"/>
                      <a:t>Здоровые; </a:t>
                    </a:r>
                    <a:r>
                      <a:rPr lang="ru-RU" sz="2000" b="1" dirty="0" smtClean="0"/>
                      <a:t>336 чел; 61,4%</a:t>
                    </a:r>
                    <a:endParaRPr lang="ru-RU" sz="2000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4.8834645669291341E-2"/>
                  <c:y val="-9.3622463858684335E-2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i="1"/>
                      <a:t>Иная патология; </a:t>
                    </a:r>
                    <a:r>
                      <a:rPr lang="ru-RU" sz="2000" b="1" i="1" smtClean="0"/>
                      <a:t>19 чел; 3,5%</a:t>
                    </a:r>
                    <a:endParaRPr lang="ru-RU" sz="2000" b="1" i="1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Лист1!$A$2:$A$5</c:f>
              <c:strCache>
                <c:ptCount val="3"/>
                <c:pt idx="0">
                  <c:v>Субклинические формы ССЗ</c:v>
                </c:pt>
                <c:pt idx="1">
                  <c:v>Здоровые</c:v>
                </c:pt>
                <c:pt idx="2">
                  <c:v>Иная патология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192</c:v>
                </c:pt>
                <c:pt idx="1">
                  <c:v>336</c:v>
                </c:pt>
                <c:pt idx="2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0900735688237365"/>
          <c:y val="0.22996702526495036"/>
          <c:w val="0.62340660979189444"/>
          <c:h val="0.46119642140094941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dLbl>
              <c:idx val="0"/>
              <c:layout>
                <c:manualLayout>
                  <c:x val="-5.0453092931194779E-2"/>
                  <c:y val="-0.16237715724514068"/>
                </c:manualLayout>
              </c:layout>
              <c:tx>
                <c:rich>
                  <a:bodyPr/>
                  <a:lstStyle/>
                  <a:p>
                    <a:pPr>
                      <a:defRPr sz="2100" b="1" i="0" baseline="0"/>
                    </a:pPr>
                    <a:r>
                      <a:rPr lang="ru-RU" sz="2100" baseline="0" dirty="0" smtClean="0"/>
                      <a:t>Высокое </a:t>
                    </a:r>
                    <a:r>
                      <a:rPr lang="ru-RU" sz="2100" baseline="0" dirty="0"/>
                      <a:t>нормальное АД
</a:t>
                    </a:r>
                    <a:r>
                      <a:rPr lang="ru-RU" sz="2100" baseline="0" dirty="0" smtClean="0"/>
                      <a:t>27,6%</a:t>
                    </a:r>
                    <a:endParaRPr lang="ru-RU" dirty="0"/>
                  </a:p>
                </c:rich>
              </c:tx>
              <c:spPr/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4.4612489450489907E-2"/>
                  <c:y val="0.13544828919240337"/>
                </c:manualLayout>
              </c:layout>
              <c:tx>
                <c:rich>
                  <a:bodyPr/>
                  <a:lstStyle/>
                  <a:p>
                    <a:pPr>
                      <a:defRPr sz="2100" b="1" i="0" baseline="0"/>
                    </a:pPr>
                    <a:r>
                      <a:rPr lang="ru-RU" sz="2100" baseline="0" dirty="0" smtClean="0"/>
                      <a:t>Нарушения </a:t>
                    </a:r>
                    <a:r>
                      <a:rPr lang="ru-RU" sz="2100" baseline="0" dirty="0"/>
                      <a:t>ритма сердца
</a:t>
                    </a:r>
                    <a:r>
                      <a:rPr lang="ru-RU" sz="2100" baseline="0" dirty="0" smtClean="0"/>
                      <a:t>26,6%</a:t>
                    </a:r>
                    <a:endParaRPr lang="ru-RU" dirty="0"/>
                  </a:p>
                </c:rich>
              </c:tx>
              <c:spPr/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6.0336863155555816E-2"/>
                  <c:y val="0.17190245533700213"/>
                </c:manualLayout>
              </c:layout>
              <c:tx>
                <c:rich>
                  <a:bodyPr/>
                  <a:lstStyle/>
                  <a:p>
                    <a:pPr>
                      <a:defRPr sz="2100" b="1" i="0" baseline="0"/>
                    </a:pPr>
                    <a:r>
                      <a:rPr lang="ru-RU" sz="2100" baseline="0" dirty="0" err="1" smtClean="0"/>
                      <a:t>Метаболи-ческий</a:t>
                    </a:r>
                    <a:r>
                      <a:rPr lang="ru-RU" sz="2100" baseline="0" dirty="0" smtClean="0"/>
                      <a:t> </a:t>
                    </a:r>
                    <a:r>
                      <a:rPr lang="ru-RU" sz="2100" baseline="0" dirty="0"/>
                      <a:t>синдром
</a:t>
                    </a:r>
                    <a:r>
                      <a:rPr lang="ru-RU" sz="2100" baseline="0" dirty="0" smtClean="0"/>
                      <a:t>23,4%</a:t>
                    </a:r>
                    <a:endParaRPr lang="ru-RU" dirty="0"/>
                  </a:p>
                </c:rich>
              </c:tx>
              <c:spPr/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2.3641135390414712E-2"/>
                  <c:y val="-0.15261815804181988"/>
                </c:manualLayout>
              </c:layout>
              <c:tx>
                <c:rich>
                  <a:bodyPr/>
                  <a:lstStyle/>
                  <a:p>
                    <a:pPr>
                      <a:defRPr sz="2100" b="1" i="0" baseline="0"/>
                    </a:pPr>
                    <a:r>
                      <a:rPr lang="ru-RU" sz="2100" baseline="0" dirty="0" err="1" smtClean="0"/>
                      <a:t>Патологичес</a:t>
                    </a:r>
                    <a:r>
                      <a:rPr lang="ru-RU" sz="2100" baseline="0" dirty="0" smtClean="0"/>
                      <a:t>-кая </a:t>
                    </a:r>
                    <a:r>
                      <a:rPr lang="ru-RU" sz="2100" baseline="0" dirty="0"/>
                      <a:t>геометрия миокарда
</a:t>
                    </a:r>
                    <a:r>
                      <a:rPr lang="ru-RU" sz="2100" baseline="0" dirty="0" smtClean="0"/>
                      <a:t>22,4%</a:t>
                    </a:r>
                    <a:endParaRPr lang="ru-RU" dirty="0"/>
                  </a:p>
                </c:rich>
              </c:tx>
              <c:spPr/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%" sourceLinked="0"/>
            <c:txPr>
              <a:bodyPr/>
              <a:lstStyle/>
              <a:p>
                <a:pPr>
                  <a:defRPr sz="2100" b="1" i="0" baseline="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Sheet1!$B$1:$E$1</c:f>
              <c:strCache>
                <c:ptCount val="4"/>
                <c:pt idx="0">
                  <c:v>Высокое нормальное АД</c:v>
                </c:pt>
                <c:pt idx="1">
                  <c:v>Нарушения ритма сердца</c:v>
                </c:pt>
                <c:pt idx="2">
                  <c:v>Метаболический синдром</c:v>
                </c:pt>
                <c:pt idx="3">
                  <c:v>Патологическая геометрия миокарда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53</c:v>
                </c:pt>
                <c:pt idx="1">
                  <c:v>51</c:v>
                </c:pt>
                <c:pt idx="2">
                  <c:v>45</c:v>
                </c:pt>
                <c:pt idx="3">
                  <c:v>43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numFmt formatCode="0%" sourceLinked="0"/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Sheet1!$B$1:$E$1</c:f>
              <c:strCache>
                <c:ptCount val="4"/>
                <c:pt idx="0">
                  <c:v>Высокое нормальное АД</c:v>
                </c:pt>
                <c:pt idx="1">
                  <c:v>Нарушения ритма сердца</c:v>
                </c:pt>
                <c:pt idx="2">
                  <c:v>Метаболический синдром</c:v>
                </c:pt>
                <c:pt idx="3">
                  <c:v>Патологическая геометрия миокарда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numFmt formatCode="0%" sourceLinked="0"/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Sheet1!$B$1:$E$1</c:f>
              <c:strCache>
                <c:ptCount val="4"/>
                <c:pt idx="0">
                  <c:v>Высокое нормальное АД</c:v>
                </c:pt>
                <c:pt idx="1">
                  <c:v>Нарушения ритма сердца</c:v>
                </c:pt>
                <c:pt idx="2">
                  <c:v>Метаболический синдром</c:v>
                </c:pt>
                <c:pt idx="3">
                  <c:v>Патологическая геометрия миокарда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7503924646781788E-2"/>
          <c:y val="6.25E-2"/>
          <c:w val="0.91679748822605966"/>
          <c:h val="0.6365740740740740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Головная боль</c:v>
                </c:pt>
              </c:strCache>
            </c:strRef>
          </c:tx>
          <c:invertIfNegative val="0"/>
          <c:cat>
            <c:strRef>
              <c:f>Sheet1!$B$1:$E$1</c:f>
              <c:strCache>
                <c:ptCount val="4"/>
                <c:pt idx="0">
                  <c:v>ВНАД</c:v>
                </c:pt>
                <c:pt idx="1">
                  <c:v>НРС</c:v>
                </c:pt>
                <c:pt idx="2">
                  <c:v>МС</c:v>
                </c:pt>
                <c:pt idx="3">
                  <c:v>ГМ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24</c:v>
                </c:pt>
                <c:pt idx="1">
                  <c:v>7</c:v>
                </c:pt>
                <c:pt idx="2">
                  <c:v>14</c:v>
                </c:pt>
                <c:pt idx="3">
                  <c:v>13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Смена настроения</c:v>
                </c:pt>
              </c:strCache>
            </c:strRef>
          </c:tx>
          <c:invertIfNegative val="0"/>
          <c:cat>
            <c:strRef>
              <c:f>Sheet1!$B$1:$E$1</c:f>
              <c:strCache>
                <c:ptCount val="4"/>
                <c:pt idx="0">
                  <c:v>ВНАД</c:v>
                </c:pt>
                <c:pt idx="1">
                  <c:v>НРС</c:v>
                </c:pt>
                <c:pt idx="2">
                  <c:v>МС</c:v>
                </c:pt>
                <c:pt idx="3">
                  <c:v>ГМ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12</c:v>
                </c:pt>
                <c:pt idx="1">
                  <c:v>11</c:v>
                </c:pt>
                <c:pt idx="2">
                  <c:v>12</c:v>
                </c:pt>
                <c:pt idx="3">
                  <c:v>10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Боль в области сердца</c:v>
                </c:pt>
              </c:strCache>
            </c:strRef>
          </c:tx>
          <c:invertIfNegative val="0"/>
          <c:cat>
            <c:strRef>
              <c:f>Sheet1!$B$1:$E$1</c:f>
              <c:strCache>
                <c:ptCount val="4"/>
                <c:pt idx="0">
                  <c:v>ВНАД</c:v>
                </c:pt>
                <c:pt idx="1">
                  <c:v>НРС</c:v>
                </c:pt>
                <c:pt idx="2">
                  <c:v>МС</c:v>
                </c:pt>
                <c:pt idx="3">
                  <c:v>ГМ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11</c:v>
                </c:pt>
                <c:pt idx="1">
                  <c:v>5</c:v>
                </c:pt>
                <c:pt idx="2">
                  <c:v>11</c:v>
                </c:pt>
                <c:pt idx="3">
                  <c:v>10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Быстрая утомляемость</c:v>
                </c:pt>
              </c:strCache>
            </c:strRef>
          </c:tx>
          <c:invertIfNegative val="0"/>
          <c:cat>
            <c:strRef>
              <c:f>Sheet1!$B$1:$E$1</c:f>
              <c:strCache>
                <c:ptCount val="4"/>
                <c:pt idx="0">
                  <c:v>ВНАД</c:v>
                </c:pt>
                <c:pt idx="1">
                  <c:v>НРС</c:v>
                </c:pt>
                <c:pt idx="2">
                  <c:v>МС</c:v>
                </c:pt>
                <c:pt idx="3">
                  <c:v>ГМ</c:v>
                </c:pt>
              </c:strCache>
            </c:strRef>
          </c:cat>
          <c:val>
            <c:numRef>
              <c:f>Sheet1!$B$5:$E$5</c:f>
              <c:numCache>
                <c:formatCode>General</c:formatCode>
                <c:ptCount val="4"/>
                <c:pt idx="0">
                  <c:v>8</c:v>
                </c:pt>
                <c:pt idx="1">
                  <c:v>7</c:v>
                </c:pt>
                <c:pt idx="2">
                  <c:v>14</c:v>
                </c:pt>
                <c:pt idx="3">
                  <c:v>9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Измененное сердцебиение</c:v>
                </c:pt>
              </c:strCache>
            </c:strRef>
          </c:tx>
          <c:invertIfNegative val="0"/>
          <c:cat>
            <c:strRef>
              <c:f>Sheet1!$B$1:$E$1</c:f>
              <c:strCache>
                <c:ptCount val="4"/>
                <c:pt idx="0">
                  <c:v>ВНАД</c:v>
                </c:pt>
                <c:pt idx="1">
                  <c:v>НРС</c:v>
                </c:pt>
                <c:pt idx="2">
                  <c:v>МС</c:v>
                </c:pt>
                <c:pt idx="3">
                  <c:v>ГМ</c:v>
                </c:pt>
              </c:strCache>
            </c:strRef>
          </c:cat>
          <c:val>
            <c:numRef>
              <c:f>Sheet1!$B$6:$E$6</c:f>
              <c:numCache>
                <c:formatCode>General</c:formatCode>
                <c:ptCount val="4"/>
                <c:pt idx="0">
                  <c:v>2</c:v>
                </c:pt>
                <c:pt idx="1">
                  <c:v>15</c:v>
                </c:pt>
                <c:pt idx="2">
                  <c:v>2</c:v>
                </c:pt>
                <c:pt idx="3">
                  <c:v>12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Головокружение</c:v>
                </c:pt>
              </c:strCache>
            </c:strRef>
          </c:tx>
          <c:invertIfNegative val="0"/>
          <c:cat>
            <c:strRef>
              <c:f>Sheet1!$B$1:$E$1</c:f>
              <c:strCache>
                <c:ptCount val="4"/>
                <c:pt idx="0">
                  <c:v>ВНАД</c:v>
                </c:pt>
                <c:pt idx="1">
                  <c:v>НРС</c:v>
                </c:pt>
                <c:pt idx="2">
                  <c:v>МС</c:v>
                </c:pt>
                <c:pt idx="3">
                  <c:v>ГМ</c:v>
                </c:pt>
              </c:strCache>
            </c:strRef>
          </c:cat>
          <c:val>
            <c:numRef>
              <c:f>Sheet1!$B$7:$E$7</c:f>
              <c:numCache>
                <c:formatCode>General</c:formatCode>
                <c:ptCount val="4"/>
                <c:pt idx="0">
                  <c:v>7</c:v>
                </c:pt>
                <c:pt idx="1">
                  <c:v>6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Обмороки</c:v>
                </c:pt>
              </c:strCache>
            </c:strRef>
          </c:tx>
          <c:invertIfNegative val="0"/>
          <c:cat>
            <c:strRef>
              <c:f>Sheet1!$B$1:$E$1</c:f>
              <c:strCache>
                <c:ptCount val="4"/>
                <c:pt idx="0">
                  <c:v>ВНАД</c:v>
                </c:pt>
                <c:pt idx="1">
                  <c:v>НРС</c:v>
                </c:pt>
                <c:pt idx="2">
                  <c:v>МС</c:v>
                </c:pt>
                <c:pt idx="3">
                  <c:v>ГМ</c:v>
                </c:pt>
              </c:strCache>
            </c:strRef>
          </c:cat>
          <c:val>
            <c:numRef>
              <c:f>Sheet1!$B$8:$E$8</c:f>
              <c:numCache>
                <c:formatCode>General</c:formatCode>
                <c:ptCount val="4"/>
                <c:pt idx="0">
                  <c:v>1</c:v>
                </c:pt>
                <c:pt idx="1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0521216"/>
        <c:axId val="30522752"/>
        <c:axId val="0"/>
      </c:bar3DChart>
      <c:catAx>
        <c:axId val="30521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vert="horz"/>
          <a:lstStyle/>
          <a:p>
            <a:pPr>
              <a:defRPr/>
            </a:pPr>
            <a:endParaRPr lang="ru-RU"/>
          </a:p>
        </c:txPr>
        <c:crossAx val="305227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05227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3052121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1397174254317109E-2"/>
          <c:y val="0.83333333333333337"/>
          <c:w val="0.93720565149136581"/>
          <c:h val="0.1620370370370370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029045643153526"/>
          <c:y val="7.5980392156862739E-2"/>
          <c:w val="0.69502074688796678"/>
          <c:h val="0.7328431372549019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ВНАД</c:v>
                </c:pt>
              </c:strCache>
            </c:strRef>
          </c:tx>
          <c:invertIfNegative val="0"/>
          <c:cat>
            <c:strRef>
              <c:f>Sheet1!$B$1:$E$1</c:f>
              <c:strCache>
                <c:ptCount val="4"/>
                <c:pt idx="0">
                  <c:v>Заболевания ЖКТ</c:v>
                </c:pt>
                <c:pt idx="1">
                  <c:v>Заболевания лор-органов</c:v>
                </c:pt>
                <c:pt idx="2">
                  <c:v>Заболевания опорно-двигательного аппарата</c:v>
                </c:pt>
                <c:pt idx="3">
                  <c:v>Аллергические заболевания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11</c:v>
                </c:pt>
                <c:pt idx="1">
                  <c:v>9</c:v>
                </c:pt>
                <c:pt idx="2">
                  <c:v>21</c:v>
                </c:pt>
                <c:pt idx="3">
                  <c:v>6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НРС</c:v>
                </c:pt>
              </c:strCache>
            </c:strRef>
          </c:tx>
          <c:invertIfNegative val="0"/>
          <c:cat>
            <c:strRef>
              <c:f>Sheet1!$B$1:$E$1</c:f>
              <c:strCache>
                <c:ptCount val="4"/>
                <c:pt idx="0">
                  <c:v>Заболевания ЖКТ</c:v>
                </c:pt>
                <c:pt idx="1">
                  <c:v>Заболевания лор-органов</c:v>
                </c:pt>
                <c:pt idx="2">
                  <c:v>Заболевания опорно-двигательного аппарата</c:v>
                </c:pt>
                <c:pt idx="3">
                  <c:v>Аллергические заболевания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15</c:v>
                </c:pt>
                <c:pt idx="1">
                  <c:v>26</c:v>
                </c:pt>
                <c:pt idx="2">
                  <c:v>24</c:v>
                </c:pt>
                <c:pt idx="3">
                  <c:v>10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МС</c:v>
                </c:pt>
              </c:strCache>
            </c:strRef>
          </c:tx>
          <c:invertIfNegative val="0"/>
          <c:cat>
            <c:strRef>
              <c:f>Sheet1!$B$1:$E$1</c:f>
              <c:strCache>
                <c:ptCount val="4"/>
                <c:pt idx="0">
                  <c:v>Заболевания ЖКТ</c:v>
                </c:pt>
                <c:pt idx="1">
                  <c:v>Заболевания лор-органов</c:v>
                </c:pt>
                <c:pt idx="2">
                  <c:v>Заболевания опорно-двигательного аппарата</c:v>
                </c:pt>
                <c:pt idx="3">
                  <c:v>Аллергические заболевания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39</c:v>
                </c:pt>
                <c:pt idx="1">
                  <c:v>19</c:v>
                </c:pt>
                <c:pt idx="2">
                  <c:v>18</c:v>
                </c:pt>
                <c:pt idx="3">
                  <c:v>9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ГМ</c:v>
                </c:pt>
              </c:strCache>
            </c:strRef>
          </c:tx>
          <c:invertIfNegative val="0"/>
          <c:cat>
            <c:strRef>
              <c:f>Sheet1!$B$1:$E$1</c:f>
              <c:strCache>
                <c:ptCount val="4"/>
                <c:pt idx="0">
                  <c:v>Заболевания ЖКТ</c:v>
                </c:pt>
                <c:pt idx="1">
                  <c:v>Заболевания лор-органов</c:v>
                </c:pt>
                <c:pt idx="2">
                  <c:v>Заболевания опорно-двигательного аппарата</c:v>
                </c:pt>
                <c:pt idx="3">
                  <c:v>Аллергические заболевания</c:v>
                </c:pt>
              </c:strCache>
            </c:strRef>
          </c:cat>
          <c:val>
            <c:numRef>
              <c:f>Sheet1!$B$5:$E$5</c:f>
              <c:numCache>
                <c:formatCode>General</c:formatCode>
                <c:ptCount val="4"/>
                <c:pt idx="0">
                  <c:v>9</c:v>
                </c:pt>
                <c:pt idx="1">
                  <c:v>24</c:v>
                </c:pt>
                <c:pt idx="2">
                  <c:v>22</c:v>
                </c:pt>
                <c:pt idx="3">
                  <c:v>21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3716992"/>
        <c:axId val="23718528"/>
      </c:barChart>
      <c:catAx>
        <c:axId val="2371699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23718528"/>
        <c:crosses val="autoZero"/>
        <c:auto val="1"/>
        <c:lblAlgn val="ctr"/>
        <c:lblOffset val="200"/>
        <c:tickLblSkip val="1"/>
        <c:tickMarkSkip val="1"/>
        <c:noMultiLvlLbl val="0"/>
      </c:catAx>
      <c:valAx>
        <c:axId val="23718528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2371699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597295666756261"/>
          <c:y val="0.91992166049109059"/>
          <c:w val="0.79781385243443059"/>
          <c:h val="6.6176470588235295E-2"/>
        </c:manualLayout>
      </c:layout>
      <c:overlay val="0"/>
      <c:txPr>
        <a:bodyPr/>
        <a:lstStyle/>
        <a:p>
          <a:pPr>
            <a:defRPr sz="24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600" b="1" i="0" baseline="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065292096219927E-2"/>
          <c:y val="8.2666666666666666E-2"/>
          <c:w val="0.61855670103092786"/>
          <c:h val="0.7466666666666667"/>
        </c:manualLayout>
      </c:layout>
      <c:areaChart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II степень</c:v>
                </c:pt>
              </c:strCache>
            </c:strRef>
          </c:tx>
          <c:cat>
            <c:strRef>
              <c:f>Sheet1!$B$1:$E$1</c:f>
              <c:strCache>
                <c:ptCount val="4"/>
                <c:pt idx="0">
                  <c:v>ВНАД</c:v>
                </c:pt>
                <c:pt idx="1">
                  <c:v>НРС</c:v>
                </c:pt>
                <c:pt idx="2">
                  <c:v>МС</c:v>
                </c:pt>
                <c:pt idx="3">
                  <c:v>ГМ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5</c:v>
                </c:pt>
                <c:pt idx="1">
                  <c:v>14</c:v>
                </c:pt>
                <c:pt idx="2">
                  <c:v>6</c:v>
                </c:pt>
                <c:pt idx="3">
                  <c:v>16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I степень</c:v>
                </c:pt>
              </c:strCache>
            </c:strRef>
          </c:tx>
          <c:cat>
            <c:strRef>
              <c:f>Sheet1!$B$1:$E$1</c:f>
              <c:strCache>
                <c:ptCount val="4"/>
                <c:pt idx="0">
                  <c:v>ВНАД</c:v>
                </c:pt>
                <c:pt idx="1">
                  <c:v>НРС</c:v>
                </c:pt>
                <c:pt idx="2">
                  <c:v>МС</c:v>
                </c:pt>
                <c:pt idx="3">
                  <c:v>ГМ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21</c:v>
                </c:pt>
                <c:pt idx="1">
                  <c:v>36</c:v>
                </c:pt>
                <c:pt idx="2">
                  <c:v>16</c:v>
                </c:pt>
                <c:pt idx="3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761280"/>
        <c:axId val="23762816"/>
      </c:areaChart>
      <c:catAx>
        <c:axId val="23761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2000" b="1" i="0" baseline="0"/>
            </a:pPr>
            <a:endParaRPr lang="ru-RU"/>
          </a:p>
        </c:txPr>
        <c:crossAx val="237628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3762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2376128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7835051546391754"/>
          <c:y val="0.36533333333333334"/>
          <c:w val="0.21477663230240548"/>
          <c:h val="0.17866666666666667"/>
        </c:manualLayout>
      </c:layout>
      <c:overlay val="0"/>
      <c:txPr>
        <a:bodyPr/>
        <a:lstStyle/>
        <a:p>
          <a:pPr>
            <a:defRPr b="1" i="0" baseline="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22EE-8679-459E-8E10-E633556F71FF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CFBE5-031F-45F6-8868-615B51B2A9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22EE-8679-459E-8E10-E633556F71FF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CFBE5-031F-45F6-8868-615B51B2A9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22EE-8679-459E-8E10-E633556F71FF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CFBE5-031F-45F6-8868-615B51B2A9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22EE-8679-459E-8E10-E633556F71FF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CFBE5-031F-45F6-8868-615B51B2A9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22EE-8679-459E-8E10-E633556F71FF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CFBE5-031F-45F6-8868-615B51B2A9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22EE-8679-459E-8E10-E633556F71FF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CFBE5-031F-45F6-8868-615B51B2A9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22EE-8679-459E-8E10-E633556F71FF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CFBE5-031F-45F6-8868-615B51B2A9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22EE-8679-459E-8E10-E633556F71FF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CFBE5-031F-45F6-8868-615B51B2A9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22EE-8679-459E-8E10-E633556F71FF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CFBE5-031F-45F6-8868-615B51B2A9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22EE-8679-459E-8E10-E633556F71FF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CFBE5-031F-45F6-8868-615B51B2A95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22EE-8679-459E-8E10-E633556F71FF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FCFBE5-031F-45F6-8868-615B51B2A95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EFCFBE5-031F-45F6-8868-615B51B2A95E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99622EE-8679-459E-8E10-E633556F71FF}" type="datetimeFigureOut">
              <a:rPr lang="ru-RU" smtClean="0"/>
              <a:t>11.10.2020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7" r:id="rId1"/>
    <p:sldLayoutId id="2147484298" r:id="rId2"/>
    <p:sldLayoutId id="2147484299" r:id="rId3"/>
    <p:sldLayoutId id="2147484300" r:id="rId4"/>
    <p:sldLayoutId id="2147484301" r:id="rId5"/>
    <p:sldLayoutId id="2147484302" r:id="rId6"/>
    <p:sldLayoutId id="2147484303" r:id="rId7"/>
    <p:sldLayoutId id="2147484304" r:id="rId8"/>
    <p:sldLayoutId id="2147484305" r:id="rId9"/>
    <p:sldLayoutId id="2147484306" r:id="rId10"/>
    <p:sldLayoutId id="21474843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1" y="1631183"/>
            <a:ext cx="7772400" cy="2517897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i="1" dirty="0" smtClean="0"/>
              <a:t>ПОДХОДЫ К ДИАГНОСТИКЕ ЗАБОЛЕВАНИЙ СЕРДЕЧНО-СОСУДИСТОЙ </a:t>
            </a:r>
            <a:r>
              <a:rPr lang="ru-RU" sz="2800" b="1" i="1" dirty="0" smtClean="0"/>
              <a:t>СИСТЕМЫ </a:t>
            </a: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>У </a:t>
            </a:r>
            <a:r>
              <a:rPr lang="ru-RU" sz="2800" b="1" i="1" dirty="0" smtClean="0"/>
              <a:t>МАЛЬЧИКОВ-ПОДРОСТКОВ ПРЕДПРИЗЫВНОГО ВОЗРАСТА ДОНЕЦКОГО РЕГИОНА</a:t>
            </a:r>
            <a:endParaRPr lang="ru-RU" sz="2800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1" y="116632"/>
            <a:ext cx="8172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20825" indent="-1520825" algn="ctr">
              <a:tabLst>
                <a:tab pos="1520825" algn="l"/>
              </a:tabLst>
            </a:pPr>
            <a:r>
              <a:rPr lang="ru-RU" sz="2000" b="1" i="1" dirty="0" smtClean="0"/>
              <a:t>Донецкий национальный медицинский университет </a:t>
            </a:r>
            <a:r>
              <a:rPr lang="ru-RU" sz="2000" b="1" i="1" dirty="0"/>
              <a:t>им</a:t>
            </a:r>
            <a:r>
              <a:rPr lang="ru-RU" sz="2000" b="1" i="1" dirty="0" smtClean="0"/>
              <a:t>. </a:t>
            </a:r>
            <a:r>
              <a:rPr lang="ru-RU" sz="2000" b="1" i="1" dirty="0" err="1" smtClean="0"/>
              <a:t>М.Горького</a:t>
            </a:r>
            <a:endParaRPr lang="ru-RU" sz="2000" b="1" i="1" dirty="0" smtClean="0"/>
          </a:p>
          <a:p>
            <a:pPr marL="1520825" indent="-1520825" algn="ctr">
              <a:tabLst>
                <a:tab pos="1520825" algn="l"/>
              </a:tabLst>
            </a:pPr>
            <a:r>
              <a:rPr lang="ru-RU" sz="2000" b="1" i="1" dirty="0" smtClean="0"/>
              <a:t>Кафедра педиатрии №1</a:t>
            </a:r>
            <a:endParaRPr lang="ru-RU" sz="2000" b="1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941168"/>
            <a:ext cx="7848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20825" indent="-1520825" algn="ctr">
              <a:tabLst>
                <a:tab pos="1520825" algn="l"/>
              </a:tabLst>
            </a:pPr>
            <a:r>
              <a:rPr lang="ru-RU" sz="2400" b="1" i="1" dirty="0" err="1" smtClean="0"/>
              <a:t>к.мед.н</a:t>
            </a:r>
            <a:r>
              <a:rPr lang="ru-RU" sz="2400" b="1" i="1" dirty="0" smtClean="0"/>
              <a:t>., доцент Пшеничная Елена Владимировна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987824" y="6332140"/>
            <a:ext cx="1611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ДОНЕЦК, </a:t>
            </a:r>
            <a:r>
              <a:rPr lang="ru-RU" b="1" dirty="0" smtClean="0"/>
              <a:t>2020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532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i="1" dirty="0" smtClean="0"/>
              <a:t>СУБКЛИНИЧЕСКИЕ ФОРМЫ </a:t>
            </a:r>
            <a:r>
              <a:rPr lang="ru-RU" sz="2800" b="1" i="1" dirty="0"/>
              <a:t>СЕРДЕЧНО-СОСУДИСТОЙ ПАТОЛОГИИ  У </a:t>
            </a:r>
            <a:r>
              <a:rPr lang="ru-RU" sz="2800" b="1" i="1" dirty="0" smtClean="0"/>
              <a:t>ОБСЛЕДОВАННЫХ МАЛЬЧИКОВ-ПОДРОСТКОВ </a:t>
            </a:r>
            <a:r>
              <a:rPr lang="ru-RU" sz="2800" b="1" dirty="0" smtClean="0"/>
              <a:t>(</a:t>
            </a:r>
            <a:r>
              <a:rPr lang="en-US" sz="2800" b="1" dirty="0" smtClean="0"/>
              <a:t>N=</a:t>
            </a:r>
            <a:r>
              <a:rPr lang="ru-RU" sz="2800" b="1" dirty="0" smtClean="0"/>
              <a:t>192</a:t>
            </a:r>
            <a:r>
              <a:rPr lang="en-US" sz="2800" b="1" dirty="0" smtClean="0"/>
              <a:t> </a:t>
            </a:r>
            <a:r>
              <a:rPr lang="ru-RU" sz="2800" b="1" dirty="0"/>
              <a:t>чел.)</a:t>
            </a:r>
            <a:endParaRPr lang="ru-RU" sz="28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3116163"/>
              </p:ext>
            </p:extLst>
          </p:nvPr>
        </p:nvGraphicFramePr>
        <p:xfrm>
          <a:off x="179512" y="1772816"/>
          <a:ext cx="820891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514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620000" cy="1143000"/>
          </a:xfrm>
        </p:spPr>
        <p:txBody>
          <a:bodyPr/>
          <a:lstStyle/>
          <a:p>
            <a:pPr algn="ctr"/>
            <a:r>
              <a:rPr lang="ru-RU" sz="4000" dirty="0"/>
              <a:t>Распределение жалоб в группах исследования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1511631"/>
              </p:ext>
            </p:extLst>
          </p:nvPr>
        </p:nvGraphicFramePr>
        <p:xfrm>
          <a:off x="50800" y="1391567"/>
          <a:ext cx="8328819" cy="5396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887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235073"/>
              </p:ext>
            </p:extLst>
          </p:nvPr>
        </p:nvGraphicFramePr>
        <p:xfrm>
          <a:off x="395536" y="1628800"/>
          <a:ext cx="7620000" cy="496725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{91EBBBCC-DAD2-459C-BE2E-F6DE35CF9A28}</a:tableStyleId>
              </a:tblPr>
              <a:tblGrid>
                <a:gridCol w="2232248"/>
                <a:gridCol w="1440160"/>
                <a:gridCol w="1368152"/>
                <a:gridCol w="1296144"/>
                <a:gridCol w="1283296"/>
              </a:tblGrid>
              <a:tr h="395297"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Отягощенная наследственность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Частота встречаемости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589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Мальчики-подростки основной группы (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=192)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Мальчики-подростки группы контроля (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=50)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51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800" b="1" dirty="0" err="1">
                          <a:effectLst/>
                        </a:rPr>
                        <a:t>абс</a:t>
                      </a:r>
                      <a:r>
                        <a:rPr lang="ru-RU" sz="1800" b="1" dirty="0">
                          <a:effectLst/>
                        </a:rPr>
                        <a:t>.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800" b="1" kern="100" dirty="0">
                          <a:effectLst/>
                        </a:rPr>
                        <a:t>%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800" b="1" dirty="0" err="1">
                          <a:effectLst/>
                        </a:rPr>
                        <a:t>абс</a:t>
                      </a:r>
                      <a:r>
                        <a:rPr lang="ru-RU" sz="1800" b="1" dirty="0">
                          <a:effectLst/>
                        </a:rPr>
                        <a:t>.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800" b="1" kern="100" dirty="0">
                          <a:effectLst/>
                        </a:rPr>
                        <a:t>%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85890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2000" dirty="0">
                          <a:effectLst/>
                        </a:rPr>
                        <a:t>По линии матери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2500" b="1" dirty="0">
                          <a:effectLst/>
                        </a:rPr>
                        <a:t>49</a:t>
                      </a:r>
                      <a:endParaRPr lang="ru-RU" sz="25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2500" b="1" dirty="0">
                          <a:effectLst/>
                        </a:rPr>
                        <a:t>25,5</a:t>
                      </a:r>
                      <a:endParaRPr lang="ru-RU" sz="25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2500" b="1" dirty="0">
                          <a:effectLst/>
                        </a:rPr>
                        <a:t>5</a:t>
                      </a:r>
                      <a:endParaRPr lang="ru-RU" sz="25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2500" b="1" dirty="0">
                          <a:effectLst/>
                        </a:rPr>
                        <a:t>10,0</a:t>
                      </a:r>
                      <a:endParaRPr lang="ru-RU" sz="25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85890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2000" dirty="0">
                          <a:effectLst/>
                        </a:rPr>
                        <a:t>По линии отца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2500" b="1" dirty="0">
                          <a:effectLst/>
                        </a:rPr>
                        <a:t>28</a:t>
                      </a:r>
                      <a:endParaRPr lang="ru-RU" sz="25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2500" b="1" dirty="0">
                          <a:effectLst/>
                        </a:rPr>
                        <a:t>14,6</a:t>
                      </a:r>
                      <a:endParaRPr lang="ru-RU" sz="25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2500" b="1" dirty="0">
                          <a:effectLst/>
                        </a:rPr>
                        <a:t>3</a:t>
                      </a:r>
                      <a:endParaRPr lang="ru-RU" sz="25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2500" b="1" dirty="0">
                          <a:effectLst/>
                        </a:rPr>
                        <a:t>6,0</a:t>
                      </a:r>
                      <a:endParaRPr lang="ru-RU" sz="25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85890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2000" dirty="0">
                          <a:effectLst/>
                        </a:rPr>
                        <a:t>По обеим линиям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2500" b="1" dirty="0">
                          <a:effectLst/>
                        </a:rPr>
                        <a:t>42</a:t>
                      </a:r>
                      <a:endParaRPr lang="ru-RU" sz="25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2500" b="1" dirty="0">
                          <a:effectLst/>
                        </a:rPr>
                        <a:t>21,8</a:t>
                      </a:r>
                      <a:endParaRPr lang="ru-RU" sz="25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2500" b="1" dirty="0">
                          <a:effectLst/>
                        </a:rPr>
                        <a:t>0</a:t>
                      </a:r>
                      <a:endParaRPr lang="ru-RU" sz="25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2500" b="1" dirty="0">
                          <a:effectLst/>
                        </a:rPr>
                        <a:t>0,0</a:t>
                      </a:r>
                      <a:endParaRPr lang="ru-RU" sz="25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40519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2000" dirty="0">
                          <a:effectLst/>
                        </a:rPr>
                        <a:t>ВСЕГО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2500" dirty="0">
                          <a:effectLst/>
                        </a:rPr>
                        <a:t>119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2500" dirty="0">
                          <a:effectLst/>
                        </a:rPr>
                        <a:t>61,9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2500" dirty="0">
                          <a:effectLst/>
                        </a:rPr>
                        <a:t>8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2500" dirty="0">
                          <a:effectLst/>
                        </a:rPr>
                        <a:t>16,0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67544" y="116632"/>
            <a:ext cx="76328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/>
              <a:t>Частота отягощенной наследственности по сердечно-сосудистым заболеваниям у обследованных мальчиков-подростков</a:t>
            </a:r>
          </a:p>
        </p:txBody>
      </p:sp>
    </p:spTree>
    <p:extLst>
      <p:ext uri="{BB962C8B-B14F-4D97-AF65-F5344CB8AC3E}">
        <p14:creationId xmlns:p14="http://schemas.microsoft.com/office/powerpoint/2010/main" val="140422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95798" cy="836712"/>
          </a:xfrm>
        </p:spPr>
        <p:txBody>
          <a:bodyPr/>
          <a:lstStyle/>
          <a:p>
            <a:pPr algn="ctr"/>
            <a:r>
              <a:rPr lang="ru-RU" sz="2600" b="1" i="1" dirty="0"/>
              <a:t>Встречаемость наследственной отягощенности по заболеваниям сердечно-сосудистой системы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093913"/>
              </p:ext>
            </p:extLst>
          </p:nvPr>
        </p:nvGraphicFramePr>
        <p:xfrm>
          <a:off x="179512" y="938439"/>
          <a:ext cx="8856985" cy="44642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6947"/>
                <a:gridCol w="1483905"/>
                <a:gridCol w="1483905"/>
                <a:gridCol w="1458876"/>
                <a:gridCol w="1462451"/>
                <a:gridCol w="1660901"/>
              </a:tblGrid>
              <a:tr h="878498">
                <a:tc>
                  <a:txBody>
                    <a:bodyPr/>
                    <a:lstStyle/>
                    <a:p>
                      <a:pPr marL="93345" marR="18415" indent="-2540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Вид патологии</a:t>
                      </a:r>
                      <a:endParaRPr lang="ru-RU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indent="-2540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Контроль </a:t>
                      </a:r>
                      <a:r>
                        <a:rPr lang="de-DE" sz="2000" b="1" dirty="0">
                          <a:effectLst/>
                        </a:rPr>
                        <a:t>(n=</a:t>
                      </a:r>
                      <a:r>
                        <a:rPr lang="ru-RU" sz="2000" b="1" dirty="0">
                          <a:effectLst/>
                        </a:rPr>
                        <a:t>50</a:t>
                      </a:r>
                      <a:r>
                        <a:rPr lang="de-DE" sz="2000" b="1" dirty="0">
                          <a:effectLst/>
                        </a:rPr>
                        <a:t>)</a:t>
                      </a:r>
                      <a:endParaRPr lang="ru-RU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3340" marR="59690" indent="-2540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I группа ВНАД (</a:t>
                      </a:r>
                      <a:r>
                        <a:rPr lang="en-US" sz="2000" b="1" dirty="0">
                          <a:effectLst/>
                        </a:rPr>
                        <a:t>n</a:t>
                      </a:r>
                      <a:r>
                        <a:rPr lang="ru-RU" sz="2000" b="1" dirty="0">
                          <a:effectLst/>
                        </a:rPr>
                        <a:t>=</a:t>
                      </a:r>
                      <a:r>
                        <a:rPr lang="en-US" sz="2000" b="1" dirty="0">
                          <a:effectLst/>
                        </a:rPr>
                        <a:t>53</a:t>
                      </a:r>
                      <a:r>
                        <a:rPr lang="ru-RU" sz="2000" b="1" dirty="0">
                          <a:effectLst/>
                        </a:rPr>
                        <a:t>)</a:t>
                      </a:r>
                      <a:endParaRPr lang="ru-RU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3495" indent="-2540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II</a:t>
                      </a:r>
                      <a:r>
                        <a:rPr lang="ru-RU" sz="2000" b="1" dirty="0">
                          <a:effectLst/>
                        </a:rPr>
                        <a:t> группа МС (</a:t>
                      </a:r>
                      <a:r>
                        <a:rPr lang="en-US" sz="2000" b="1" dirty="0">
                          <a:effectLst/>
                        </a:rPr>
                        <a:t>n</a:t>
                      </a:r>
                      <a:r>
                        <a:rPr lang="ru-RU" sz="2000" b="1" dirty="0">
                          <a:effectLst/>
                        </a:rPr>
                        <a:t>=45)</a:t>
                      </a:r>
                      <a:endParaRPr lang="ru-RU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6670" marR="66675" indent="-2540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III</a:t>
                      </a:r>
                      <a:r>
                        <a:rPr lang="ru-RU" sz="2000" b="1">
                          <a:effectLst/>
                        </a:rPr>
                        <a:t> группа НРС (</a:t>
                      </a:r>
                      <a:r>
                        <a:rPr lang="en-US" sz="2000" b="1">
                          <a:effectLst/>
                        </a:rPr>
                        <a:t>n</a:t>
                      </a:r>
                      <a:r>
                        <a:rPr lang="ru-RU" sz="2000" b="1">
                          <a:effectLst/>
                        </a:rPr>
                        <a:t>=51)</a:t>
                      </a:r>
                      <a:endParaRPr lang="ru-RU" sz="20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215" marR="93345" indent="2286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IV</a:t>
                      </a:r>
                      <a:r>
                        <a:rPr lang="ru-RU" sz="2000" b="1">
                          <a:effectLst/>
                        </a:rPr>
                        <a:t> группа ГМ (</a:t>
                      </a:r>
                      <a:r>
                        <a:rPr lang="en-US" sz="2000" b="1">
                          <a:effectLst/>
                        </a:rPr>
                        <a:t>n</a:t>
                      </a:r>
                      <a:r>
                        <a:rPr lang="ru-RU" sz="2000" b="1">
                          <a:effectLst/>
                        </a:rPr>
                        <a:t>=43)</a:t>
                      </a:r>
                      <a:endParaRPr lang="ru-RU" sz="20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  <a:tr h="878498">
                <a:tc>
                  <a:txBody>
                    <a:bodyPr/>
                    <a:lstStyle/>
                    <a:p>
                      <a:pPr marL="93345" marR="17780" indent="-2540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  АГ</a:t>
                      </a:r>
                      <a:endParaRPr lang="ru-RU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indent="-2540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24,0</a:t>
                      </a:r>
                      <a:r>
                        <a:rPr lang="de-DE" sz="2000" b="1" dirty="0">
                          <a:effectLst/>
                        </a:rPr>
                        <a:t>±</a:t>
                      </a:r>
                      <a:r>
                        <a:rPr lang="ru-RU" sz="2000" b="1" dirty="0">
                          <a:effectLst/>
                        </a:rPr>
                        <a:t>6,0</a:t>
                      </a:r>
                      <a:endParaRPr lang="ru-RU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64,2±6,6 </a:t>
                      </a:r>
                      <a:r>
                        <a:rPr lang="ru-RU" sz="2000" b="1" baseline="30000" dirty="0">
                          <a:effectLst/>
                        </a:rPr>
                        <a:t>2,3,4)</a:t>
                      </a:r>
                      <a:endParaRPr lang="ru-RU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3340" marR="596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62,2±7,2 </a:t>
                      </a:r>
                      <a:r>
                        <a:rPr lang="ru-RU" sz="2000" b="1" baseline="30000" dirty="0">
                          <a:effectLst/>
                        </a:rPr>
                        <a:t>2,3)</a:t>
                      </a:r>
                      <a:endParaRPr lang="ru-RU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3340" marR="596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31,4±6,5</a:t>
                      </a:r>
                      <a:endParaRPr lang="ru-RU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215" marR="93345" indent="2286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44,2</a:t>
                      </a:r>
                      <a:r>
                        <a:rPr lang="de-DE" sz="2000" b="1" dirty="0">
                          <a:effectLst/>
                        </a:rPr>
                        <a:t>±</a:t>
                      </a:r>
                      <a:r>
                        <a:rPr lang="ru-RU" sz="2000" b="1" dirty="0">
                          <a:effectLst/>
                        </a:rPr>
                        <a:t>7,6 </a:t>
                      </a:r>
                      <a:r>
                        <a:rPr lang="ru-RU" sz="2000" b="1" baseline="30000" dirty="0">
                          <a:effectLst/>
                        </a:rPr>
                        <a:t>2)</a:t>
                      </a:r>
                      <a:endParaRPr lang="ru-RU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  <a:tr h="878498">
                <a:tc>
                  <a:txBody>
                    <a:bodyPr/>
                    <a:lstStyle/>
                    <a:p>
                      <a:pPr marL="93345" marR="17780" indent="-2540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  Инфаркт </a:t>
                      </a:r>
                      <a:r>
                        <a:rPr lang="ru-RU" sz="2000" b="1" dirty="0">
                          <a:effectLst/>
                        </a:rPr>
                        <a:t>миокарда</a:t>
                      </a:r>
                      <a:endParaRPr lang="ru-RU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indent="-2540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1</a:t>
                      </a:r>
                      <a:r>
                        <a:rPr lang="de-DE" sz="2000" b="1" dirty="0">
                          <a:effectLst/>
                        </a:rPr>
                        <a:t>2,</a:t>
                      </a:r>
                      <a:r>
                        <a:rPr lang="ru-RU" sz="2000" b="1" dirty="0">
                          <a:effectLst/>
                        </a:rPr>
                        <a:t>0</a:t>
                      </a:r>
                      <a:r>
                        <a:rPr lang="de-DE" sz="2000" b="1" dirty="0">
                          <a:effectLst/>
                        </a:rPr>
                        <a:t>±</a:t>
                      </a:r>
                      <a:r>
                        <a:rPr lang="ru-RU" sz="2000" b="1" dirty="0">
                          <a:effectLst/>
                        </a:rPr>
                        <a:t>4,6</a:t>
                      </a:r>
                      <a:endParaRPr lang="ru-RU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3340" marR="596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13,2±4,7 </a:t>
                      </a:r>
                      <a:r>
                        <a:rPr lang="ru-RU" sz="2000" b="1" baseline="30000" dirty="0">
                          <a:effectLst/>
                        </a:rPr>
                        <a:t>3,5)</a:t>
                      </a:r>
                      <a:endParaRPr lang="ru-RU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3340" marR="596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24,4±6,4 </a:t>
                      </a:r>
                      <a:r>
                        <a:rPr lang="ru-RU" sz="2000" b="1" baseline="30000" dirty="0">
                          <a:effectLst/>
                        </a:rPr>
                        <a:t>5)</a:t>
                      </a:r>
                      <a:endParaRPr lang="ru-RU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3340" marR="596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27,5±6,2 </a:t>
                      </a:r>
                      <a:r>
                        <a:rPr lang="ru-RU" sz="2000" b="1" baseline="30000" dirty="0">
                          <a:effectLst/>
                        </a:rPr>
                        <a:t>1,5)</a:t>
                      </a:r>
                      <a:endParaRPr lang="ru-RU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215" marR="93345" indent="2286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53,5</a:t>
                      </a:r>
                      <a:r>
                        <a:rPr lang="de-DE" sz="2000" b="1" dirty="0">
                          <a:effectLst/>
                        </a:rPr>
                        <a:t>±</a:t>
                      </a:r>
                      <a:r>
                        <a:rPr lang="ru-RU" sz="2000" b="1" dirty="0">
                          <a:effectLst/>
                        </a:rPr>
                        <a:t>7,6 </a:t>
                      </a:r>
                      <a:r>
                        <a:rPr lang="ru-RU" sz="2000" b="1" baseline="30000" dirty="0">
                          <a:effectLst/>
                        </a:rPr>
                        <a:t>2)</a:t>
                      </a:r>
                      <a:endParaRPr lang="ru-RU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  <a:tr h="878498">
                <a:tc>
                  <a:txBody>
                    <a:bodyPr/>
                    <a:lstStyle/>
                    <a:p>
                      <a:pPr marL="93345" marR="17780" indent="-2540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  ИБС</a:t>
                      </a:r>
                      <a:endParaRPr lang="ru-RU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indent="-2540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26,0</a:t>
                      </a:r>
                      <a:r>
                        <a:rPr lang="de-DE" sz="2000" b="1" dirty="0">
                          <a:effectLst/>
                        </a:rPr>
                        <a:t>±</a:t>
                      </a:r>
                      <a:r>
                        <a:rPr lang="ru-RU" sz="2000" b="1" dirty="0">
                          <a:effectLst/>
                        </a:rPr>
                        <a:t>6</a:t>
                      </a:r>
                      <a:r>
                        <a:rPr lang="de-DE" sz="2000" b="1" dirty="0">
                          <a:effectLst/>
                        </a:rPr>
                        <a:t>,2</a:t>
                      </a:r>
                      <a:endParaRPr lang="ru-RU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3340" marR="596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41,5±6,8 </a:t>
                      </a:r>
                      <a:r>
                        <a:rPr lang="ru-RU" sz="2000" b="1" baseline="30000" dirty="0">
                          <a:effectLst/>
                        </a:rPr>
                        <a:t>5)</a:t>
                      </a:r>
                      <a:endParaRPr lang="ru-RU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3340" marR="596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40,0±7,3 </a:t>
                      </a:r>
                      <a:r>
                        <a:rPr lang="ru-RU" sz="2000" b="1" baseline="30000" dirty="0">
                          <a:effectLst/>
                        </a:rPr>
                        <a:t>5)</a:t>
                      </a:r>
                      <a:endParaRPr lang="ru-RU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3340" marR="596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37,3±6,8 </a:t>
                      </a:r>
                      <a:r>
                        <a:rPr lang="ru-RU" sz="2000" b="1" baseline="30000" dirty="0">
                          <a:effectLst/>
                        </a:rPr>
                        <a:t>5)</a:t>
                      </a:r>
                      <a:endParaRPr lang="ru-RU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215" marR="93345" indent="2286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62,8</a:t>
                      </a:r>
                      <a:r>
                        <a:rPr lang="de-DE" sz="2000" b="1" dirty="0">
                          <a:effectLst/>
                        </a:rPr>
                        <a:t>±</a:t>
                      </a:r>
                      <a:r>
                        <a:rPr lang="ru-RU" sz="2000" b="1" dirty="0">
                          <a:effectLst/>
                        </a:rPr>
                        <a:t>7,4 </a:t>
                      </a:r>
                      <a:r>
                        <a:rPr lang="ru-RU" sz="2000" b="1" baseline="30000" dirty="0">
                          <a:effectLst/>
                        </a:rPr>
                        <a:t>2)</a:t>
                      </a:r>
                      <a:endParaRPr lang="ru-RU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  <a:tr h="878498">
                <a:tc>
                  <a:txBody>
                    <a:bodyPr/>
                    <a:lstStyle/>
                    <a:p>
                      <a:pPr marL="93345" marR="17780" indent="-2540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  Инсульт</a:t>
                      </a:r>
                      <a:endParaRPr lang="ru-RU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indent="-2540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10,0</a:t>
                      </a:r>
                      <a:r>
                        <a:rPr lang="de-DE" sz="2000" b="1" dirty="0">
                          <a:effectLst/>
                        </a:rPr>
                        <a:t>±</a:t>
                      </a:r>
                      <a:r>
                        <a:rPr lang="ru-RU" sz="2000" b="1" dirty="0">
                          <a:effectLst/>
                        </a:rPr>
                        <a:t>4</a:t>
                      </a:r>
                      <a:r>
                        <a:rPr lang="de-DE" sz="2000" b="1" dirty="0">
                          <a:effectLst/>
                        </a:rPr>
                        <a:t>,2</a:t>
                      </a:r>
                      <a:endParaRPr lang="ru-RU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3340" marR="596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11,3</a:t>
                      </a:r>
                      <a:r>
                        <a:rPr lang="de-DE" sz="2000" b="1" dirty="0">
                          <a:effectLst/>
                        </a:rPr>
                        <a:t>±</a:t>
                      </a:r>
                      <a:r>
                        <a:rPr lang="ru-RU" sz="2000" b="1" dirty="0">
                          <a:effectLst/>
                        </a:rPr>
                        <a:t>4,4 </a:t>
                      </a:r>
                      <a:r>
                        <a:rPr lang="ru-RU" sz="2000" b="1" baseline="30000" dirty="0">
                          <a:effectLst/>
                        </a:rPr>
                        <a:t>3)</a:t>
                      </a:r>
                      <a:endParaRPr lang="ru-RU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3340" marR="596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20,</a:t>
                      </a:r>
                      <a:r>
                        <a:rPr lang="de-DE" sz="2000" b="1" dirty="0">
                          <a:effectLst/>
                        </a:rPr>
                        <a:t>0±</a:t>
                      </a:r>
                      <a:r>
                        <a:rPr lang="ru-RU" sz="2000" b="1" dirty="0">
                          <a:effectLst/>
                        </a:rPr>
                        <a:t>6,0</a:t>
                      </a:r>
                      <a:endParaRPr lang="ru-RU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3340" marR="596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25,5</a:t>
                      </a:r>
                      <a:r>
                        <a:rPr lang="de-DE" sz="2000" b="1" dirty="0">
                          <a:effectLst/>
                        </a:rPr>
                        <a:t>±</a:t>
                      </a:r>
                      <a:r>
                        <a:rPr lang="ru-RU" sz="2000" b="1" dirty="0">
                          <a:effectLst/>
                        </a:rPr>
                        <a:t>6,1 </a:t>
                      </a:r>
                      <a:r>
                        <a:rPr lang="ru-RU" sz="2000" b="1" baseline="30000" dirty="0">
                          <a:effectLst/>
                        </a:rPr>
                        <a:t>2)</a:t>
                      </a:r>
                      <a:endParaRPr lang="ru-RU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215" marR="93345" indent="2286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11,6</a:t>
                      </a:r>
                      <a:r>
                        <a:rPr lang="de-DE" sz="2000" b="1" dirty="0">
                          <a:effectLst/>
                        </a:rPr>
                        <a:t>±</a:t>
                      </a:r>
                      <a:r>
                        <a:rPr lang="ru-RU" sz="2000" b="1" dirty="0">
                          <a:effectLst/>
                        </a:rPr>
                        <a:t>4,9</a:t>
                      </a:r>
                      <a:endParaRPr lang="ru-RU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878" y="5366831"/>
            <a:ext cx="874846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1</a:t>
            </a:r>
            <a:r>
              <a:rPr lang="ru-RU" baseline="-25000" dirty="0"/>
              <a:t>)</a:t>
            </a:r>
            <a:r>
              <a:rPr lang="ru-RU" dirty="0"/>
              <a:t> – различие достоверно (р</a:t>
            </a:r>
            <a:r>
              <a:rPr lang="ru-RU" dirty="0">
                <a:sym typeface="Symbol"/>
              </a:rPr>
              <a:t></a:t>
            </a:r>
            <a:r>
              <a:rPr lang="ru-RU" dirty="0"/>
              <a:t>0,05) в сравнении с группой контроля.</a:t>
            </a:r>
          </a:p>
          <a:p>
            <a:r>
              <a:rPr lang="ru-RU" dirty="0"/>
              <a:t>2</a:t>
            </a:r>
            <a:r>
              <a:rPr lang="ru-RU" baseline="-25000" dirty="0"/>
              <a:t>)</a:t>
            </a:r>
            <a:r>
              <a:rPr lang="ru-RU" dirty="0"/>
              <a:t> – различие достоверно (р</a:t>
            </a:r>
            <a:r>
              <a:rPr lang="ru-RU" dirty="0">
                <a:sym typeface="Symbol"/>
              </a:rPr>
              <a:t></a:t>
            </a:r>
            <a:r>
              <a:rPr lang="ru-RU" dirty="0"/>
              <a:t>0,001) в сравнении с группой контроля.</a:t>
            </a:r>
          </a:p>
          <a:p>
            <a:r>
              <a:rPr lang="ru-RU" dirty="0"/>
              <a:t>3</a:t>
            </a:r>
            <a:r>
              <a:rPr lang="ru-RU" baseline="-25000" dirty="0"/>
              <a:t>)</a:t>
            </a:r>
            <a:r>
              <a:rPr lang="ru-RU" dirty="0"/>
              <a:t> – различие достоверно (р</a:t>
            </a:r>
            <a:r>
              <a:rPr lang="ru-RU" dirty="0">
                <a:sym typeface="Symbol"/>
              </a:rPr>
              <a:t></a:t>
            </a:r>
            <a:r>
              <a:rPr lang="ru-RU" dirty="0"/>
              <a:t>0,001) в сравнении с </a:t>
            </a:r>
            <a:r>
              <a:rPr lang="en-US" dirty="0"/>
              <a:t>III</a:t>
            </a:r>
            <a:r>
              <a:rPr lang="ru-RU" dirty="0"/>
              <a:t> группой НРС.</a:t>
            </a:r>
          </a:p>
          <a:p>
            <a:r>
              <a:rPr lang="ru-RU" dirty="0"/>
              <a:t>4</a:t>
            </a:r>
            <a:r>
              <a:rPr lang="ru-RU" baseline="-25000" dirty="0"/>
              <a:t>)</a:t>
            </a:r>
            <a:r>
              <a:rPr lang="ru-RU" dirty="0"/>
              <a:t> – различие достоверно (р</a:t>
            </a:r>
            <a:r>
              <a:rPr lang="ru-RU" dirty="0">
                <a:sym typeface="Symbol"/>
              </a:rPr>
              <a:t></a:t>
            </a:r>
            <a:r>
              <a:rPr lang="ru-RU" dirty="0"/>
              <a:t>0,05) в сравнении с </a:t>
            </a:r>
            <a:r>
              <a:rPr lang="en-US" dirty="0"/>
              <a:t>IV</a:t>
            </a:r>
            <a:r>
              <a:rPr lang="ru-RU" dirty="0"/>
              <a:t> группой ГМ.</a:t>
            </a:r>
          </a:p>
          <a:p>
            <a:r>
              <a:rPr lang="ru-RU" dirty="0"/>
              <a:t>5</a:t>
            </a:r>
            <a:r>
              <a:rPr lang="ru-RU" baseline="-25000" dirty="0"/>
              <a:t>)</a:t>
            </a:r>
            <a:r>
              <a:rPr lang="ru-RU" dirty="0"/>
              <a:t> – различие достоверно (р</a:t>
            </a:r>
            <a:r>
              <a:rPr lang="ru-RU" dirty="0">
                <a:sym typeface="Symbol"/>
              </a:rPr>
              <a:t></a:t>
            </a:r>
            <a:r>
              <a:rPr lang="ru-RU" dirty="0"/>
              <a:t>0,001) в сравнении с </a:t>
            </a:r>
            <a:r>
              <a:rPr lang="en-US" dirty="0"/>
              <a:t>IV</a:t>
            </a:r>
            <a:r>
              <a:rPr lang="ru-RU" dirty="0"/>
              <a:t> группой ГМ.</a:t>
            </a:r>
          </a:p>
        </p:txBody>
      </p:sp>
    </p:spTree>
    <p:extLst>
      <p:ext uri="{BB962C8B-B14F-4D97-AF65-F5344CB8AC3E}">
        <p14:creationId xmlns:p14="http://schemas.microsoft.com/office/powerpoint/2010/main" val="131836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i="1" dirty="0"/>
              <a:t>Встречаемость модифицируемых факторов риска заболеваний сердечно-сосудистой системы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176109"/>
              </p:ext>
            </p:extLst>
          </p:nvPr>
        </p:nvGraphicFramePr>
        <p:xfrm>
          <a:off x="179512" y="1772816"/>
          <a:ext cx="8788474" cy="435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6184"/>
                <a:gridCol w="1217952"/>
                <a:gridCol w="1444752"/>
                <a:gridCol w="1419148"/>
                <a:gridCol w="1422806"/>
                <a:gridCol w="1627632"/>
              </a:tblGrid>
              <a:tr h="565781">
                <a:tc>
                  <a:txBody>
                    <a:bodyPr/>
                    <a:lstStyle/>
                    <a:p>
                      <a:pPr marL="93345" marR="18415" indent="-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Вид патологии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indent="-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Контроль </a:t>
                      </a:r>
                      <a:r>
                        <a:rPr lang="de-DE" sz="2000" dirty="0">
                          <a:effectLst/>
                        </a:rPr>
                        <a:t>(n=</a:t>
                      </a:r>
                      <a:r>
                        <a:rPr lang="ru-RU" sz="2000" dirty="0">
                          <a:effectLst/>
                        </a:rPr>
                        <a:t>50</a:t>
                      </a:r>
                      <a:r>
                        <a:rPr lang="de-DE" sz="2000" dirty="0">
                          <a:effectLst/>
                        </a:rPr>
                        <a:t>)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3340" marR="59690" indent="-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I группа ВНАД (</a:t>
                      </a:r>
                      <a:r>
                        <a:rPr lang="en-US" sz="2000" dirty="0">
                          <a:effectLst/>
                        </a:rPr>
                        <a:t>n</a:t>
                      </a:r>
                      <a:r>
                        <a:rPr lang="ru-RU" sz="2000" dirty="0">
                          <a:effectLst/>
                        </a:rPr>
                        <a:t>=</a:t>
                      </a:r>
                      <a:r>
                        <a:rPr lang="en-US" sz="2000" dirty="0">
                          <a:effectLst/>
                        </a:rPr>
                        <a:t>53</a:t>
                      </a:r>
                      <a:r>
                        <a:rPr lang="ru-RU" sz="2000" dirty="0">
                          <a:effectLst/>
                        </a:rPr>
                        <a:t>)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3495" indent="-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II</a:t>
                      </a:r>
                      <a:r>
                        <a:rPr lang="ru-RU" sz="2000">
                          <a:effectLst/>
                        </a:rPr>
                        <a:t> группа МС (</a:t>
                      </a:r>
                      <a:r>
                        <a:rPr lang="en-US" sz="2000">
                          <a:effectLst/>
                        </a:rPr>
                        <a:t>n</a:t>
                      </a:r>
                      <a:r>
                        <a:rPr lang="ru-RU" sz="2000">
                          <a:effectLst/>
                        </a:rPr>
                        <a:t>=45)</a:t>
                      </a:r>
                      <a:endParaRPr lang="ru-RU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6670" marR="66675" indent="-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III</a:t>
                      </a:r>
                      <a:r>
                        <a:rPr lang="ru-RU" sz="2000">
                          <a:effectLst/>
                        </a:rPr>
                        <a:t> группа НРС (</a:t>
                      </a:r>
                      <a:r>
                        <a:rPr lang="en-US" sz="2000">
                          <a:effectLst/>
                        </a:rPr>
                        <a:t>n</a:t>
                      </a:r>
                      <a:r>
                        <a:rPr lang="ru-RU" sz="2000">
                          <a:effectLst/>
                        </a:rPr>
                        <a:t>=51)</a:t>
                      </a:r>
                      <a:endParaRPr lang="ru-RU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215" marR="93345" indent="2286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IV</a:t>
                      </a:r>
                      <a:r>
                        <a:rPr lang="ru-RU" sz="2000">
                          <a:effectLst/>
                        </a:rPr>
                        <a:t> группа ГМ (</a:t>
                      </a:r>
                      <a:r>
                        <a:rPr lang="en-US" sz="2000">
                          <a:effectLst/>
                        </a:rPr>
                        <a:t>n</a:t>
                      </a:r>
                      <a:r>
                        <a:rPr lang="ru-RU" sz="2000">
                          <a:effectLst/>
                        </a:rPr>
                        <a:t>=43)</a:t>
                      </a:r>
                      <a:endParaRPr lang="ru-RU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  <a:tr h="565781">
                <a:tc>
                  <a:txBody>
                    <a:bodyPr/>
                    <a:lstStyle/>
                    <a:p>
                      <a:pPr marL="93345" marR="17780" indent="-254000"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  Курение </a:t>
                      </a:r>
                      <a:r>
                        <a:rPr lang="ru-RU" sz="2000" dirty="0">
                          <a:effectLst/>
                        </a:rPr>
                        <a:t>активное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indent="-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7/</a:t>
                      </a:r>
                    </a:p>
                    <a:p>
                      <a:pPr marL="27305" indent="-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14,0</a:t>
                      </a:r>
                      <a:r>
                        <a:rPr lang="de-DE" sz="2000" dirty="0">
                          <a:effectLst/>
                        </a:rPr>
                        <a:t>±</a:t>
                      </a:r>
                      <a:r>
                        <a:rPr lang="ru-RU" sz="2000" dirty="0">
                          <a:effectLst/>
                        </a:rPr>
                        <a:t>4,9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3340" marR="5969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18/</a:t>
                      </a:r>
                    </a:p>
                    <a:p>
                      <a:pPr marL="53340" marR="5969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34,0±6,6*</a:t>
                      </a:r>
                      <a:endParaRPr lang="ru-RU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3340" marR="5969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17/</a:t>
                      </a:r>
                    </a:p>
                    <a:p>
                      <a:pPr marL="53340" marR="5969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37,8±7,2*</a:t>
                      </a:r>
                      <a:endParaRPr lang="ru-RU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3340" marR="5969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17/</a:t>
                      </a:r>
                    </a:p>
                    <a:p>
                      <a:pPr marL="53340" marR="5969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33,3±6,6*</a:t>
                      </a:r>
                      <a:endParaRPr lang="ru-RU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215" marR="93345" indent="2286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14/</a:t>
                      </a:r>
                    </a:p>
                    <a:p>
                      <a:pPr marL="69215" marR="93345" indent="2286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32,6</a:t>
                      </a:r>
                      <a:r>
                        <a:rPr lang="de-DE" sz="2000" dirty="0">
                          <a:effectLst/>
                        </a:rPr>
                        <a:t>±</a:t>
                      </a:r>
                      <a:r>
                        <a:rPr lang="ru-RU" sz="2000" dirty="0">
                          <a:effectLst/>
                        </a:rPr>
                        <a:t>7,2*</a:t>
                      </a:r>
                      <a:endParaRPr lang="ru-RU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  <a:tr h="556576">
                <a:tc>
                  <a:txBody>
                    <a:bodyPr/>
                    <a:lstStyle/>
                    <a:p>
                      <a:pPr marL="93345" marR="17780" indent="-254000"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 Курение </a:t>
                      </a:r>
                      <a:r>
                        <a:rPr lang="ru-RU" sz="2000" dirty="0">
                          <a:effectLst/>
                        </a:rPr>
                        <a:t>родителей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indent="-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13/</a:t>
                      </a:r>
                    </a:p>
                    <a:p>
                      <a:pPr marL="27305" indent="-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26</a:t>
                      </a:r>
                      <a:r>
                        <a:rPr lang="de-DE" sz="2000">
                          <a:effectLst/>
                        </a:rPr>
                        <a:t>,</a:t>
                      </a:r>
                      <a:r>
                        <a:rPr lang="ru-RU" sz="2000">
                          <a:effectLst/>
                        </a:rPr>
                        <a:t>0</a:t>
                      </a:r>
                      <a:r>
                        <a:rPr lang="de-DE" sz="2000">
                          <a:effectLst/>
                        </a:rPr>
                        <a:t>±</a:t>
                      </a:r>
                      <a:r>
                        <a:rPr lang="ru-RU" sz="2000">
                          <a:effectLst/>
                        </a:rPr>
                        <a:t>6,2</a:t>
                      </a:r>
                      <a:endParaRPr lang="ru-RU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3340" marR="5969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37/</a:t>
                      </a:r>
                    </a:p>
                    <a:p>
                      <a:pPr marL="53340" marR="5969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69,8±6,4* </a:t>
                      </a:r>
                      <a:endParaRPr lang="ru-RU" sz="20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3340" marR="5969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31/</a:t>
                      </a:r>
                    </a:p>
                    <a:p>
                      <a:pPr marL="53340" marR="5969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68,9±6,9*</a:t>
                      </a:r>
                      <a:endParaRPr lang="ru-RU" sz="20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3340" marR="5969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24/</a:t>
                      </a:r>
                    </a:p>
                    <a:p>
                      <a:pPr marL="53340" marR="5969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47,0±7,0*</a:t>
                      </a:r>
                      <a:endParaRPr lang="ru-RU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215" marR="93345" indent="2286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20/</a:t>
                      </a:r>
                    </a:p>
                    <a:p>
                      <a:pPr marL="69215" marR="93345" indent="2286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46,5</a:t>
                      </a:r>
                      <a:r>
                        <a:rPr lang="de-DE" sz="2000" dirty="0">
                          <a:effectLst/>
                        </a:rPr>
                        <a:t>±</a:t>
                      </a:r>
                      <a:r>
                        <a:rPr lang="ru-RU" sz="2000" dirty="0">
                          <a:effectLst/>
                        </a:rPr>
                        <a:t>7,6*</a:t>
                      </a:r>
                      <a:endParaRPr lang="ru-RU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  <a:tr h="559644">
                <a:tc>
                  <a:txBody>
                    <a:bodyPr/>
                    <a:lstStyle/>
                    <a:p>
                      <a:pPr marL="93345" marR="17780" indent="-254000"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 Употребление </a:t>
                      </a:r>
                      <a:r>
                        <a:rPr lang="ru-RU" sz="2000" dirty="0">
                          <a:effectLst/>
                        </a:rPr>
                        <a:t>алкоголя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indent="-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6/</a:t>
                      </a:r>
                    </a:p>
                    <a:p>
                      <a:pPr marL="27305" indent="-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12,0</a:t>
                      </a:r>
                      <a:r>
                        <a:rPr lang="de-DE" sz="2000">
                          <a:effectLst/>
                        </a:rPr>
                        <a:t>±</a:t>
                      </a:r>
                      <a:r>
                        <a:rPr lang="ru-RU" sz="2000">
                          <a:effectLst/>
                        </a:rPr>
                        <a:t>4</a:t>
                      </a:r>
                      <a:r>
                        <a:rPr lang="de-DE" sz="2000">
                          <a:effectLst/>
                        </a:rPr>
                        <a:t>,</a:t>
                      </a:r>
                      <a:r>
                        <a:rPr lang="ru-RU" sz="2000">
                          <a:effectLst/>
                        </a:rPr>
                        <a:t>6</a:t>
                      </a:r>
                      <a:endParaRPr lang="ru-RU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3340" marR="5969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15/</a:t>
                      </a:r>
                    </a:p>
                    <a:p>
                      <a:pPr marL="53340" marR="5969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28,3±6,3*</a:t>
                      </a:r>
                      <a:endParaRPr lang="ru-RU" sz="20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3340" marR="5969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14/</a:t>
                      </a:r>
                    </a:p>
                    <a:p>
                      <a:pPr marL="53340" marR="5969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31,1±6,9*</a:t>
                      </a:r>
                      <a:endParaRPr lang="ru-RU" sz="20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3340" marR="5969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14/</a:t>
                      </a:r>
                    </a:p>
                    <a:p>
                      <a:pPr marL="53340" marR="5969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27,5±6,3**</a:t>
                      </a:r>
                      <a:endParaRPr lang="ru-RU" sz="20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215" marR="93345" indent="2286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13/</a:t>
                      </a:r>
                    </a:p>
                    <a:p>
                      <a:pPr marL="69215" marR="93345" indent="2286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30,2</a:t>
                      </a:r>
                      <a:r>
                        <a:rPr lang="de-DE" sz="2000" dirty="0">
                          <a:effectLst/>
                        </a:rPr>
                        <a:t>±</a:t>
                      </a:r>
                      <a:r>
                        <a:rPr lang="ru-RU" sz="2000" dirty="0">
                          <a:effectLst/>
                        </a:rPr>
                        <a:t>7,0*</a:t>
                      </a:r>
                      <a:endParaRPr lang="ru-RU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  <a:tr h="565781">
                <a:tc>
                  <a:txBody>
                    <a:bodyPr/>
                    <a:lstStyle/>
                    <a:p>
                      <a:pPr marL="93345" marR="17780" indent="-254000"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 Гиподинамия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indent="-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8/</a:t>
                      </a:r>
                    </a:p>
                    <a:p>
                      <a:pPr marL="27305" indent="-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16,0</a:t>
                      </a:r>
                      <a:r>
                        <a:rPr lang="de-DE" sz="2000">
                          <a:effectLst/>
                        </a:rPr>
                        <a:t>±</a:t>
                      </a:r>
                      <a:r>
                        <a:rPr lang="ru-RU" sz="2000">
                          <a:effectLst/>
                        </a:rPr>
                        <a:t>5</a:t>
                      </a:r>
                      <a:r>
                        <a:rPr lang="de-DE" sz="2000">
                          <a:effectLst/>
                        </a:rPr>
                        <a:t>,2</a:t>
                      </a:r>
                      <a:endParaRPr lang="ru-RU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3340" marR="5969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13/</a:t>
                      </a:r>
                    </a:p>
                    <a:p>
                      <a:pPr marL="53340" marR="5969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24,5</a:t>
                      </a:r>
                      <a:r>
                        <a:rPr lang="de-DE" sz="2000">
                          <a:effectLst/>
                        </a:rPr>
                        <a:t>±</a:t>
                      </a:r>
                      <a:r>
                        <a:rPr lang="ru-RU" sz="2000">
                          <a:effectLst/>
                        </a:rPr>
                        <a:t>6,0</a:t>
                      </a:r>
                      <a:endParaRPr lang="ru-RU" sz="20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3340" marR="5969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16/</a:t>
                      </a:r>
                    </a:p>
                    <a:p>
                      <a:pPr marL="53340" marR="5969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33,3</a:t>
                      </a:r>
                      <a:r>
                        <a:rPr lang="de-DE" sz="2000">
                          <a:effectLst/>
                        </a:rPr>
                        <a:t>±</a:t>
                      </a:r>
                      <a:r>
                        <a:rPr lang="ru-RU" sz="2000">
                          <a:effectLst/>
                        </a:rPr>
                        <a:t>7,0*</a:t>
                      </a:r>
                      <a:endParaRPr lang="ru-RU" sz="20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3340" marR="5969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15/</a:t>
                      </a:r>
                    </a:p>
                    <a:p>
                      <a:pPr marL="53340" marR="5969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29,4</a:t>
                      </a:r>
                      <a:r>
                        <a:rPr lang="de-DE" sz="2000">
                          <a:effectLst/>
                        </a:rPr>
                        <a:t>±</a:t>
                      </a:r>
                      <a:r>
                        <a:rPr lang="ru-RU" sz="2000">
                          <a:effectLst/>
                        </a:rPr>
                        <a:t>6,4</a:t>
                      </a:r>
                      <a:endParaRPr lang="ru-RU" sz="20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215" marR="93345" indent="2286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12/</a:t>
                      </a:r>
                    </a:p>
                    <a:p>
                      <a:pPr marL="69215" marR="93345" indent="2286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27,9</a:t>
                      </a:r>
                      <a:r>
                        <a:rPr lang="de-DE" sz="2000" dirty="0">
                          <a:effectLst/>
                        </a:rPr>
                        <a:t>±</a:t>
                      </a:r>
                      <a:r>
                        <a:rPr lang="ru-RU" sz="2000" dirty="0">
                          <a:effectLst/>
                        </a:rPr>
                        <a:t>6,8</a:t>
                      </a:r>
                      <a:endParaRPr lang="ru-RU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67544" y="6211669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* – различие достоверно (р</a:t>
            </a:r>
            <a:r>
              <a:rPr lang="ru-RU" dirty="0">
                <a:sym typeface="Symbol"/>
              </a:rPr>
              <a:t></a:t>
            </a:r>
            <a:r>
              <a:rPr lang="ru-RU" dirty="0"/>
              <a:t>0,001) в сравнении с группой контроля.</a:t>
            </a:r>
          </a:p>
          <a:p>
            <a:r>
              <a:rPr lang="ru-RU" dirty="0"/>
              <a:t>** – различие достоверно (р</a:t>
            </a:r>
            <a:r>
              <a:rPr lang="ru-RU" dirty="0">
                <a:sym typeface="Symbol"/>
              </a:rPr>
              <a:t></a:t>
            </a:r>
            <a:r>
              <a:rPr lang="ru-RU" dirty="0"/>
              <a:t>0,05) в сравнении с группой контроля.</a:t>
            </a:r>
          </a:p>
        </p:txBody>
      </p:sp>
    </p:spTree>
    <p:extLst>
      <p:ext uri="{BB962C8B-B14F-4D97-AF65-F5344CB8AC3E}">
        <p14:creationId xmlns:p14="http://schemas.microsoft.com/office/powerpoint/2010/main" val="1398888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91264" cy="1143000"/>
          </a:xfrm>
        </p:spPr>
        <p:txBody>
          <a:bodyPr/>
          <a:lstStyle/>
          <a:p>
            <a:pPr algn="ctr"/>
            <a:r>
              <a:rPr lang="ru-RU" sz="2800" b="1" i="1" dirty="0"/>
              <a:t>Структура и длительность учебных занятий в течение дня мальчиков-подростков основной группы и в группе контроля (</a:t>
            </a:r>
            <a:r>
              <a:rPr lang="ru-RU" sz="2800" b="1" i="1" dirty="0" err="1"/>
              <a:t>абс</a:t>
            </a:r>
            <a:r>
              <a:rPr lang="ru-RU" sz="2800" b="1" i="1" dirty="0"/>
              <a:t>.,%)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174007"/>
              </p:ext>
            </p:extLst>
          </p:nvPr>
        </p:nvGraphicFramePr>
        <p:xfrm>
          <a:off x="0" y="1556792"/>
          <a:ext cx="9143998" cy="46769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7995"/>
                <a:gridCol w="595509"/>
                <a:gridCol w="651567"/>
                <a:gridCol w="651567"/>
                <a:gridCol w="589995"/>
                <a:gridCol w="601022"/>
                <a:gridCol w="601022"/>
                <a:gridCol w="589995"/>
                <a:gridCol w="547721"/>
                <a:gridCol w="655846"/>
                <a:gridCol w="519548"/>
                <a:gridCol w="651567"/>
                <a:gridCol w="620322"/>
                <a:gridCol w="620322"/>
              </a:tblGrid>
              <a:tr h="1150335">
                <a:tc row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Группы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marL="71755" marR="7175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Кол-во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vert="vert27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Длительность занятий в школе, часы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Врем</a:t>
                      </a:r>
                      <a:r>
                        <a:rPr lang="uk-UA" sz="1800" dirty="0">
                          <a:effectLst/>
                        </a:rPr>
                        <a:t>я</a:t>
                      </a:r>
                      <a:r>
                        <a:rPr lang="ru-RU" sz="1800" dirty="0">
                          <a:effectLst/>
                        </a:rPr>
                        <a:t> выполнения домашних уроков, часы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7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&lt; 6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6 - 8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&gt; 8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1 - 2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3 - 5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28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&gt; 5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31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Абс.</a:t>
                      </a:r>
                      <a:endParaRPr lang="ru-RU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%</a:t>
                      </a:r>
                      <a:endParaRPr lang="ru-RU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Абс.</a:t>
                      </a:r>
                      <a:endParaRPr lang="ru-RU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%</a:t>
                      </a:r>
                      <a:endParaRPr lang="ru-RU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Абс.</a:t>
                      </a:r>
                      <a:endParaRPr lang="ru-RU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%</a:t>
                      </a:r>
                      <a:endParaRPr lang="ru-RU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Абс.</a:t>
                      </a:r>
                      <a:endParaRPr lang="ru-RU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%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Абс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%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Абс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%</a:t>
                      </a:r>
                      <a:endParaRPr lang="ru-RU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115033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Основная</a:t>
                      </a:r>
                      <a:endParaRPr lang="ru-RU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192</a:t>
                      </a:r>
                      <a:endParaRPr lang="ru-RU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28</a:t>
                      </a:r>
                      <a:endParaRPr lang="ru-RU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14,6*</a:t>
                      </a:r>
                      <a:endParaRPr lang="ru-RU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119</a:t>
                      </a:r>
                      <a:endParaRPr lang="ru-RU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62,0*</a:t>
                      </a:r>
                      <a:endParaRPr lang="ru-RU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51</a:t>
                      </a:r>
                      <a:endParaRPr lang="ru-RU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26,6</a:t>
                      </a:r>
                      <a:endParaRPr lang="ru-RU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55</a:t>
                      </a:r>
                      <a:endParaRPr lang="ru-RU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28,6*</a:t>
                      </a:r>
                      <a:endParaRPr lang="ru-RU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94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49,0*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43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22,4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115033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Контроль-ная</a:t>
                      </a:r>
                      <a:endParaRPr lang="ru-RU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50</a:t>
                      </a:r>
                      <a:endParaRPr lang="ru-RU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17</a:t>
                      </a:r>
                      <a:endParaRPr lang="ru-RU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34,0</a:t>
                      </a:r>
                      <a:endParaRPr lang="ru-RU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24</a:t>
                      </a:r>
                      <a:endParaRPr lang="ru-RU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48,0</a:t>
                      </a:r>
                      <a:endParaRPr lang="ru-RU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9</a:t>
                      </a:r>
                      <a:endParaRPr lang="ru-RU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18,0</a:t>
                      </a:r>
                      <a:endParaRPr lang="ru-RU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25</a:t>
                      </a:r>
                      <a:endParaRPr lang="ru-RU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50,0</a:t>
                      </a:r>
                      <a:endParaRPr lang="ru-RU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19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38,0</a:t>
                      </a:r>
                      <a:endParaRPr lang="ru-RU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</a:t>
                      </a:r>
                      <a:endParaRPr lang="ru-RU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12,0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755576" y="6309320"/>
            <a:ext cx="69665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* – различие достоверно (р</a:t>
            </a:r>
            <a:r>
              <a:rPr lang="ru-RU" dirty="0">
                <a:sym typeface="Symbol"/>
              </a:rPr>
              <a:t></a:t>
            </a:r>
            <a:r>
              <a:rPr lang="ru-RU" dirty="0"/>
              <a:t>0,001) в сравнении с группой контроля.</a:t>
            </a:r>
          </a:p>
        </p:txBody>
      </p:sp>
    </p:spTree>
    <p:extLst>
      <p:ext uri="{BB962C8B-B14F-4D97-AF65-F5344CB8AC3E}">
        <p14:creationId xmlns:p14="http://schemas.microsoft.com/office/powerpoint/2010/main" val="22591191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620000" cy="1340768"/>
          </a:xfrm>
        </p:spPr>
        <p:txBody>
          <a:bodyPr/>
          <a:lstStyle/>
          <a:p>
            <a:pPr algn="ctr"/>
            <a:r>
              <a:rPr lang="ru-RU" sz="2800" b="1" i="1" dirty="0"/>
              <a:t>Плотность комбинаций факторов риска заболеваний сердечно-сосудистой системы </a:t>
            </a: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>у </a:t>
            </a:r>
            <a:r>
              <a:rPr lang="ru-RU" sz="2800" b="1" i="1" dirty="0"/>
              <a:t>мальчиков-подростков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1858251"/>
              </p:ext>
            </p:extLst>
          </p:nvPr>
        </p:nvGraphicFramePr>
        <p:xfrm>
          <a:off x="755576" y="1340768"/>
          <a:ext cx="6802511" cy="54897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Диаграмма" r:id="rId3" imgW="5972251" imgH="4829370" progId="MSGraph.Chart.8">
                  <p:embed/>
                </p:oleObj>
              </mc:Choice>
              <mc:Fallback>
                <p:oleObj name="Диаграмма" r:id="rId3" imgW="5972251" imgH="4829370" progId="MSGraph.Char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340768"/>
                        <a:ext cx="6802511" cy="548974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794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/>
              <a:t>Данные объективного обследования </a:t>
            </a:r>
            <a:r>
              <a:rPr lang="ru-RU" sz="3200" b="1" dirty="0" smtClean="0"/>
              <a:t>мальчиков-подростков с субклиническими формами ССЗ</a:t>
            </a:r>
            <a:endParaRPr lang="ru-RU" sz="32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848065"/>
              </p:ext>
            </p:extLst>
          </p:nvPr>
        </p:nvGraphicFramePr>
        <p:xfrm>
          <a:off x="-3" y="1936880"/>
          <a:ext cx="9144002" cy="49467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78807"/>
                <a:gridCol w="1183234"/>
                <a:gridCol w="1316737"/>
                <a:gridCol w="1316737"/>
                <a:gridCol w="1148487"/>
              </a:tblGrid>
              <a:tr h="441184"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600" dirty="0">
                          <a:effectLst/>
                        </a:rPr>
                        <a:t>Клинический признак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400">
                          <a:effectLst/>
                        </a:rPr>
                        <a:t>Группы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52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600" b="1" dirty="0" smtClean="0">
                          <a:effectLst/>
                        </a:rPr>
                        <a:t>ВНАД 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600" b="1" dirty="0">
                          <a:effectLst/>
                        </a:rPr>
                        <a:t>(</a:t>
                      </a:r>
                      <a:r>
                        <a:rPr lang="en-US" sz="1600" b="1" dirty="0">
                          <a:effectLst/>
                        </a:rPr>
                        <a:t>n </a:t>
                      </a:r>
                      <a:r>
                        <a:rPr lang="ru-RU" sz="1600" b="1" dirty="0">
                          <a:effectLst/>
                        </a:rPr>
                        <a:t>= 53)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600" b="1" dirty="0" smtClean="0">
                          <a:effectLst/>
                        </a:rPr>
                        <a:t>НРС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600" b="1" dirty="0">
                          <a:effectLst/>
                        </a:rPr>
                        <a:t>(</a:t>
                      </a:r>
                      <a:r>
                        <a:rPr lang="en-US" sz="1600" b="1" dirty="0">
                          <a:effectLst/>
                        </a:rPr>
                        <a:t>n </a:t>
                      </a:r>
                      <a:r>
                        <a:rPr lang="ru-RU" sz="1600" b="1" dirty="0">
                          <a:effectLst/>
                        </a:rPr>
                        <a:t>= 51)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600" b="1" dirty="0" smtClean="0">
                          <a:effectLst/>
                        </a:rPr>
                        <a:t>МС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600" b="1" dirty="0">
                          <a:effectLst/>
                        </a:rPr>
                        <a:t>(</a:t>
                      </a:r>
                      <a:r>
                        <a:rPr lang="en-US" sz="1600" b="1" dirty="0">
                          <a:effectLst/>
                        </a:rPr>
                        <a:t>n </a:t>
                      </a:r>
                      <a:r>
                        <a:rPr lang="ru-RU" sz="1600" b="1" dirty="0">
                          <a:effectLst/>
                        </a:rPr>
                        <a:t>= 45)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600" b="1" dirty="0" smtClean="0">
                          <a:effectLst/>
                        </a:rPr>
                        <a:t>ГМ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600" b="1" dirty="0">
                          <a:effectLst/>
                        </a:rPr>
                        <a:t>(</a:t>
                      </a:r>
                      <a:r>
                        <a:rPr lang="en-US" sz="1600" b="1" dirty="0">
                          <a:effectLst/>
                        </a:rPr>
                        <a:t>n </a:t>
                      </a:r>
                      <a:r>
                        <a:rPr lang="ru-RU" sz="1600" b="1" dirty="0">
                          <a:effectLst/>
                        </a:rPr>
                        <a:t>= 43)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11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600" b="1" dirty="0" err="1">
                          <a:effectLst/>
                        </a:rPr>
                        <a:t>абс</a:t>
                      </a:r>
                      <a:r>
                        <a:rPr lang="ru-RU" sz="1600" b="1" dirty="0">
                          <a:effectLst/>
                        </a:rPr>
                        <a:t>. (%)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600" b="1" dirty="0" err="1">
                          <a:effectLst/>
                        </a:rPr>
                        <a:t>абс</a:t>
                      </a:r>
                      <a:r>
                        <a:rPr lang="ru-RU" sz="1600" b="1" dirty="0">
                          <a:effectLst/>
                        </a:rPr>
                        <a:t>. (%)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600" b="1" dirty="0" err="1">
                          <a:effectLst/>
                        </a:rPr>
                        <a:t>абс</a:t>
                      </a:r>
                      <a:r>
                        <a:rPr lang="ru-RU" sz="1600" b="1" dirty="0">
                          <a:effectLst/>
                        </a:rPr>
                        <a:t>. (%)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600" b="1">
                          <a:effectLst/>
                        </a:rPr>
                        <a:t>абс. (%)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1692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600">
                          <a:effectLst/>
                        </a:rPr>
                        <a:t>Смещение границ относительной сердечной тупости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600" b="1">
                          <a:effectLst/>
                        </a:rPr>
                        <a:t>2 (3,8)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600" b="1" dirty="0">
                          <a:effectLst/>
                        </a:rPr>
                        <a:t>0 (0,0)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600" b="1" dirty="0">
                          <a:effectLst/>
                        </a:rPr>
                        <a:t>0 (0,0)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600" b="1" dirty="0">
                          <a:effectLst/>
                        </a:rPr>
                        <a:t>3 (7,0)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118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600">
                          <a:effectLst/>
                        </a:rPr>
                        <a:t>Приглушенность сердечных тонов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600" b="1">
                          <a:effectLst/>
                        </a:rPr>
                        <a:t>19 (35,8)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600" b="1">
                          <a:effectLst/>
                        </a:rPr>
                        <a:t>13 (25,5)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600" b="1" dirty="0">
                          <a:effectLst/>
                        </a:rPr>
                        <a:t>17 (37,8)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600" b="1" dirty="0">
                          <a:effectLst/>
                        </a:rPr>
                        <a:t>25 (58,1)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118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600">
                          <a:effectLst/>
                        </a:rPr>
                        <a:t>Аритмичная сердечная деятельность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600" b="1">
                          <a:effectLst/>
                        </a:rPr>
                        <a:t>7 (13,2)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600" b="1">
                          <a:effectLst/>
                        </a:rPr>
                        <a:t>37 (72,5)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600" b="1">
                          <a:effectLst/>
                        </a:rPr>
                        <a:t>11 (24,4)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600" b="1" dirty="0">
                          <a:effectLst/>
                        </a:rPr>
                        <a:t>12 (27,9)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070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600" dirty="0">
                          <a:effectLst/>
                        </a:rPr>
                        <a:t>Короткий систолический шум на верхушке в горизонтальном положении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600" b="1">
                          <a:effectLst/>
                        </a:rPr>
                        <a:t>25 (47,2)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600" b="1">
                          <a:effectLst/>
                        </a:rPr>
                        <a:t>19 (37,3)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600" b="1">
                          <a:effectLst/>
                        </a:rPr>
                        <a:t>24 (53,3)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600" b="1" dirty="0">
                          <a:effectLst/>
                        </a:rPr>
                        <a:t>41 (95,3)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9839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600">
                          <a:effectLst/>
                        </a:rPr>
                        <a:t>Щелчок открытия митрального клапана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600" b="1">
                          <a:effectLst/>
                        </a:rPr>
                        <a:t>13 (24,5)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600" b="1">
                          <a:effectLst/>
                        </a:rPr>
                        <a:t>8 (15,7)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600" b="1">
                          <a:effectLst/>
                        </a:rPr>
                        <a:t>27 (60,0)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600" b="1" dirty="0">
                          <a:effectLst/>
                        </a:rPr>
                        <a:t>24 (55,8)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194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/>
              <a:t>Сопутствующая патология у мальчиков-подростков 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7881212"/>
              </p:ext>
            </p:extLst>
          </p:nvPr>
        </p:nvGraphicFramePr>
        <p:xfrm>
          <a:off x="158304" y="1340768"/>
          <a:ext cx="8214816" cy="5481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748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i="1" dirty="0"/>
              <a:t>Синдром недифференцированной дисплазии соединительной ткани у мальчиков-подростков 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2045754"/>
              </p:ext>
            </p:extLst>
          </p:nvPr>
        </p:nvGraphicFramePr>
        <p:xfrm>
          <a:off x="158304" y="1547261"/>
          <a:ext cx="8179320" cy="5269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1443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/>
              <a:t>Обоснование </a:t>
            </a:r>
            <a:r>
              <a:rPr lang="ru-RU" b="1" dirty="0" smtClean="0"/>
              <a:t>исследования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" y="1124745"/>
            <a:ext cx="8229600" cy="2376263"/>
          </a:xfrm>
        </p:spPr>
        <p:txBody>
          <a:bodyPr>
            <a:normAutofit/>
          </a:bodyPr>
          <a:lstStyle/>
          <a:p>
            <a:r>
              <a:rPr lang="ru-RU" sz="2400" b="1" i="1" dirty="0" smtClean="0"/>
              <a:t>20 – 50</a:t>
            </a:r>
            <a:r>
              <a:rPr lang="ru-RU" sz="2400" b="1" i="1" dirty="0"/>
              <a:t>% юношей имеют </a:t>
            </a:r>
            <a:r>
              <a:rPr lang="ru-RU" sz="2400" b="1" i="1" dirty="0" smtClean="0"/>
              <a:t>ограничения </a:t>
            </a:r>
            <a:r>
              <a:rPr lang="ru-RU" sz="2400" b="1" i="1" dirty="0"/>
              <a:t>в выборе военных профессий. </a:t>
            </a:r>
            <a:endParaRPr lang="ru-RU" sz="2400" b="1" i="1" dirty="0" smtClean="0"/>
          </a:p>
          <a:p>
            <a:r>
              <a:rPr lang="ru-RU" sz="2400" b="1" i="1" dirty="0" smtClean="0"/>
              <a:t>Годность призывников к </a:t>
            </a:r>
            <a:r>
              <a:rPr lang="ru-RU" sz="2400" b="1" i="1" dirty="0"/>
              <a:t>службе в Вооруженных </a:t>
            </a:r>
            <a:r>
              <a:rPr lang="ru-RU" sz="2400" b="1" i="1" dirty="0" smtClean="0"/>
              <a:t>силах Российской федерации не </a:t>
            </a:r>
            <a:r>
              <a:rPr lang="ru-RU" sz="2400" b="1" i="1" dirty="0"/>
              <a:t>превышает 50 </a:t>
            </a:r>
            <a:r>
              <a:rPr lang="ru-RU" sz="2400" b="1" i="1" dirty="0" smtClean="0"/>
              <a:t>– 70</a:t>
            </a:r>
            <a:r>
              <a:rPr lang="ru-RU" sz="2400" b="1" i="1" dirty="0"/>
              <a:t>% </a:t>
            </a:r>
            <a:r>
              <a:rPr lang="ru-RU" sz="2400" b="1" i="1" dirty="0" smtClean="0"/>
              <a:t>.</a:t>
            </a:r>
          </a:p>
          <a:p>
            <a:pPr marL="0" indent="0" algn="r">
              <a:buNone/>
            </a:pPr>
            <a:r>
              <a:rPr lang="ru-RU" sz="1800" i="1" dirty="0" smtClean="0"/>
              <a:t>Воронин </a:t>
            </a:r>
            <a:r>
              <a:rPr lang="ru-RU" sz="1800" i="1" dirty="0"/>
              <a:t>Р.М., Шатрова Н.В., </a:t>
            </a:r>
            <a:r>
              <a:rPr lang="ru-RU" sz="1800" i="1" dirty="0" smtClean="0"/>
              <a:t>2010</a:t>
            </a:r>
            <a:endParaRPr lang="ru-RU" sz="1800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3481576"/>
            <a:ext cx="8136904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ru-RU" sz="2400" b="1" i="1" dirty="0" smtClean="0"/>
              <a:t>В течение последних 20 лет число молодых людей, годных к военной службе, сократилось на треть.</a:t>
            </a:r>
          </a:p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ru-RU" sz="2400" b="1" i="1" dirty="0" smtClean="0"/>
              <a:t>У 40% юношей призывного возраста состояние здоровья и физическая подготовка не соответствуют армейским требованиям.</a:t>
            </a:r>
          </a:p>
          <a:p>
            <a:endParaRPr lang="ru-RU" dirty="0"/>
          </a:p>
          <a:p>
            <a:pPr algn="r"/>
            <a:r>
              <a:rPr lang="ru-RU" i="1" dirty="0" smtClean="0"/>
              <a:t>По данным Министерства обороны РФ, 2010 г. 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69408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7180"/>
            <a:ext cx="7620000" cy="634082"/>
          </a:xfrm>
        </p:spPr>
        <p:txBody>
          <a:bodyPr/>
          <a:lstStyle/>
          <a:p>
            <a:r>
              <a:rPr lang="ru-RU" dirty="0" smtClean="0"/>
              <a:t>Выводы: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92696"/>
            <a:ext cx="8208912" cy="5904656"/>
          </a:xfrm>
        </p:spPr>
        <p:txBody>
          <a:bodyPr>
            <a:noAutofit/>
          </a:bodyPr>
          <a:lstStyle/>
          <a:p>
            <a:r>
              <a:rPr lang="ru-RU" sz="2000" b="1" i="1" dirty="0" smtClean="0"/>
              <a:t>Использование </a:t>
            </a:r>
            <a:r>
              <a:rPr lang="ru-RU" sz="2000" b="1" i="1" dirty="0"/>
              <a:t>комплекса адекватных и информативных для оценки состояния сердечно-сосудистой системы методов обследования позволил выявить субклинические формы сердечно-сосудистой патологии у 35,1% мальчиков-подростков </a:t>
            </a:r>
            <a:r>
              <a:rPr lang="ru-RU" sz="2000" b="1" i="1" dirty="0" err="1"/>
              <a:t>предпризывного</a:t>
            </a:r>
            <a:r>
              <a:rPr lang="ru-RU" sz="2000" b="1" i="1" dirty="0"/>
              <a:t> </a:t>
            </a:r>
            <a:r>
              <a:rPr lang="ru-RU" sz="2000" b="1" i="1" dirty="0" smtClean="0"/>
              <a:t>возраста, характеризующиеся </a:t>
            </a:r>
            <a:r>
              <a:rPr lang="ru-RU" sz="2000" b="1" i="1" dirty="0"/>
              <a:t>вполне определенными клиническими особенностями</a:t>
            </a:r>
            <a:r>
              <a:rPr lang="ru-RU" sz="2000" b="1" i="1" dirty="0" smtClean="0"/>
              <a:t>.</a:t>
            </a:r>
          </a:p>
          <a:p>
            <a:r>
              <a:rPr lang="ru-RU" sz="2000" b="1" i="1" dirty="0" smtClean="0"/>
              <a:t>Обследованные </a:t>
            </a:r>
            <a:r>
              <a:rPr lang="ru-RU" sz="2000" b="1" i="1" dirty="0"/>
              <a:t>имеют значительную частоту встречаемости сопутствующей патологии, признаков синдрома дисплазии соединительной ткани, наследственной отягощенности по сердечно-сосудистым заболеваниям. </a:t>
            </a:r>
            <a:endParaRPr lang="ru-RU" sz="2000" b="1" i="1" dirty="0" smtClean="0"/>
          </a:p>
          <a:p>
            <a:r>
              <a:rPr lang="ru-RU" sz="2000" b="1" i="1" dirty="0" smtClean="0"/>
              <a:t>Указанное</a:t>
            </a:r>
            <a:r>
              <a:rPr lang="ru-RU" sz="2000" b="1" i="1" dirty="0"/>
              <a:t>, вероятно, является </a:t>
            </a:r>
            <a:r>
              <a:rPr lang="ru-RU" sz="2000" b="1" i="1" dirty="0" err="1"/>
              <a:t>этиопатогенетическими</a:t>
            </a:r>
            <a:r>
              <a:rPr lang="ru-RU" sz="2000" b="1" i="1" dirty="0"/>
              <a:t> факторами формирования заболеваний сердечно-сосудистой системы у подростков </a:t>
            </a:r>
            <a:r>
              <a:rPr lang="ru-RU" sz="2000" b="1" i="1" dirty="0" err="1"/>
              <a:t>предпризывного</a:t>
            </a:r>
            <a:r>
              <a:rPr lang="ru-RU" sz="2000" b="1" i="1" dirty="0"/>
              <a:t> возраста</a:t>
            </a:r>
            <a:r>
              <a:rPr lang="ru-RU" sz="2000" b="1" i="1" dirty="0" smtClean="0"/>
              <a:t>.</a:t>
            </a:r>
          </a:p>
          <a:p>
            <a:r>
              <a:rPr lang="ru-RU" sz="2000" b="1" i="1" dirty="0"/>
              <a:t>Полученные данные определяют целесообразность </a:t>
            </a:r>
            <a:r>
              <a:rPr lang="ru-RU" sz="2000" b="1" i="1" dirty="0" smtClean="0"/>
              <a:t>своевременного использования </a:t>
            </a:r>
            <a:r>
              <a:rPr lang="ru-RU" sz="2000" b="1" i="1" dirty="0"/>
              <a:t>направленную </a:t>
            </a:r>
            <a:r>
              <a:rPr lang="ru-RU" sz="2000" b="1" i="1" dirty="0" smtClean="0"/>
              <a:t>дифференцированной коррекции </a:t>
            </a:r>
            <a:r>
              <a:rPr lang="ru-RU" sz="2000" b="1" i="1" dirty="0"/>
              <a:t>выявленных нарушений, что положительно скажется на состоянии здоровья мальчиков-подростков и, соответственно, более эффективной адаптации их как призывников к военной службе.</a:t>
            </a:r>
          </a:p>
          <a:p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1886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164406" y="5756762"/>
            <a:ext cx="8856980" cy="768582"/>
          </a:xfrm>
          <a:prstGeom prst="rect">
            <a:avLst/>
          </a:prstGeom>
          <a:noFill/>
        </p:spPr>
        <p:txBody>
          <a:bodyPr spcFirstLastPara="1" wrap="none">
            <a:prstTxWarp prst="textArchDow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Благодарим за внимание!</a:t>
            </a:r>
          </a:p>
        </p:txBody>
      </p:sp>
      <p:pic>
        <p:nvPicPr>
          <p:cNvPr id="40963" name="Picture 7" descr="http://ds10sim.ucoz.ru/f_1630614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3949"/>
          <a:stretch/>
        </p:blipFill>
        <p:spPr bwMode="auto">
          <a:xfrm>
            <a:off x="200084" y="297919"/>
            <a:ext cx="8128000" cy="525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067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Обоснование исследования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i="1" dirty="0" smtClean="0"/>
              <a:t>Тренировочный </a:t>
            </a:r>
            <a:r>
              <a:rPr lang="ru-RU" sz="2800" b="1" i="1" dirty="0"/>
              <a:t>процесс </a:t>
            </a:r>
            <a:r>
              <a:rPr lang="ru-RU" sz="2800" b="1" i="1" dirty="0" smtClean="0"/>
              <a:t>– мощный </a:t>
            </a:r>
            <a:r>
              <a:rPr lang="ru-RU" sz="2800" b="1" i="1" dirty="0" err="1"/>
              <a:t>стрессорный</a:t>
            </a:r>
            <a:r>
              <a:rPr lang="ru-RU" sz="2800" b="1" i="1" dirty="0"/>
              <a:t> фактор, </a:t>
            </a:r>
            <a:r>
              <a:rPr lang="ru-RU" sz="2800" b="1" i="1" dirty="0" smtClean="0"/>
              <a:t>выявляющий повреждения </a:t>
            </a:r>
            <a:r>
              <a:rPr lang="ru-RU" sz="2800" b="1" i="1" dirty="0"/>
              <a:t>систем организма, которые обеспечивают его адаптацию к физической нагрузке, прежде всего, сердечно-сосудистой </a:t>
            </a:r>
            <a:r>
              <a:rPr lang="ru-RU" sz="2800" b="1" i="1" dirty="0" smtClean="0"/>
              <a:t>системы.</a:t>
            </a:r>
          </a:p>
          <a:p>
            <a:endParaRPr lang="ru-RU" dirty="0"/>
          </a:p>
          <a:p>
            <a:pPr marL="0" indent="0" algn="r">
              <a:buNone/>
            </a:pPr>
            <a:r>
              <a:rPr lang="ru-RU" sz="1800" i="1" dirty="0" smtClean="0"/>
              <a:t>Белоцерковский З.Б., 2005; </a:t>
            </a:r>
            <a:r>
              <a:rPr lang="ru-RU" sz="1800" i="1" dirty="0" err="1" smtClean="0"/>
              <a:t>Агаджанян</a:t>
            </a:r>
            <a:r>
              <a:rPr lang="ru-RU" sz="1800" i="1" dirty="0" smtClean="0"/>
              <a:t> Н.А., 2006,</a:t>
            </a:r>
          </a:p>
          <a:p>
            <a:pPr marL="0" indent="0" algn="r">
              <a:buNone/>
            </a:pPr>
            <a:r>
              <a:rPr lang="ru-RU" sz="1800" i="1" dirty="0" smtClean="0"/>
              <a:t> Гаврилова Е.А., 2012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09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363272" cy="1143000"/>
          </a:xfrm>
        </p:spPr>
        <p:txBody>
          <a:bodyPr>
            <a:normAutofit fontScale="90000"/>
          </a:bodyPr>
          <a:lstStyle/>
          <a:p>
            <a:r>
              <a:rPr lang="ru-RU" sz="3200" b="1" i="1" dirty="0" smtClean="0"/>
              <a:t>Ведущие факторы, определяющие негативные </a:t>
            </a:r>
            <a:r>
              <a:rPr lang="ru-RU" sz="3200" b="1" i="1" dirty="0"/>
              <a:t>тенденции в состоянии здоровья </a:t>
            </a:r>
            <a:r>
              <a:rPr lang="ru-RU" sz="3200" b="1" i="1" dirty="0" smtClean="0"/>
              <a:t>призывников</a:t>
            </a:r>
            <a:endParaRPr lang="ru-RU" sz="32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6"/>
            <a:ext cx="8507288" cy="5256584"/>
          </a:xfrm>
        </p:spPr>
        <p:txBody>
          <a:bodyPr>
            <a:noAutofit/>
          </a:bodyPr>
          <a:lstStyle/>
          <a:p>
            <a:r>
              <a:rPr lang="ru-RU" sz="2200" b="1" i="1" dirty="0" smtClean="0"/>
              <a:t>неудовлетворительное </a:t>
            </a:r>
            <a:r>
              <a:rPr lang="ru-RU" sz="2200" b="1" i="1" dirty="0"/>
              <a:t>качество плановых профилактических осмотров и связанных с этим мероприятий по коррекции выявленных нарушений среди детей и </a:t>
            </a:r>
            <a:r>
              <a:rPr lang="ru-RU" sz="2200" b="1" i="1" dirty="0" smtClean="0"/>
              <a:t>подростков;</a:t>
            </a:r>
          </a:p>
          <a:p>
            <a:r>
              <a:rPr lang="ru-RU" sz="2200" b="1" i="1" dirty="0" smtClean="0"/>
              <a:t>недостаточный </a:t>
            </a:r>
            <a:r>
              <a:rPr lang="ru-RU" sz="2200" b="1" i="1" dirty="0"/>
              <a:t>объем при этом диагностических </a:t>
            </a:r>
            <a:r>
              <a:rPr lang="ru-RU" sz="2200" b="1" i="1" dirty="0" smtClean="0"/>
              <a:t>мероприятий;</a:t>
            </a:r>
          </a:p>
          <a:p>
            <a:r>
              <a:rPr lang="ru-RU" sz="2200" b="1" i="1" dirty="0" smtClean="0"/>
              <a:t>низкое </a:t>
            </a:r>
            <a:r>
              <a:rPr lang="ru-RU" sz="2200" b="1" i="1" dirty="0"/>
              <a:t>качество медицинских услуг детской </a:t>
            </a:r>
            <a:r>
              <a:rPr lang="ru-RU" sz="2200" b="1" i="1" dirty="0" smtClean="0"/>
              <a:t>поликлиники;</a:t>
            </a:r>
          </a:p>
          <a:p>
            <a:r>
              <a:rPr lang="ru-RU" sz="2200" b="1" i="1" dirty="0" smtClean="0"/>
              <a:t>неэффективность </a:t>
            </a:r>
            <a:r>
              <a:rPr lang="ru-RU" sz="2200" b="1" i="1" dirty="0"/>
              <a:t>диспансеризации детей и подростков, недостаток специалистов в поликлиниках, особенно в сельской </a:t>
            </a:r>
            <a:r>
              <a:rPr lang="ru-RU" sz="2200" b="1" i="1" dirty="0" smtClean="0"/>
              <a:t>местности;</a:t>
            </a:r>
          </a:p>
          <a:p>
            <a:r>
              <a:rPr lang="ru-RU" sz="2200" b="1" i="1" dirty="0" smtClean="0"/>
              <a:t>недостаточная мотивация </a:t>
            </a:r>
            <a:r>
              <a:rPr lang="ru-RU" sz="2200" b="1" i="1" dirty="0"/>
              <a:t>подростков на сохранение и укрепление собственного здоровья; </a:t>
            </a:r>
            <a:endParaRPr lang="ru-RU" sz="2200" b="1" i="1" dirty="0" smtClean="0"/>
          </a:p>
          <a:p>
            <a:r>
              <a:rPr lang="ru-RU" sz="2200" b="1" i="1" dirty="0" smtClean="0"/>
              <a:t>социально-экономические </a:t>
            </a:r>
            <a:r>
              <a:rPr lang="ru-RU" sz="2200" b="1" i="1" dirty="0"/>
              <a:t>депривации, неполноценное питание, злоупотребление алкоголем, </a:t>
            </a:r>
            <a:r>
              <a:rPr lang="ru-RU" sz="2200" b="1" i="1" dirty="0" smtClean="0"/>
              <a:t>наркомания, курение.</a:t>
            </a:r>
            <a:endParaRPr lang="ru-RU" sz="2200" b="1" i="1" dirty="0"/>
          </a:p>
        </p:txBody>
      </p:sp>
    </p:spTree>
    <p:extLst>
      <p:ext uri="{BB962C8B-B14F-4D97-AF65-F5344CB8AC3E}">
        <p14:creationId xmlns:p14="http://schemas.microsoft.com/office/powerpoint/2010/main" val="50068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/>
              <a:t>Цель исследования</a:t>
            </a:r>
            <a:r>
              <a:rPr lang="ru-RU" i="1" dirty="0"/>
              <a:t>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i="1" dirty="0"/>
              <a:t>определение частоты и характера субклинических форм сердечно-сосудистой патологии у мальчиков-подростков Д</a:t>
            </a:r>
            <a:r>
              <a:rPr lang="ru-RU" sz="3600" b="1" i="1" dirty="0" smtClean="0"/>
              <a:t>онецкого </a:t>
            </a:r>
            <a:r>
              <a:rPr lang="ru-RU" sz="3600" b="1" i="1" dirty="0"/>
              <a:t>региона</a:t>
            </a:r>
            <a:r>
              <a:rPr lang="ru-RU" sz="3600" b="1" i="1" dirty="0" smtClean="0"/>
              <a:t>.</a:t>
            </a:r>
            <a:endParaRPr lang="ru-RU" sz="3600" b="1" i="1" dirty="0"/>
          </a:p>
        </p:txBody>
      </p:sp>
    </p:spTree>
    <p:extLst>
      <p:ext uri="{BB962C8B-B14F-4D97-AF65-F5344CB8AC3E}">
        <p14:creationId xmlns:p14="http://schemas.microsoft.com/office/powerpoint/2010/main" val="311191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Дизайн исследования: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4000" b="1" i="1" dirty="0" smtClean="0"/>
              <a:t>Исследование </a:t>
            </a:r>
            <a:r>
              <a:rPr lang="ru-RU" sz="4000" b="1" i="1" dirty="0" err="1"/>
              <a:t>проспективное</a:t>
            </a:r>
            <a:r>
              <a:rPr lang="ru-RU" sz="4000" b="1" i="1" dirty="0"/>
              <a:t>, </a:t>
            </a:r>
            <a:r>
              <a:rPr lang="ru-RU" sz="4000" b="1" i="1" dirty="0" err="1" smtClean="0"/>
              <a:t>когортное</a:t>
            </a:r>
            <a:r>
              <a:rPr lang="ru-RU" sz="4000" b="1" i="1" dirty="0" smtClean="0"/>
              <a:t>.</a:t>
            </a:r>
          </a:p>
          <a:p>
            <a:pPr marL="0" indent="0">
              <a:buNone/>
            </a:pPr>
            <a:endParaRPr lang="ru-RU" sz="4000" b="1" dirty="0"/>
          </a:p>
          <a:p>
            <a:r>
              <a:rPr lang="ru-RU" sz="4400" b="1" i="1" dirty="0" smtClean="0"/>
              <a:t>Обследованы </a:t>
            </a:r>
            <a:r>
              <a:rPr lang="ru-RU" sz="4400" b="1" i="1" dirty="0"/>
              <a:t>547 мальчиков-подростков в возрасте 15 – 16 лет, </a:t>
            </a:r>
          </a:p>
          <a:p>
            <a:r>
              <a:rPr lang="ru-RU" sz="4400" b="1" i="1" dirty="0"/>
              <a:t>обратившиеся в клинику для решения вопроса о возможности занятий в спортивных секциях и/или обучения в учебном заведении с высоким уровнем физической нагрузки (военный лицей).</a:t>
            </a:r>
          </a:p>
          <a:p>
            <a:pPr marL="0" indent="0">
              <a:buNone/>
            </a:pPr>
            <a:endParaRPr lang="ru-RU" sz="4400" b="1" i="1" dirty="0" smtClean="0"/>
          </a:p>
          <a:p>
            <a:pPr marL="0" indent="0">
              <a:buNone/>
            </a:pPr>
            <a:r>
              <a:rPr lang="ru-RU" sz="4400" b="1" i="1" dirty="0" smtClean="0"/>
              <a:t>Критерии </a:t>
            </a:r>
            <a:r>
              <a:rPr lang="ru-RU" sz="4400" b="1" i="1" dirty="0"/>
              <a:t>включения:</a:t>
            </a:r>
            <a:endParaRPr lang="ru-RU" sz="4400" i="1" dirty="0"/>
          </a:p>
          <a:p>
            <a:pPr lvl="1"/>
            <a:r>
              <a:rPr lang="ru-RU" sz="3300" b="1" i="1" dirty="0"/>
              <a:t>Пол: мужской.</a:t>
            </a:r>
          </a:p>
          <a:p>
            <a:pPr lvl="1"/>
            <a:r>
              <a:rPr lang="ru-RU" sz="3300" b="1" i="1" dirty="0"/>
              <a:t>Возраст: от 15 до 17 лет.</a:t>
            </a:r>
          </a:p>
          <a:p>
            <a:pPr lvl="1"/>
            <a:r>
              <a:rPr lang="ru-RU" sz="3300" b="1" i="1" dirty="0"/>
              <a:t>Проживание в Донецкой области.</a:t>
            </a:r>
          </a:p>
          <a:p>
            <a:pPr lvl="1"/>
            <a:r>
              <a:rPr lang="ru-RU" sz="3300" b="1" i="1" dirty="0"/>
              <a:t>Согласие обследуемых на прохождение всех этапов исследования.</a:t>
            </a:r>
          </a:p>
          <a:p>
            <a:pPr marL="0" indent="0">
              <a:buNone/>
            </a:pPr>
            <a:r>
              <a:rPr lang="ru-RU" sz="4400" b="1" i="1" dirty="0"/>
              <a:t>Критерии исключения:</a:t>
            </a:r>
            <a:endParaRPr lang="ru-RU" sz="4400" i="1" dirty="0"/>
          </a:p>
          <a:p>
            <a:r>
              <a:rPr lang="ru-RU" sz="3300" b="1" i="1" dirty="0"/>
              <a:t>Пациенты:</a:t>
            </a:r>
          </a:p>
          <a:p>
            <a:pPr lvl="1"/>
            <a:r>
              <a:rPr lang="ru-RU" sz="3300" b="1" i="1" dirty="0"/>
              <a:t>с диагностированными заболеваниями сердечно-сосудистой системы;</a:t>
            </a:r>
          </a:p>
          <a:p>
            <a:pPr lvl="1"/>
            <a:r>
              <a:rPr lang="ru-RU" sz="3300" b="1" i="1" dirty="0"/>
              <a:t>с известными противопоказаниями для физических нагрузок</a:t>
            </a:r>
            <a:r>
              <a:rPr lang="ru-RU" sz="3300" b="1" i="1" dirty="0" smtClean="0"/>
              <a:t>.</a:t>
            </a:r>
            <a:r>
              <a:rPr lang="ru-RU" sz="3600" b="1" i="1" dirty="0"/>
              <a:t> </a:t>
            </a:r>
          </a:p>
          <a:p>
            <a:pPr marL="411163" lvl="1" indent="-411163">
              <a:buNone/>
            </a:pPr>
            <a:endParaRPr lang="ru-RU" sz="3600" b="1" i="1" dirty="0"/>
          </a:p>
          <a:p>
            <a:pPr marL="411163" lvl="1" indent="-411163">
              <a:buNone/>
            </a:pPr>
            <a:r>
              <a:rPr lang="ru-RU" sz="4400" b="1" i="1" dirty="0" smtClean="0"/>
              <a:t>Сроки </a:t>
            </a:r>
            <a:r>
              <a:rPr lang="ru-RU" sz="4400" b="1" i="1" dirty="0"/>
              <a:t>исследования</a:t>
            </a:r>
            <a:r>
              <a:rPr lang="ru-RU" sz="3600" b="1" i="1" dirty="0"/>
              <a:t>: 2012 – 2016 гг. </a:t>
            </a:r>
          </a:p>
          <a:p>
            <a:pPr lvl="1"/>
            <a:endParaRPr lang="ru-RU" sz="3300" b="1" i="1" dirty="0"/>
          </a:p>
        </p:txBody>
      </p:sp>
    </p:spTree>
    <p:extLst>
      <p:ext uri="{BB962C8B-B14F-4D97-AF65-F5344CB8AC3E}">
        <p14:creationId xmlns:p14="http://schemas.microsoft.com/office/powerpoint/2010/main" val="287746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Методы исследования: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8568952" cy="5832648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ru-RU" sz="7100" b="1" i="1" dirty="0" smtClean="0"/>
              <a:t>Сбор </a:t>
            </a:r>
            <a:r>
              <a:rPr lang="ru-RU" sz="7100" b="1" i="1" dirty="0"/>
              <a:t>анамнеза: </a:t>
            </a:r>
          </a:p>
          <a:p>
            <a:pPr lvl="2">
              <a:buFont typeface="Wingdings" pitchFamily="2" charset="2"/>
              <a:buChar char="ü"/>
            </a:pPr>
            <a:r>
              <a:rPr lang="ru-RU" sz="6200" b="1" i="1" dirty="0"/>
              <a:t>характер наследственности по сердечно-сосудистым заболеваниям (атеросклероз, </a:t>
            </a:r>
            <a:r>
              <a:rPr lang="ru-RU" sz="6200" b="1" i="1" dirty="0" smtClean="0"/>
              <a:t>ИБС, ГБ, СД 2 </a:t>
            </a:r>
            <a:r>
              <a:rPr lang="ru-RU" sz="6200" b="1" i="1" dirty="0"/>
              <a:t>типа, инфаркт, инсульт) и внезапной кардиальной смерти</a:t>
            </a:r>
          </a:p>
          <a:p>
            <a:pPr lvl="2">
              <a:buFont typeface="Wingdings" pitchFamily="2" charset="2"/>
              <a:buChar char="ü"/>
            </a:pPr>
            <a:r>
              <a:rPr lang="ru-RU" sz="6200" b="1" i="1" dirty="0"/>
              <a:t>вредные привычки (</a:t>
            </a:r>
            <a:r>
              <a:rPr lang="ru-RU" sz="6200" b="1" i="1" dirty="0" err="1"/>
              <a:t>табакокурение</a:t>
            </a:r>
            <a:r>
              <a:rPr lang="ru-RU" sz="6200" b="1" i="1" dirty="0"/>
              <a:t>, алкоголизм, наркомания)</a:t>
            </a:r>
          </a:p>
          <a:p>
            <a:pPr lvl="2">
              <a:buFont typeface="Wingdings" pitchFamily="2" charset="2"/>
              <a:buChar char="ü"/>
            </a:pPr>
            <a:r>
              <a:rPr lang="ru-RU" sz="6200" b="1" i="1" dirty="0"/>
              <a:t>отношение к спорту и регулярным физическим нагрузкам, гиподинамия.</a:t>
            </a:r>
          </a:p>
          <a:p>
            <a:r>
              <a:rPr lang="ru-RU" sz="7200" b="1" i="1" dirty="0" smtClean="0"/>
              <a:t>Общеклинические (осмотр</a:t>
            </a:r>
            <a:r>
              <a:rPr lang="ru-RU" sz="7200" b="1" i="1" dirty="0"/>
              <a:t>, </a:t>
            </a:r>
            <a:r>
              <a:rPr lang="ru-RU" sz="7200" b="1" i="1" dirty="0" err="1"/>
              <a:t>физикальное</a:t>
            </a:r>
            <a:r>
              <a:rPr lang="ru-RU" sz="7200" b="1" i="1" dirty="0"/>
              <a:t> и рутинное лабораторное </a:t>
            </a:r>
            <a:r>
              <a:rPr lang="ru-RU" sz="7200" b="1" i="1" dirty="0" smtClean="0"/>
              <a:t>обследование).</a:t>
            </a:r>
            <a:endParaRPr lang="uk-UA" sz="7200" b="1" i="1" dirty="0"/>
          </a:p>
          <a:p>
            <a:r>
              <a:rPr lang="ru-RU" sz="7200" b="1" i="1" dirty="0" smtClean="0"/>
              <a:t>Лабораторные </a:t>
            </a:r>
            <a:r>
              <a:rPr lang="ru-RU" sz="7200" b="1" i="1" dirty="0"/>
              <a:t>(определение липидного, гликемического профиля</a:t>
            </a:r>
            <a:r>
              <a:rPr lang="ru-RU" sz="7200" b="1" i="1" dirty="0" smtClean="0"/>
              <a:t>).</a:t>
            </a:r>
            <a:endParaRPr lang="ru-RU" sz="7200" b="1" i="1" dirty="0"/>
          </a:p>
        </p:txBody>
      </p:sp>
    </p:spTree>
    <p:extLst>
      <p:ext uri="{BB962C8B-B14F-4D97-AF65-F5344CB8AC3E}">
        <p14:creationId xmlns:p14="http://schemas.microsoft.com/office/powerpoint/2010/main" val="427626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Методы исследования: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136904" cy="5472608"/>
          </a:xfrm>
        </p:spPr>
        <p:txBody>
          <a:bodyPr>
            <a:normAutofit/>
          </a:bodyPr>
          <a:lstStyle/>
          <a:p>
            <a:r>
              <a:rPr lang="ru-RU" sz="2600" b="1" i="1" dirty="0" smtClean="0"/>
              <a:t>Инструментальные </a:t>
            </a:r>
            <a:r>
              <a:rPr lang="ru-RU" sz="2600" b="1" i="1" dirty="0"/>
              <a:t>(стандартная электрокардиография, длительная регистрация ЭКГ по методу </a:t>
            </a:r>
            <a:r>
              <a:rPr lang="ru-RU" sz="2600" b="1" i="1" dirty="0" err="1"/>
              <a:t>Холтера</a:t>
            </a:r>
            <a:r>
              <a:rPr lang="ru-RU" sz="2600" b="1" i="1" dirty="0"/>
              <a:t>, </a:t>
            </a:r>
            <a:r>
              <a:rPr lang="ru-RU" sz="2600" b="1" i="1" dirty="0" err="1"/>
              <a:t>допплерэхокардиография</a:t>
            </a:r>
            <a:r>
              <a:rPr lang="ru-RU" sz="2600" b="1" i="1" dirty="0"/>
              <a:t>, стресс-тесты – </a:t>
            </a:r>
            <a:r>
              <a:rPr lang="ru-RU" sz="2600" b="1" i="1" dirty="0" err="1"/>
              <a:t>тредмил</a:t>
            </a:r>
            <a:r>
              <a:rPr lang="ru-RU" sz="2600" b="1" i="1" dirty="0"/>
              <a:t>-тест</a:t>
            </a:r>
            <a:r>
              <a:rPr lang="ru-RU" sz="2600" b="1" i="1" dirty="0" smtClean="0"/>
              <a:t>).</a:t>
            </a:r>
            <a:endParaRPr lang="uk-UA" sz="2600" b="1" i="1" dirty="0"/>
          </a:p>
          <a:p>
            <a:r>
              <a:rPr lang="ru-RU" sz="2600" b="1" i="1" dirty="0" smtClean="0"/>
              <a:t>По </a:t>
            </a:r>
            <a:r>
              <a:rPr lang="ru-RU" sz="2600" b="1" i="1" dirty="0"/>
              <a:t>показаниям – ультразвуковая допплерография сосудов головного мозга, цветовое дуплексное сканирование </a:t>
            </a:r>
            <a:r>
              <a:rPr lang="ru-RU" sz="2600" b="1" i="1" dirty="0" err="1"/>
              <a:t>брахиоцефальных</a:t>
            </a:r>
            <a:r>
              <a:rPr lang="ru-RU" sz="2600" b="1" i="1" dirty="0"/>
              <a:t> артерий на экстракраниальном </a:t>
            </a:r>
            <a:r>
              <a:rPr lang="ru-RU" sz="2600" b="1" i="1" dirty="0" smtClean="0"/>
              <a:t>уровне.</a:t>
            </a:r>
            <a:endParaRPr lang="uk-UA" sz="2600" b="1" i="1" dirty="0"/>
          </a:p>
          <a:p>
            <a:r>
              <a:rPr lang="uk-UA" sz="2600" b="1" i="1" dirty="0" err="1" smtClean="0"/>
              <a:t>Статистические</a:t>
            </a:r>
            <a:r>
              <a:rPr lang="uk-UA" sz="2600" b="1" i="1" dirty="0"/>
              <a:t>.</a:t>
            </a:r>
            <a:endParaRPr lang="ru-RU" sz="2600" b="1" i="1" dirty="0"/>
          </a:p>
        </p:txBody>
      </p:sp>
    </p:spTree>
    <p:extLst>
      <p:ext uri="{BB962C8B-B14F-4D97-AF65-F5344CB8AC3E}">
        <p14:creationId xmlns:p14="http://schemas.microsoft.com/office/powerpoint/2010/main" val="397030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400" b="1" dirty="0" smtClean="0"/>
              <a:t>Результаты обследования мальчиков-подростков </a:t>
            </a:r>
            <a:br>
              <a:rPr lang="ru-RU" sz="3400" b="1" dirty="0" smtClean="0"/>
            </a:br>
            <a:r>
              <a:rPr lang="ru-RU" sz="3400" b="1" dirty="0" smtClean="0"/>
              <a:t>(</a:t>
            </a:r>
            <a:r>
              <a:rPr lang="en-US" sz="3400" b="1" dirty="0" smtClean="0"/>
              <a:t>N=547 </a:t>
            </a:r>
            <a:r>
              <a:rPr lang="ru-RU" sz="3400" b="1" dirty="0" smtClean="0"/>
              <a:t>чел.)</a:t>
            </a:r>
            <a:endParaRPr lang="ru-RU" sz="3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2391122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096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312</TotalTime>
  <Words>1339</Words>
  <Application>Microsoft Office PowerPoint</Application>
  <PresentationFormat>Экран (4:3)</PresentationFormat>
  <Paragraphs>284</Paragraphs>
  <Slides>21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Соседство</vt:lpstr>
      <vt:lpstr>Диаграмма</vt:lpstr>
      <vt:lpstr>ПОДХОДЫ К ДИАГНОСТИКЕ ЗАБОЛЕВАНИЙ СЕРДЕЧНО-СОСУДИСТОЙ СИСТЕМЫ  У МАЛЬЧИКОВ-ПОДРОСТКОВ ПРЕДПРИЗЫВНОГО ВОЗРАСТА ДОНЕЦКОГО РЕГИОНА</vt:lpstr>
      <vt:lpstr>Обоснование исследования</vt:lpstr>
      <vt:lpstr>Обоснование исследования</vt:lpstr>
      <vt:lpstr>Ведущие факторы, определяющие негативные тенденции в состоянии здоровья призывников</vt:lpstr>
      <vt:lpstr>Цель исследования: </vt:lpstr>
      <vt:lpstr>Дизайн исследования:</vt:lpstr>
      <vt:lpstr>Методы исследования:</vt:lpstr>
      <vt:lpstr>Методы исследования:</vt:lpstr>
      <vt:lpstr>Результаты обследования мальчиков-подростков  (N=547 чел.)</vt:lpstr>
      <vt:lpstr>СУБКЛИНИЧЕСКИЕ ФОРМЫ СЕРДЕЧНО-СОСУДИСТОЙ ПАТОЛОГИИ  У ОБСЛЕДОВАННЫХ МАЛЬЧИКОВ-ПОДРОСТКОВ (N=192 чел.)</vt:lpstr>
      <vt:lpstr>Распределение жалоб в группах исследования</vt:lpstr>
      <vt:lpstr>Презентация PowerPoint</vt:lpstr>
      <vt:lpstr>Встречаемость наследственной отягощенности по заболеваниям сердечно-сосудистой системы </vt:lpstr>
      <vt:lpstr>Встречаемость модифицируемых факторов риска заболеваний сердечно-сосудистой системы </vt:lpstr>
      <vt:lpstr>Структура и длительность учебных занятий в течение дня мальчиков-подростков основной группы и в группе контроля (абс.,%)</vt:lpstr>
      <vt:lpstr>Плотность комбинаций факторов риска заболеваний сердечно-сосудистой системы  у мальчиков-подростков</vt:lpstr>
      <vt:lpstr>Данные объективного обследования мальчиков-подростков с субклиническими формами ССЗ</vt:lpstr>
      <vt:lpstr>Сопутствующая патология у мальчиков-подростков </vt:lpstr>
      <vt:lpstr>Синдром недифференцированной дисплазии соединительной ткани у мальчиков-подростков </vt:lpstr>
      <vt:lpstr>Выводы: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ДИАГНОСТИКА СУБКЛИНИЧЕСКИХ ФОРМ СЕРДЕЧНО-СОСУДИСТОЙ ПАТОЛОГИИ И ПРОФИЛАКТИКА КАРДИАЛЬНЫХ ОСЛОЖНЕНИЙ У МАЛЬЧИКОВ-ПОДРОСТКОВ ПРЕДПРИЗЫВНОГО ВОЗРАСТА</dc:title>
  <dc:creator>BEST</dc:creator>
  <cp:lastModifiedBy>Admin</cp:lastModifiedBy>
  <cp:revision>30</cp:revision>
  <dcterms:created xsi:type="dcterms:W3CDTF">2015-10-08T18:04:05Z</dcterms:created>
  <dcterms:modified xsi:type="dcterms:W3CDTF">2020-10-11T17:29:12Z</dcterms:modified>
</cp:coreProperties>
</file>