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6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ОСТРЫЙ БРОНХИОЛИТ У ДЕТЕЙ</a:t>
            </a:r>
            <a:r>
              <a:rPr lang="ru-RU" sz="3600" smtClean="0">
                <a:solidFill>
                  <a:schemeClr val="bg1"/>
                </a:solidFill>
              </a:rPr>
              <a:t>: СТРАТЕГИЯ </a:t>
            </a:r>
            <a:r>
              <a:rPr lang="ru-RU" sz="3600" dirty="0" smtClean="0">
                <a:solidFill>
                  <a:schemeClr val="bg1"/>
                </a:solidFill>
              </a:rPr>
              <a:t>ТЕРАПИИ НА СОВРЕМЕННОМ ЭТАПЕ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861048"/>
            <a:ext cx="7772400" cy="17526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990033"/>
                </a:solidFill>
              </a:rPr>
              <a:t>Докладчики: 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зав.кафедрой педиатрии №2, д.м.н., доцент </a:t>
            </a:r>
            <a:r>
              <a:rPr lang="ru-RU" sz="2000" b="1" dirty="0" smtClean="0">
                <a:solidFill>
                  <a:srgbClr val="002060"/>
                </a:solidFill>
              </a:rPr>
              <a:t>Налетов А.В.,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доцент кафедры педиатрии №2, к.м.н., доцент </a:t>
            </a:r>
            <a:r>
              <a:rPr lang="ru-RU" sz="2000" b="1" dirty="0" err="1" smtClean="0">
                <a:solidFill>
                  <a:srgbClr val="002060"/>
                </a:solidFill>
              </a:rPr>
              <a:t>Масюта</a:t>
            </a:r>
            <a:r>
              <a:rPr lang="ru-RU" sz="2000" b="1" dirty="0" smtClean="0">
                <a:solidFill>
                  <a:srgbClr val="002060"/>
                </a:solidFill>
              </a:rPr>
              <a:t> Д.И.,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доцент кафедры педиатрии №2, к.м.н., доцент </a:t>
            </a:r>
            <a:r>
              <a:rPr lang="ru-RU" sz="2000" b="1" dirty="0" smtClean="0">
                <a:solidFill>
                  <a:srgbClr val="002060"/>
                </a:solidFill>
              </a:rPr>
              <a:t>Чалая Л.Ф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ЛЕЧЕНИЕ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5915000" cy="496855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990033"/>
                </a:solidFill>
              </a:rPr>
              <a:t>Ингаляционные ГКС </a:t>
            </a:r>
            <a:r>
              <a:rPr lang="ru-RU" b="1" dirty="0" smtClean="0">
                <a:solidFill>
                  <a:srgbClr val="002060"/>
                </a:solidFill>
              </a:rPr>
              <a:t>при </a:t>
            </a:r>
            <a:r>
              <a:rPr lang="ru-RU" b="1" dirty="0" smtClean="0">
                <a:solidFill>
                  <a:srgbClr val="002060"/>
                </a:solidFill>
              </a:rPr>
              <a:t>ОБ </a:t>
            </a:r>
            <a:r>
              <a:rPr lang="ru-RU" b="1" dirty="0" smtClean="0">
                <a:solidFill>
                  <a:srgbClr val="002060"/>
                </a:solidFill>
              </a:rPr>
              <a:t>не должны использоваться вследствие отсутствия доказательств их клинического эффекта – применяются при </a:t>
            </a:r>
            <a:r>
              <a:rPr lang="ru-RU" b="1" dirty="0" err="1" smtClean="0">
                <a:solidFill>
                  <a:srgbClr val="002060"/>
                </a:solidFill>
              </a:rPr>
              <a:t>атопии</a:t>
            </a:r>
            <a:r>
              <a:rPr lang="ru-RU" b="1" dirty="0" smtClean="0">
                <a:solidFill>
                  <a:srgbClr val="002060"/>
                </a:solidFill>
              </a:rPr>
              <a:t>, дебюте бронхиальной астмы, повторных эпизодах </a:t>
            </a:r>
            <a:r>
              <a:rPr lang="ru-RU" b="1" dirty="0" err="1" smtClean="0">
                <a:solidFill>
                  <a:srgbClr val="002060"/>
                </a:solidFill>
              </a:rPr>
              <a:t>бронхообструкции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990033"/>
                </a:solidFill>
              </a:rPr>
              <a:t>Системные ГКС </a:t>
            </a:r>
            <a:r>
              <a:rPr lang="ru-RU" b="1" dirty="0" smtClean="0">
                <a:solidFill>
                  <a:srgbClr val="002060"/>
                </a:solidFill>
              </a:rPr>
              <a:t>не следует применять вследствие их неэффективности. </a:t>
            </a:r>
          </a:p>
        </p:txBody>
      </p:sp>
      <p:pic>
        <p:nvPicPr>
          <p:cNvPr id="1028" name="Picture 4" descr="C:\Users\Андрей\Desktop\человечки для презентации\things-mediation-is-NOT.jpg"/>
          <p:cNvPicPr>
            <a:picLocks noChangeAspect="1" noChangeArrowheads="1"/>
          </p:cNvPicPr>
          <p:nvPr/>
        </p:nvPicPr>
        <p:blipFill>
          <a:blip r:embed="rId2" cstate="print"/>
          <a:srcRect l="27432" r="24159"/>
          <a:stretch>
            <a:fillRect/>
          </a:stretch>
        </p:blipFill>
        <p:spPr bwMode="auto">
          <a:xfrm>
            <a:off x="6444208" y="2276872"/>
            <a:ext cx="2160240" cy="2510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132856"/>
            <a:ext cx="7355160" cy="3993307"/>
          </a:xfrm>
        </p:spPr>
        <p:txBody>
          <a:bodyPr/>
          <a:lstStyle/>
          <a:p>
            <a:r>
              <a:rPr lang="ru-RU" b="1" dirty="0" smtClean="0">
                <a:solidFill>
                  <a:srgbClr val="990033"/>
                </a:solidFill>
              </a:rPr>
              <a:t>Благодарю за внимание!</a:t>
            </a:r>
            <a:endParaRPr lang="ru-RU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Острый </a:t>
            </a:r>
            <a:r>
              <a:rPr lang="ru-RU" b="1" dirty="0" err="1" smtClean="0">
                <a:solidFill>
                  <a:srgbClr val="002060"/>
                </a:solidFill>
              </a:rPr>
              <a:t>бронхиолит</a:t>
            </a:r>
            <a:r>
              <a:rPr lang="ru-RU" b="1" dirty="0" smtClean="0">
                <a:solidFill>
                  <a:srgbClr val="002060"/>
                </a:solidFill>
              </a:rPr>
              <a:t> (ОБ) </a:t>
            </a:r>
            <a:r>
              <a:rPr lang="ru-RU" b="1" dirty="0" smtClean="0">
                <a:solidFill>
                  <a:srgbClr val="990033"/>
                </a:solidFill>
              </a:rPr>
              <a:t>– воспалительное заболевание нижних дыхательных путей с преимущественным поражением мелких бронхов и бронхиол у детей в возрасте до 2 лет (наиболее часто - у детей в возрасте до 1 года). </a:t>
            </a:r>
          </a:p>
          <a:p>
            <a:endParaRPr lang="ru-RU" b="1" dirty="0" smtClean="0">
              <a:solidFill>
                <a:srgbClr val="990033"/>
              </a:solidFill>
            </a:endParaRPr>
          </a:p>
          <a:p>
            <a:endParaRPr lang="ru-RU" b="1" dirty="0" smtClean="0">
              <a:solidFill>
                <a:srgbClr val="990033"/>
              </a:solidFill>
            </a:endParaRPr>
          </a:p>
          <a:p>
            <a:r>
              <a:rPr lang="ru-RU" b="1" dirty="0" err="1" smtClean="0">
                <a:solidFill>
                  <a:srgbClr val="002060"/>
                </a:solidFill>
              </a:rPr>
              <a:t>Симптомокомплекс</a:t>
            </a:r>
            <a:r>
              <a:rPr lang="ru-RU" b="1" dirty="0" smtClean="0">
                <a:solidFill>
                  <a:srgbClr val="002060"/>
                </a:solidFill>
              </a:rPr>
              <a:t> ОБ:</a:t>
            </a:r>
          </a:p>
          <a:p>
            <a:pPr lvl="1"/>
            <a:r>
              <a:rPr lang="ru-RU" b="1" i="1" dirty="0" smtClean="0">
                <a:solidFill>
                  <a:srgbClr val="990033"/>
                </a:solidFill>
              </a:rPr>
              <a:t>субфебрильная лихорадка,</a:t>
            </a:r>
          </a:p>
          <a:p>
            <a:pPr lvl="1"/>
            <a:r>
              <a:rPr lang="ru-RU" b="1" i="1" dirty="0" smtClean="0">
                <a:solidFill>
                  <a:srgbClr val="990033"/>
                </a:solidFill>
              </a:rPr>
              <a:t>кашель,</a:t>
            </a:r>
          </a:p>
          <a:p>
            <a:pPr lvl="1"/>
            <a:r>
              <a:rPr lang="ru-RU" b="1" i="1" dirty="0" smtClean="0">
                <a:solidFill>
                  <a:srgbClr val="990033"/>
                </a:solidFill>
              </a:rPr>
              <a:t>экспираторная одышка,</a:t>
            </a:r>
          </a:p>
          <a:p>
            <a:pPr lvl="1"/>
            <a:r>
              <a:rPr lang="ru-RU" b="1" i="1" dirty="0" smtClean="0">
                <a:solidFill>
                  <a:srgbClr val="990033"/>
                </a:solidFill>
              </a:rPr>
              <a:t>апноэ,</a:t>
            </a:r>
          </a:p>
          <a:p>
            <a:pPr lvl="1"/>
            <a:r>
              <a:rPr lang="ru-RU" b="1" i="1" dirty="0" smtClean="0">
                <a:solidFill>
                  <a:srgbClr val="990033"/>
                </a:solidFill>
              </a:rPr>
              <a:t>аускультация легких: мелкопузырчатые хрипы или крепитация, сухие свистящие хрипы с двух сторон.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4082"/>
          </a:xfrm>
          <a:solidFill>
            <a:srgbClr val="990033"/>
          </a:solidFill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ЭТИОЛОГИЯ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ОБ чаще развивается в ответ на респираторно-синцитиальную (РС) вирусную инфекцию (60-70%). </a:t>
            </a:r>
          </a:p>
          <a:p>
            <a:pPr>
              <a:lnSpc>
                <a:spcPct val="120000"/>
              </a:lnSpc>
            </a:pPr>
            <a:r>
              <a:rPr lang="ru-RU" b="1" dirty="0" err="1" smtClean="0">
                <a:solidFill>
                  <a:srgbClr val="002060"/>
                </a:solidFill>
              </a:rPr>
              <a:t>РС-инфекцию</a:t>
            </a:r>
            <a:r>
              <a:rPr lang="ru-RU" b="1" dirty="0" smtClean="0">
                <a:solidFill>
                  <a:srgbClr val="002060"/>
                </a:solidFill>
              </a:rPr>
              <a:t> переносят практически все дети в первые 2 года жизни (90%), из них в 20% случаев развивается ОБ.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Пик заболеваемости – ноябрь-апрель.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Высокая </a:t>
            </a:r>
            <a:r>
              <a:rPr lang="ru-RU" b="1" dirty="0" err="1" smtClean="0">
                <a:solidFill>
                  <a:srgbClr val="002060"/>
                </a:solidFill>
              </a:rPr>
              <a:t>контагиозность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Не вызывает устойчивого защитного иммунного ответа, возможно повторное инфицирование.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78098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ФАКТОРЫ РИСКА РАЗВИТИЯ ОБ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Наличие старших детей в семье.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Возраст до 6 месяцев.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Рождение за ≤ 6 мес. до начала сезона </a:t>
            </a:r>
            <a:r>
              <a:rPr lang="ru-RU" sz="2800" b="1" dirty="0" err="1" smtClean="0">
                <a:solidFill>
                  <a:srgbClr val="002060"/>
                </a:solidFill>
              </a:rPr>
              <a:t>РС-инфекции</a:t>
            </a:r>
            <a:r>
              <a:rPr lang="ru-RU" sz="2800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Семья более 4 человек.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Грудное вскармливание менее 2 месяцев.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Посещение детского сада.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Дети от многоплодной беременности.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  <a:solidFill>
            <a:srgbClr val="990033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ОЦЕНКА ОСНОВНЫХ СИМПТОМОВ ОСТРОГО БРОНХИОЛИТА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Одышка: </a:t>
            </a:r>
          </a:p>
          <a:p>
            <a:pPr lvl="1"/>
            <a:r>
              <a:rPr lang="ru-RU" sz="2400" b="1" dirty="0" smtClean="0">
                <a:solidFill>
                  <a:srgbClr val="002060"/>
                </a:solidFill>
              </a:rPr>
              <a:t>до 2 мес.: ≥60/мин.,</a:t>
            </a:r>
          </a:p>
          <a:p>
            <a:pPr lvl="1"/>
            <a:r>
              <a:rPr lang="ru-RU" sz="2400" b="1" dirty="0" smtClean="0">
                <a:solidFill>
                  <a:srgbClr val="002060"/>
                </a:solidFill>
              </a:rPr>
              <a:t>2-11 мес.: ≥50/мин.,</a:t>
            </a:r>
          </a:p>
          <a:p>
            <a:pPr lvl="1"/>
            <a:r>
              <a:rPr lang="ru-RU" sz="2400" b="1" dirty="0" smtClean="0">
                <a:solidFill>
                  <a:srgbClr val="002060"/>
                </a:solidFill>
              </a:rPr>
              <a:t>1-5 лет: ≥40/мин.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Участие вспомогательной мускулатуры в акте дыхания 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Втяжение уступчивых мест, нижней части грудной клетки.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Раздувание крыльев носа,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Кряхтящее дыхание,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Цианоз,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Вялость, беспокойство,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Неспособность есть/пить.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Уровень сатурации крови.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24942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ДИАГНОСТИКА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клиническая картина;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лабораторное исследование: ОАК – лейкоцитоз, СРБ, </a:t>
            </a:r>
            <a:r>
              <a:rPr lang="ru-RU" b="1" dirty="0" err="1" smtClean="0">
                <a:solidFill>
                  <a:srgbClr val="002060"/>
                </a:solidFill>
              </a:rPr>
              <a:t>прокальцитонин</a:t>
            </a:r>
            <a:r>
              <a:rPr lang="ru-RU" b="1" dirty="0" smtClean="0">
                <a:solidFill>
                  <a:srgbClr val="002060"/>
                </a:solidFill>
              </a:rPr>
              <a:t> – норма;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экспресс-диагностика </a:t>
            </a:r>
            <a:r>
              <a:rPr lang="ru-RU" b="1" dirty="0" err="1" smtClean="0">
                <a:solidFill>
                  <a:srgbClr val="002060"/>
                </a:solidFill>
              </a:rPr>
              <a:t>РС-вируса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рентгенография ОГК.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Андрей\Desktop\человечки для презентации\!.jpg"/>
          <p:cNvPicPr>
            <a:picLocks noChangeAspect="1" noChangeArrowheads="1"/>
          </p:cNvPicPr>
          <p:nvPr/>
        </p:nvPicPr>
        <p:blipFill>
          <a:blip r:embed="rId2" cstate="print"/>
          <a:srcRect l="23089" r="30733"/>
          <a:stretch>
            <a:fillRect/>
          </a:stretch>
        </p:blipFill>
        <p:spPr bwMode="auto">
          <a:xfrm>
            <a:off x="4860032" y="1412776"/>
            <a:ext cx="576064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РЕНТГЕНОГРАФИЯ ОГК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7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Рутинно не проводится!</a:t>
            </a:r>
          </a:p>
          <a:p>
            <a:pPr lvl="1"/>
            <a:r>
              <a:rPr lang="ru-RU" b="1" dirty="0" smtClean="0">
                <a:solidFill>
                  <a:srgbClr val="002060"/>
                </a:solidFill>
              </a:rPr>
              <a:t>при подозрении на пневмонию,</a:t>
            </a:r>
          </a:p>
          <a:p>
            <a:pPr lvl="1"/>
            <a:r>
              <a:rPr lang="ru-RU" b="1" dirty="0" smtClean="0">
                <a:solidFill>
                  <a:srgbClr val="002060"/>
                </a:solidFill>
              </a:rPr>
              <a:t>при повышении маркеров воспаления.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Выявляется:</a:t>
            </a:r>
          </a:p>
          <a:p>
            <a:pPr lvl="1"/>
            <a:r>
              <a:rPr lang="ru-RU" b="1" dirty="0" smtClean="0">
                <a:solidFill>
                  <a:srgbClr val="002060"/>
                </a:solidFill>
              </a:rPr>
              <a:t>вздутие легких, </a:t>
            </a:r>
          </a:p>
          <a:p>
            <a:pPr lvl="1"/>
            <a:r>
              <a:rPr lang="ru-RU" b="1" dirty="0" smtClean="0">
                <a:solidFill>
                  <a:srgbClr val="002060"/>
                </a:solidFill>
              </a:rPr>
              <a:t>усиление </a:t>
            </a:r>
            <a:r>
              <a:rPr lang="ru-RU" b="1" dirty="0" err="1" smtClean="0">
                <a:solidFill>
                  <a:srgbClr val="002060"/>
                </a:solidFill>
              </a:rPr>
              <a:t>бронхососудистого</a:t>
            </a:r>
            <a:r>
              <a:rPr lang="ru-RU" b="1" dirty="0" smtClean="0">
                <a:solidFill>
                  <a:srgbClr val="002060"/>
                </a:solidFill>
              </a:rPr>
              <a:t> рисунка, </a:t>
            </a:r>
          </a:p>
          <a:p>
            <a:pPr lvl="1"/>
            <a:r>
              <a:rPr lang="ru-RU" b="1" dirty="0" smtClean="0">
                <a:solidFill>
                  <a:srgbClr val="002060"/>
                </a:solidFill>
              </a:rPr>
              <a:t>участки понижения прозрачности легочной ткани,</a:t>
            </a:r>
          </a:p>
          <a:p>
            <a:pPr lvl="1"/>
            <a:r>
              <a:rPr lang="ru-RU" b="1" dirty="0" smtClean="0">
                <a:solidFill>
                  <a:srgbClr val="002060"/>
                </a:solidFill>
              </a:rPr>
              <a:t>мелкие ателектазы иногда ошибочно принимают за пневмонию, что ведет к необоснованному назначению антибиотиков.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ЛЕЧЕНИЕ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проходимость верхних дыхательных путей (</a:t>
            </a:r>
            <a:r>
              <a:rPr lang="ru-RU" sz="2400" b="1" dirty="0" err="1" smtClean="0">
                <a:solidFill>
                  <a:srgbClr val="002060"/>
                </a:solidFill>
              </a:rPr>
              <a:t>деконгестанты</a:t>
            </a:r>
            <a:r>
              <a:rPr lang="ru-RU" sz="2400" b="1" dirty="0" smtClean="0">
                <a:solidFill>
                  <a:srgbClr val="002060"/>
                </a:solidFill>
              </a:rPr>
              <a:t>, назальные отсосы).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При ДН 2 и выше - </a:t>
            </a:r>
            <a:r>
              <a:rPr lang="ru-RU" sz="2400" b="1" dirty="0" err="1" smtClean="0">
                <a:solidFill>
                  <a:srgbClr val="990033"/>
                </a:solidFill>
              </a:rPr>
              <a:t>оксигенация</a:t>
            </a:r>
            <a:r>
              <a:rPr lang="ru-RU" sz="2400" b="1" dirty="0" smtClean="0">
                <a:solidFill>
                  <a:srgbClr val="990033"/>
                </a:solidFill>
              </a:rPr>
              <a:t> и гидратация</a:t>
            </a:r>
            <a:r>
              <a:rPr lang="ru-RU" sz="2400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Антибиотики</a:t>
            </a:r>
            <a:r>
              <a:rPr lang="ru-RU" sz="2400" b="1" dirty="0" smtClean="0">
                <a:solidFill>
                  <a:srgbClr val="002060"/>
                </a:solidFill>
              </a:rPr>
              <a:t> - при сопутствующей бактериальной инфекции. 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Противовирусная терапия </a:t>
            </a:r>
            <a:r>
              <a:rPr lang="ru-RU" sz="2400" b="1" dirty="0" smtClean="0">
                <a:solidFill>
                  <a:srgbClr val="002060"/>
                </a:solidFill>
              </a:rPr>
              <a:t>не проводится. </a:t>
            </a:r>
          </a:p>
          <a:p>
            <a:r>
              <a:rPr lang="ru-RU" sz="2400" b="1" dirty="0" smtClean="0">
                <a:solidFill>
                  <a:srgbClr val="990033"/>
                </a:solidFill>
              </a:rPr>
              <a:t>Адекватная гидратация </a:t>
            </a:r>
            <a:r>
              <a:rPr lang="ru-RU" sz="2400" b="1" dirty="0" smtClean="0">
                <a:solidFill>
                  <a:srgbClr val="002060"/>
                </a:solidFill>
              </a:rPr>
              <a:t>– </a:t>
            </a:r>
            <a:r>
              <a:rPr lang="ru-RU" sz="2400" b="1" dirty="0" err="1" smtClean="0">
                <a:solidFill>
                  <a:srgbClr val="002060"/>
                </a:solidFill>
              </a:rPr>
              <a:t>перорально</a:t>
            </a:r>
            <a:r>
              <a:rPr lang="ru-RU" sz="2400" b="1" dirty="0" smtClean="0">
                <a:solidFill>
                  <a:srgbClr val="002060"/>
                </a:solidFill>
              </a:rPr>
              <a:t>, внутривенно.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Кислород увлажненный рекомендуется при SаО2 ≤ 92-94%.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ЛЕЧЕНИЕ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5842992" cy="496855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Не рекомендуется рутинное использование ингаляций β2-агонистов короткого действия. 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err="1" smtClean="0">
                <a:solidFill>
                  <a:srgbClr val="990033"/>
                </a:solidFill>
              </a:rPr>
              <a:t>Бронхолитики</a:t>
            </a:r>
            <a:r>
              <a:rPr lang="ru-RU" sz="2400" b="1" dirty="0" smtClean="0">
                <a:solidFill>
                  <a:srgbClr val="002060"/>
                </a:solidFill>
              </a:rPr>
              <a:t> используют через </a:t>
            </a:r>
            <a:r>
              <a:rPr lang="ru-RU" sz="2400" b="1" dirty="0" err="1" smtClean="0">
                <a:solidFill>
                  <a:srgbClr val="002060"/>
                </a:solidFill>
              </a:rPr>
              <a:t>небулайзер</a:t>
            </a:r>
            <a:r>
              <a:rPr lang="ru-RU" sz="2400" b="1" dirty="0" smtClean="0">
                <a:solidFill>
                  <a:srgbClr val="002060"/>
                </a:solidFill>
              </a:rPr>
              <a:t> по требованию, не более 3-4 раз в день: </a:t>
            </a:r>
          </a:p>
          <a:p>
            <a:pPr lvl="1"/>
            <a:r>
              <a:rPr lang="ru-RU" sz="2400" b="1" dirty="0" err="1" smtClean="0">
                <a:solidFill>
                  <a:srgbClr val="002060"/>
                </a:solidFill>
              </a:rPr>
              <a:t>сальбутамол</a:t>
            </a:r>
            <a:r>
              <a:rPr lang="ru-RU" sz="2400" b="1" dirty="0" smtClean="0">
                <a:solidFill>
                  <a:srgbClr val="002060"/>
                </a:solidFill>
              </a:rPr>
              <a:t> на прием 0,15 мл/кг, максимально 2,5 мл.</a:t>
            </a:r>
          </a:p>
          <a:p>
            <a:pPr lvl="1"/>
            <a:r>
              <a:rPr lang="ru-RU" sz="2400" b="1" dirty="0" err="1" smtClean="0">
                <a:solidFill>
                  <a:srgbClr val="002060"/>
                </a:solidFill>
              </a:rPr>
              <a:t>фенотерол</a:t>
            </a:r>
            <a:r>
              <a:rPr lang="ru-RU" sz="2400" b="1" dirty="0" smtClean="0">
                <a:solidFill>
                  <a:srgbClr val="002060"/>
                </a:solidFill>
              </a:rPr>
              <a:t> + </a:t>
            </a:r>
            <a:r>
              <a:rPr lang="ru-RU" sz="2400" b="1" dirty="0" err="1" smtClean="0">
                <a:solidFill>
                  <a:srgbClr val="002060"/>
                </a:solidFill>
              </a:rPr>
              <a:t>ипратропия</a:t>
            </a:r>
            <a:r>
              <a:rPr lang="ru-RU" sz="2400" b="1" dirty="0" smtClean="0">
                <a:solidFill>
                  <a:srgbClr val="002060"/>
                </a:solidFill>
              </a:rPr>
              <a:t> бромид на прием 2 капли/кг, максимально 10 капель (0,5 мл). </a:t>
            </a:r>
          </a:p>
        </p:txBody>
      </p:sp>
      <p:pic>
        <p:nvPicPr>
          <p:cNvPr id="4" name="Picture 3" descr="C:\Users\Андрей\Desktop\человечки для презентации\5ad1f86ac06f9ef23dde6ac57314dbd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700808"/>
            <a:ext cx="2771070" cy="37650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485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ОСТРЫЙ БРОНХИОЛИТ У ДЕТЕЙ: СТРАТЕГИЯ ТЕРАПИИ НА СОВРЕМЕННОМ ЭТАПЕ</vt:lpstr>
      <vt:lpstr>Слайд 2</vt:lpstr>
      <vt:lpstr>ЭТИОЛОГИЯ</vt:lpstr>
      <vt:lpstr>ФАКТОРЫ РИСКА РАЗВИТИЯ ОБ</vt:lpstr>
      <vt:lpstr>ОЦЕНКА ОСНОВНЫХ СИМПТОМОВ ОСТРОГО БРОНХИОЛИТА </vt:lpstr>
      <vt:lpstr>ДИАГНОСТИКА</vt:lpstr>
      <vt:lpstr>РЕНТГЕНОГРАФИЯ ОГК</vt:lpstr>
      <vt:lpstr>ЛЕЧЕНИЕ</vt:lpstr>
      <vt:lpstr>ЛЕЧЕНИЕ</vt:lpstr>
      <vt:lpstr>ЛЕЧЕНИЕ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ОСТРЫЙ БРОНХИОЛИТ У ДЕТЕЙ: ТАКТИКА ТЕРАПИИ НА СОВРЕМЕННОМ ЭТАПЕ</dc:title>
  <cp:lastModifiedBy>Андрей</cp:lastModifiedBy>
  <cp:revision>15</cp:revision>
  <dcterms:modified xsi:type="dcterms:W3CDTF">2020-10-03T14:59:33Z</dcterms:modified>
</cp:coreProperties>
</file>