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47" d="100"/>
          <a:sy n="47" d="100"/>
        </p:scale>
        <p:origin x="-384" y="42"/>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91881487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11043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778000" y="2298700"/>
            <a:ext cx="20828000" cy="4648200"/>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 Иван Арсентьев</a:t>
            </a:r>
          </a:p>
        </p:txBody>
      </p:sp>
      <p:sp>
        <p:nvSpPr>
          <p:cNvPr id="94" name="«Место ввода цитаты»."/>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Текст заголовка"/>
          <p:cNvSpPr txBox="1">
            <a:spLocks noGrp="1"/>
          </p:cNvSpPr>
          <p:nvPr>
            <p:ph type="title"/>
          </p:nvPr>
        </p:nvSpPr>
        <p:spPr>
          <a:xfrm>
            <a:off x="635000" y="9512300"/>
            <a:ext cx="23114000" cy="2006600"/>
          </a:xfrm>
          <a:prstGeom prst="rect">
            <a:avLst/>
          </a:prstGeom>
        </p:spPr>
        <p:txBody>
          <a:bodyPr anchor="b"/>
          <a:lstStyle/>
          <a:p>
            <a:r>
              <a:t>Текст заголовка</a:t>
            </a:r>
          </a:p>
        </p:txBody>
      </p:sp>
      <p:sp>
        <p:nvSpPr>
          <p:cNvPr id="22" name="Уровень текста 1…"/>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778000" y="4533900"/>
            <a:ext cx="20828000" cy="4648200"/>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Текст заголовка"/>
          <p:cNvSpPr txBox="1">
            <a:spLocks noGrp="1"/>
          </p:cNvSpPr>
          <p:nvPr>
            <p:ph type="title"/>
          </p:nvPr>
        </p:nvSpPr>
        <p:spPr>
          <a:xfrm>
            <a:off x="1651000" y="952500"/>
            <a:ext cx="10223500" cy="5549900"/>
          </a:xfrm>
          <a:prstGeom prst="rect">
            <a:avLst/>
          </a:prstGeom>
        </p:spPr>
        <p:txBody>
          <a:bodyPr anchor="b"/>
          <a:lstStyle>
            <a:lvl1pPr>
              <a:defRPr sz="8400"/>
            </a:lvl1pPr>
          </a:lstStyle>
          <a:p>
            <a:r>
              <a:t>Текст заголовка</a:t>
            </a:r>
          </a:p>
        </p:txBody>
      </p:sp>
      <p:sp>
        <p:nvSpPr>
          <p:cNvPr id="40" name="Уровень текста 1…"/>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Изображение"/>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Изображение"/>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Текст заголовка</a:t>
            </a:r>
          </a:p>
        </p:txBody>
      </p:sp>
      <p:sp>
        <p:nvSpPr>
          <p:cNvPr id="3" name="Уровень текста 1…"/>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19" name="Тема: «Определение миоцентрического положения нижней челюсти у лиц с глубоким прикусом с помощью электронейростимуляции. С последующей репозицией нового положения нижней челюсти»"/>
          <p:cNvSpPr txBox="1">
            <a:spLocks noGrp="1"/>
          </p:cNvSpPr>
          <p:nvPr>
            <p:ph type="ctrTitle"/>
          </p:nvPr>
        </p:nvSpPr>
        <p:spPr>
          <a:xfrm>
            <a:off x="1778000" y="3260272"/>
            <a:ext cx="20828000" cy="4648200"/>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defTabSz="495300">
              <a:defRPr sz="6720" b="1">
                <a:latin typeface="Times New Roman"/>
                <a:ea typeface="Times New Roman"/>
                <a:cs typeface="Times New Roman"/>
                <a:sym typeface="Times New Roman"/>
              </a:defRPr>
            </a:lvl1pPr>
          </a:lstStyle>
          <a:p>
            <a:r>
              <a:rPr sz="6600" b="0" dirty="0" err="1">
                <a:ln w="0"/>
                <a:solidFill>
                  <a:schemeClr val="tx1"/>
                </a:solidFill>
                <a:effectLst>
                  <a:outerShdw blurRad="38100" dist="19050" dir="2700000" algn="tl" rotWithShape="0">
                    <a:schemeClr val="dk1">
                      <a:alpha val="40000"/>
                    </a:schemeClr>
                  </a:outerShdw>
                </a:effectLst>
              </a:rPr>
              <a:t>Тема</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Определение</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миоцентрического</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положения</a:t>
            </a:r>
            <a:r>
              <a:rPr sz="6600" b="0" dirty="0">
                <a:ln w="0"/>
                <a:solidFill>
                  <a:schemeClr val="tx1"/>
                </a:solidFill>
                <a:effectLst>
                  <a:outerShdw blurRad="38100" dist="19050" dir="2700000" algn="tl" rotWithShape="0">
                    <a:schemeClr val="dk1">
                      <a:alpha val="40000"/>
                    </a:schemeClr>
                  </a:outerShdw>
                </a:effectLst>
              </a:rPr>
              <a:t> </a:t>
            </a:r>
            <a:r>
              <a:rPr lang="ru-RU" sz="6600" b="0" dirty="0" smtClean="0">
                <a:ln w="0"/>
                <a:solidFill>
                  <a:schemeClr val="tx1"/>
                </a:solidFill>
                <a:effectLst>
                  <a:outerShdw blurRad="38100" dist="19050" dir="2700000" algn="tl" rotWithShape="0">
                    <a:schemeClr val="dk1">
                      <a:alpha val="40000"/>
                    </a:schemeClr>
                  </a:outerShdw>
                </a:effectLst>
              </a:rPr>
              <a:t>н</a:t>
            </a:r>
            <a:r>
              <a:rPr sz="6600" b="0" dirty="0" err="1" smtClean="0">
                <a:ln w="0"/>
                <a:solidFill>
                  <a:schemeClr val="tx1"/>
                </a:solidFill>
                <a:effectLst>
                  <a:outerShdw blurRad="38100" dist="19050" dir="2700000" algn="tl" rotWithShape="0">
                    <a:schemeClr val="dk1">
                      <a:alpha val="40000"/>
                    </a:schemeClr>
                  </a:outerShdw>
                </a:effectLst>
              </a:rPr>
              <a:t>ижней</a:t>
            </a:r>
            <a:r>
              <a:rPr sz="6600" b="0" dirty="0" smtClean="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челюсти</a:t>
            </a:r>
            <a:r>
              <a:rPr sz="6600" b="0" dirty="0">
                <a:ln w="0"/>
                <a:solidFill>
                  <a:schemeClr val="tx1"/>
                </a:solidFill>
                <a:effectLst>
                  <a:outerShdw blurRad="38100" dist="19050" dir="2700000" algn="tl" rotWithShape="0">
                    <a:schemeClr val="dk1">
                      <a:alpha val="40000"/>
                    </a:schemeClr>
                  </a:outerShdw>
                </a:effectLst>
              </a:rPr>
              <a:t> у </a:t>
            </a:r>
            <a:r>
              <a:rPr sz="6600" b="0" dirty="0" err="1">
                <a:ln w="0"/>
                <a:solidFill>
                  <a:schemeClr val="tx1"/>
                </a:solidFill>
                <a:effectLst>
                  <a:outerShdw blurRad="38100" dist="19050" dir="2700000" algn="tl" rotWithShape="0">
                    <a:schemeClr val="dk1">
                      <a:alpha val="40000"/>
                    </a:schemeClr>
                  </a:outerShdw>
                </a:effectLst>
              </a:rPr>
              <a:t>лиц</a:t>
            </a:r>
            <a:r>
              <a:rPr sz="6600" b="0" dirty="0">
                <a:ln w="0"/>
                <a:solidFill>
                  <a:schemeClr val="tx1"/>
                </a:solidFill>
                <a:effectLst>
                  <a:outerShdw blurRad="38100" dist="19050" dir="2700000" algn="tl" rotWithShape="0">
                    <a:schemeClr val="dk1">
                      <a:alpha val="40000"/>
                    </a:schemeClr>
                  </a:outerShdw>
                </a:effectLst>
              </a:rPr>
              <a:t> с </a:t>
            </a:r>
            <a:r>
              <a:rPr sz="6600" b="0" dirty="0" err="1">
                <a:ln w="0"/>
                <a:solidFill>
                  <a:schemeClr val="tx1"/>
                </a:solidFill>
                <a:effectLst>
                  <a:outerShdw blurRad="38100" dist="19050" dir="2700000" algn="tl" rotWithShape="0">
                    <a:schemeClr val="dk1">
                      <a:alpha val="40000"/>
                    </a:schemeClr>
                  </a:outerShdw>
                </a:effectLst>
              </a:rPr>
              <a:t>глубоким</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прикусом</a:t>
            </a:r>
            <a:r>
              <a:rPr sz="6600" b="0" dirty="0">
                <a:ln w="0"/>
                <a:solidFill>
                  <a:schemeClr val="tx1"/>
                </a:solidFill>
                <a:effectLst>
                  <a:outerShdw blurRad="38100" dist="19050" dir="2700000" algn="tl" rotWithShape="0">
                    <a:schemeClr val="dk1">
                      <a:alpha val="40000"/>
                    </a:schemeClr>
                  </a:outerShdw>
                </a:effectLst>
              </a:rPr>
              <a:t> с </a:t>
            </a:r>
            <a:r>
              <a:rPr sz="6600" b="0" dirty="0" err="1">
                <a:ln w="0"/>
                <a:solidFill>
                  <a:schemeClr val="tx1"/>
                </a:solidFill>
                <a:effectLst>
                  <a:outerShdw blurRad="38100" dist="19050" dir="2700000" algn="tl" rotWithShape="0">
                    <a:schemeClr val="dk1">
                      <a:alpha val="40000"/>
                    </a:schemeClr>
                  </a:outerShdw>
                </a:effectLst>
              </a:rPr>
              <a:t>помощью</a:t>
            </a:r>
            <a:r>
              <a:rPr sz="6600" b="0" dirty="0">
                <a:ln w="0"/>
                <a:solidFill>
                  <a:schemeClr val="tx1"/>
                </a:solidFill>
                <a:effectLst>
                  <a:outerShdw blurRad="38100" dist="19050" dir="2700000" algn="tl" rotWithShape="0">
                    <a:schemeClr val="dk1">
                      <a:alpha val="40000"/>
                    </a:schemeClr>
                  </a:outerShdw>
                </a:effectLst>
              </a:rPr>
              <a:t> </a:t>
            </a:r>
            <a:r>
              <a:rPr sz="6600" b="0" dirty="0" err="1" smtClean="0">
                <a:ln w="0"/>
                <a:solidFill>
                  <a:schemeClr val="tx1"/>
                </a:solidFill>
                <a:effectLst>
                  <a:outerShdw blurRad="38100" dist="19050" dir="2700000" algn="tl" rotWithShape="0">
                    <a:schemeClr val="dk1">
                      <a:alpha val="40000"/>
                    </a:schemeClr>
                  </a:outerShdw>
                </a:effectLst>
              </a:rPr>
              <a:t>электронейростимуляции</a:t>
            </a:r>
            <a:r>
              <a:rPr lang="ru-RU" sz="6600" b="0" smtClean="0">
                <a:ln w="0"/>
                <a:solidFill>
                  <a:schemeClr val="tx1"/>
                </a:solidFill>
                <a:effectLst>
                  <a:outerShdw blurRad="38100" dist="19050" dir="2700000" algn="tl" rotWithShape="0">
                    <a:schemeClr val="dk1">
                      <a:alpha val="40000"/>
                    </a:schemeClr>
                  </a:outerShdw>
                </a:effectLst>
              </a:rPr>
              <a:t> с</a:t>
            </a:r>
            <a:r>
              <a:rPr sz="6600" b="0" smtClean="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последующей</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репозицией</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нового</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положения</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нижней</a:t>
            </a:r>
            <a:r>
              <a:rPr sz="6600" b="0" dirty="0">
                <a:ln w="0"/>
                <a:solidFill>
                  <a:schemeClr val="tx1"/>
                </a:solidFill>
                <a:effectLst>
                  <a:outerShdw blurRad="38100" dist="19050" dir="2700000" algn="tl" rotWithShape="0">
                    <a:schemeClr val="dk1">
                      <a:alpha val="40000"/>
                    </a:schemeClr>
                  </a:outerShdw>
                </a:effectLst>
              </a:rPr>
              <a:t> </a:t>
            </a:r>
            <a:r>
              <a:rPr sz="6600" b="0" dirty="0" err="1">
                <a:ln w="0"/>
                <a:solidFill>
                  <a:schemeClr val="tx1"/>
                </a:solidFill>
                <a:effectLst>
                  <a:outerShdw blurRad="38100" dist="19050" dir="2700000" algn="tl" rotWithShape="0">
                    <a:schemeClr val="dk1">
                      <a:alpha val="40000"/>
                    </a:schemeClr>
                  </a:outerShdw>
                </a:effectLst>
              </a:rPr>
              <a:t>челюсти</a:t>
            </a:r>
            <a:r>
              <a:rPr sz="6600" b="0" dirty="0">
                <a:ln w="0"/>
                <a:solidFill>
                  <a:schemeClr val="tx1"/>
                </a:solidFill>
                <a:effectLst>
                  <a:outerShdw blurRad="38100" dist="19050" dir="2700000" algn="tl" rotWithShape="0">
                    <a:schemeClr val="dk1">
                      <a:alpha val="40000"/>
                    </a:schemeClr>
                  </a:outerShdw>
                </a:effectLst>
              </a:rPr>
              <a:t>»</a:t>
            </a:r>
          </a:p>
        </p:txBody>
      </p:sp>
      <p:sp>
        <p:nvSpPr>
          <p:cNvPr id="120" name="Чайковская И.В. д.мед.н., проф., зав.каф стоматологии ФИПО ГОО ВПО ДОННМУ ИМ.М.ГОРЬКОГО г.Донецк"/>
          <p:cNvSpPr txBox="1"/>
          <p:nvPr/>
        </p:nvSpPr>
        <p:spPr>
          <a:xfrm>
            <a:off x="11860233" y="8486469"/>
            <a:ext cx="11525192" cy="1995418"/>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dk1"/>
          </a:fontRef>
        </p:style>
        <p:txBody>
          <a:bodyPr lIns="50800" tIns="50800" rIns="50800" bIns="50800" anchor="ctr">
            <a:spAutoFit/>
          </a:bodyPr>
          <a:lstStyle/>
          <a:p>
            <a:pPr algn="r">
              <a:defRPr sz="4100">
                <a:solidFill>
                  <a:srgbClr val="FFFFFF"/>
                </a:solidFill>
                <a:latin typeface="Helvetica"/>
                <a:ea typeface="Helvetica"/>
                <a:cs typeface="Helvetica"/>
                <a:sym typeface="Helvetica"/>
              </a:defRPr>
            </a:pPr>
            <a:r>
              <a:rPr dirty="0" err="1">
                <a:solidFill>
                  <a:srgbClr val="000000"/>
                </a:solidFill>
                <a:latin typeface="Times New Roman"/>
                <a:ea typeface="Times New Roman"/>
                <a:cs typeface="Times New Roman"/>
                <a:sym typeface="Times New Roman"/>
              </a:rPr>
              <a:t>Чайковская</a:t>
            </a:r>
            <a:r>
              <a:rPr dirty="0">
                <a:solidFill>
                  <a:srgbClr val="000000"/>
                </a:solidFill>
                <a:latin typeface="Times New Roman"/>
                <a:ea typeface="Times New Roman"/>
                <a:cs typeface="Times New Roman"/>
                <a:sym typeface="Times New Roman"/>
              </a:rPr>
              <a:t> И.В. </a:t>
            </a:r>
            <a:r>
              <a:rPr b="0" dirty="0" err="1">
                <a:solidFill>
                  <a:srgbClr val="000000"/>
                </a:solidFill>
                <a:latin typeface="Times New Roman"/>
                <a:ea typeface="Times New Roman"/>
                <a:cs typeface="Times New Roman"/>
                <a:sym typeface="Times New Roman"/>
              </a:rPr>
              <a:t>д.мед.н</a:t>
            </a:r>
            <a:r>
              <a:rPr b="0" dirty="0">
                <a:solidFill>
                  <a:srgbClr val="000000"/>
                </a:solidFill>
                <a:latin typeface="Times New Roman"/>
                <a:ea typeface="Times New Roman"/>
                <a:cs typeface="Times New Roman"/>
                <a:sym typeface="Times New Roman"/>
              </a:rPr>
              <a:t>., </a:t>
            </a:r>
            <a:r>
              <a:rPr b="0" dirty="0" err="1">
                <a:solidFill>
                  <a:srgbClr val="000000"/>
                </a:solidFill>
                <a:latin typeface="Times New Roman"/>
                <a:ea typeface="Times New Roman"/>
                <a:cs typeface="Times New Roman"/>
                <a:sym typeface="Times New Roman"/>
              </a:rPr>
              <a:t>проф</a:t>
            </a:r>
            <a:r>
              <a:rPr b="0" dirty="0">
                <a:solidFill>
                  <a:srgbClr val="000000"/>
                </a:solidFill>
                <a:latin typeface="Times New Roman"/>
                <a:ea typeface="Times New Roman"/>
                <a:cs typeface="Times New Roman"/>
                <a:sym typeface="Times New Roman"/>
              </a:rPr>
              <a:t>., </a:t>
            </a:r>
            <a:r>
              <a:rPr b="0" dirty="0" err="1" smtClean="0">
                <a:solidFill>
                  <a:srgbClr val="000000"/>
                </a:solidFill>
                <a:latin typeface="Times New Roman"/>
                <a:ea typeface="Times New Roman"/>
                <a:cs typeface="Times New Roman"/>
                <a:sym typeface="Times New Roman"/>
              </a:rPr>
              <a:t>зав.каф</a:t>
            </a:r>
            <a:r>
              <a:rPr lang="ru-RU" b="0" smtClean="0">
                <a:solidFill>
                  <a:srgbClr val="000000"/>
                </a:solidFill>
                <a:latin typeface="Times New Roman"/>
                <a:ea typeface="Times New Roman"/>
                <a:cs typeface="Times New Roman"/>
                <a:sym typeface="Times New Roman"/>
              </a:rPr>
              <a:t>.</a:t>
            </a:r>
            <a:r>
              <a:rPr b="0" smtClean="0">
                <a:solidFill>
                  <a:srgbClr val="000000"/>
                </a:solidFill>
                <a:latin typeface="Times New Roman"/>
                <a:ea typeface="Times New Roman"/>
                <a:cs typeface="Times New Roman"/>
                <a:sym typeface="Times New Roman"/>
              </a:rPr>
              <a:t> </a:t>
            </a:r>
            <a:r>
              <a:rPr b="0" dirty="0" err="1">
                <a:solidFill>
                  <a:srgbClr val="000000"/>
                </a:solidFill>
                <a:latin typeface="Times New Roman"/>
                <a:ea typeface="Times New Roman"/>
                <a:cs typeface="Times New Roman"/>
                <a:sym typeface="Times New Roman"/>
              </a:rPr>
              <a:t>стоматологии</a:t>
            </a:r>
            <a:r>
              <a:rPr b="0" dirty="0">
                <a:solidFill>
                  <a:srgbClr val="000000"/>
                </a:solidFill>
                <a:latin typeface="Times New Roman"/>
                <a:ea typeface="Times New Roman"/>
                <a:cs typeface="Times New Roman"/>
                <a:sym typeface="Times New Roman"/>
              </a:rPr>
              <a:t> ФИПО ГОО ВПО ДОННМУ         ИМ.М.ГОРЬКОГО </a:t>
            </a:r>
            <a:r>
              <a:rPr b="0" dirty="0">
                <a:latin typeface="Helvetica Light"/>
                <a:ea typeface="Helvetica Light"/>
                <a:cs typeface="Helvetica Light"/>
                <a:sym typeface="Helvetica Light"/>
              </a:rPr>
              <a:t>  </a:t>
            </a:r>
          </a:p>
        </p:txBody>
      </p:sp>
      <p:sp>
        <p:nvSpPr>
          <p:cNvPr id="121" name="Гудов А.Л.  врач-стоматолог-ортодонт"/>
          <p:cNvSpPr txBox="1"/>
          <p:nvPr/>
        </p:nvSpPr>
        <p:spPr>
          <a:xfrm>
            <a:off x="12550698" y="11059883"/>
            <a:ext cx="11525193" cy="689082"/>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dk1"/>
          </a:fontRef>
        </p:style>
        <p:txBody>
          <a:bodyPr lIns="50800" tIns="50800" rIns="50800" bIns="50800" anchor="ctr">
            <a:spAutoFit/>
          </a:bodyPr>
          <a:lstStyle/>
          <a:p>
            <a:pPr>
              <a:defRPr sz="4100">
                <a:latin typeface="Times New Roman"/>
                <a:ea typeface="Times New Roman"/>
                <a:cs typeface="Times New Roman"/>
                <a:sym typeface="Times New Roman"/>
              </a:defRPr>
            </a:pPr>
            <a:r>
              <a:rPr dirty="0" err="1"/>
              <a:t>Гудов</a:t>
            </a:r>
            <a:r>
              <a:rPr dirty="0"/>
              <a:t> А.Л. </a:t>
            </a:r>
            <a:r>
              <a:rPr b="0" dirty="0"/>
              <a:t> </a:t>
            </a:r>
            <a:r>
              <a:rPr b="0" dirty="0" err="1"/>
              <a:t>врач</a:t>
            </a:r>
            <a:r>
              <a:rPr b="0" dirty="0"/>
              <a:t> </a:t>
            </a:r>
            <a:r>
              <a:rPr b="0" dirty="0" err="1"/>
              <a:t>стоматолог-ортодонт</a:t>
            </a:r>
            <a:r>
              <a:rPr b="0" dirty="0"/>
              <a:t> </a:t>
            </a:r>
          </a:p>
        </p:txBody>
      </p:sp>
      <p:sp>
        <p:nvSpPr>
          <p:cNvPr id="5" name="TextBox 4">
            <a:extLst>
              <a:ext uri="{FF2B5EF4-FFF2-40B4-BE49-F238E27FC236}">
                <a16:creationId xmlns="" xmlns:a16="http://schemas.microsoft.com/office/drawing/2014/main" id="{7B14876B-76C6-41A7-AF1D-3386B6A53EC2}"/>
              </a:ext>
            </a:extLst>
          </p:cNvPr>
          <p:cNvSpPr txBox="1"/>
          <p:nvPr/>
        </p:nvSpPr>
        <p:spPr>
          <a:xfrm>
            <a:off x="877078" y="1327236"/>
            <a:ext cx="2250834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ru-RU" sz="4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Helvetica Neue"/>
              </a:rPr>
              <a:t>ДОНЕЦКИЙ НАЦИОНАЛЬНЫЙ МЕДИЦИНСКИЙ УНИВЕРСИТЕТ  ИМЕНИ М.ГОРЬКОГО</a:t>
            </a:r>
          </a:p>
        </p:txBody>
      </p:sp>
      <p:sp>
        <p:nvSpPr>
          <p:cNvPr id="6" name="TextBox 5">
            <a:extLst>
              <a:ext uri="{FF2B5EF4-FFF2-40B4-BE49-F238E27FC236}">
                <a16:creationId xmlns="" xmlns:a16="http://schemas.microsoft.com/office/drawing/2014/main" id="{F92D7A92-3600-4E31-94E3-F6446BD69B44}"/>
              </a:ext>
            </a:extLst>
          </p:cNvPr>
          <p:cNvSpPr txBox="1"/>
          <p:nvPr/>
        </p:nvSpPr>
        <p:spPr>
          <a:xfrm>
            <a:off x="10788737" y="12939348"/>
            <a:ext cx="2685030"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defTabSz="825500" rtl="0" fontAlgn="auto" latinLnBrk="0" hangingPunct="0">
              <a:lnSpc>
                <a:spcPct val="100000"/>
              </a:lnSpc>
              <a:spcBef>
                <a:spcPts val="0"/>
              </a:spcBef>
              <a:spcAft>
                <a:spcPts val="0"/>
              </a:spcAft>
              <a:buClrTx/>
              <a:buSzTx/>
              <a:buFontTx/>
              <a:buNone/>
              <a:tabLst/>
            </a:pPr>
            <a:r>
              <a:rPr kumimoji="0" lang="ru-RU" sz="3000" b="1" i="0" u="none" strike="noStrike" cap="none" spc="0" normalizeH="0" baseline="0" dirty="0">
                <a:ln>
                  <a:noFill/>
                </a:ln>
                <a:solidFill>
                  <a:srgbClr val="000000"/>
                </a:solidFill>
                <a:effectLst>
                  <a:outerShdw blurRad="38100" dist="38100" dir="2700000" algn="tl">
                    <a:srgbClr val="000000">
                      <a:alpha val="43137"/>
                    </a:srgbClr>
                  </a:outerShdw>
                </a:effectLst>
                <a:uFillTx/>
                <a:latin typeface="Times New Roman" panose="02020603050405020304" pitchFamily="18" charset="0"/>
                <a:cs typeface="Times New Roman" panose="02020603050405020304" pitchFamily="18" charset="0"/>
                <a:sym typeface="Helvetica Neue"/>
              </a:rPr>
              <a:t>ДОНЕЦК 2020</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47" name="_DSC5559.JPG" descr="_DSC5559.JPG"/>
          <p:cNvPicPr>
            <a:picLocks noChangeAspect="1"/>
          </p:cNvPicPr>
          <p:nvPr/>
        </p:nvPicPr>
        <p:blipFill>
          <a:blip r:embed="rId2">
            <a:extLst/>
          </a:blip>
          <a:srcRect l="19512" t="18175" r="12095" b="21787"/>
          <a:stretch>
            <a:fillRect/>
          </a:stretch>
        </p:blipFill>
        <p:spPr>
          <a:xfrm>
            <a:off x="4318817" y="3340359"/>
            <a:ext cx="15746364" cy="9227427"/>
          </a:xfrm>
          <a:prstGeom prst="rect">
            <a:avLst/>
          </a:prstGeom>
          <a:ln w="25400">
            <a:miter lim="400000"/>
          </a:ln>
          <a:effectLst>
            <a:outerShdw blurRad="254000" dist="127000" dir="5400000" rotWithShape="0">
              <a:srgbClr val="000000">
                <a:alpha val="70000"/>
              </a:srgbClr>
            </a:outerShdw>
          </a:effectLst>
        </p:spPr>
      </p:pic>
      <p:sp>
        <p:nvSpPr>
          <p:cNvPr id="148" name="Регистрация нового положения НЧ"/>
          <p:cNvSpPr txBox="1">
            <a:spLocks noGrp="1"/>
          </p:cNvSpPr>
          <p:nvPr>
            <p:ph type="ctrTitle"/>
          </p:nvPr>
        </p:nvSpPr>
        <p:spPr>
          <a:xfrm>
            <a:off x="3398934" y="849634"/>
            <a:ext cx="17586131" cy="1651770"/>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a:defRPr>
                <a:latin typeface="Times New Roman"/>
                <a:ea typeface="Times New Roman"/>
                <a:cs typeface="Times New Roman"/>
                <a:sym typeface="Times New Roman"/>
              </a:defRPr>
            </a:lvl1pPr>
          </a:lstStyle>
          <a:p>
            <a:r>
              <a:rPr sz="6600" dirty="0" err="1">
                <a:effectLst>
                  <a:outerShdw blurRad="38100" dist="38100" dir="2700000" algn="tl">
                    <a:srgbClr val="000000">
                      <a:alpha val="43137"/>
                    </a:srgbClr>
                  </a:outerShdw>
                </a:effectLst>
              </a:rPr>
              <a:t>Регистрация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нового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положения</a:t>
            </a:r>
            <a:r>
              <a:rPr sz="6600" dirty="0">
                <a:effectLst>
                  <a:outerShdw blurRad="38100" dist="38100" dir="2700000" algn="tl">
                    <a:srgbClr val="000000">
                      <a:alpha val="43137"/>
                    </a:srgbClr>
                  </a:outerShdw>
                </a:effectLst>
              </a:rPr>
              <a:t> НЧ</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50" name="_DSC5834.JPG" descr="_DSC5834.JPG"/>
          <p:cNvPicPr>
            <a:picLocks noChangeAspect="1"/>
          </p:cNvPicPr>
          <p:nvPr/>
        </p:nvPicPr>
        <p:blipFill>
          <a:blip r:embed="rId2">
            <a:extLst/>
          </a:blip>
          <a:srcRect l="17254" t="39908" r="20176" b="1226"/>
          <a:stretch>
            <a:fillRect/>
          </a:stretch>
        </p:blipFill>
        <p:spPr>
          <a:xfrm>
            <a:off x="1509870" y="5659850"/>
            <a:ext cx="10141331" cy="6369110"/>
          </a:xfrm>
          <a:prstGeom prst="rect">
            <a:avLst/>
          </a:prstGeom>
          <a:ln w="25400">
            <a:miter lim="400000"/>
          </a:ln>
          <a:effectLst>
            <a:outerShdw blurRad="254000" dist="127000" dir="5400000" rotWithShape="0">
              <a:srgbClr val="000000">
                <a:alpha val="70000"/>
              </a:srgbClr>
            </a:outerShdw>
          </a:effectLst>
        </p:spPr>
      </p:pic>
      <p:pic>
        <p:nvPicPr>
          <p:cNvPr id="151" name="_DSC5835.JPG" descr="_DSC5835.JPG"/>
          <p:cNvPicPr>
            <a:picLocks noChangeAspect="1"/>
          </p:cNvPicPr>
          <p:nvPr/>
        </p:nvPicPr>
        <p:blipFill>
          <a:blip r:embed="rId3">
            <a:extLst/>
          </a:blip>
          <a:srcRect l="5745" r="17383" b="39471"/>
          <a:stretch>
            <a:fillRect/>
          </a:stretch>
        </p:blipFill>
        <p:spPr>
          <a:xfrm>
            <a:off x="12551572" y="5789033"/>
            <a:ext cx="11625189" cy="6110569"/>
          </a:xfrm>
          <a:prstGeom prst="rect">
            <a:avLst/>
          </a:prstGeom>
          <a:ln w="25400">
            <a:miter lim="400000"/>
          </a:ln>
          <a:effectLst>
            <a:outerShdw blurRad="254000" dist="127000" dir="5400000" rotWithShape="0">
              <a:srgbClr val="000000">
                <a:alpha val="70000"/>
              </a:srgbClr>
            </a:outerShdw>
          </a:effectLst>
        </p:spPr>
      </p:pic>
      <p:sp>
        <p:nvSpPr>
          <p:cNvPr id="152" name="Изготовление  суставной шины"/>
          <p:cNvSpPr txBox="1">
            <a:spLocks noGrp="1"/>
          </p:cNvSpPr>
          <p:nvPr>
            <p:ph type="ctrTitle"/>
          </p:nvPr>
        </p:nvSpPr>
        <p:spPr>
          <a:xfrm>
            <a:off x="1778000" y="-1146302"/>
            <a:ext cx="20828001" cy="4648201"/>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defRPr>
                <a:latin typeface="Times New Roman"/>
                <a:ea typeface="Times New Roman"/>
                <a:cs typeface="Times New Roman"/>
                <a:sym typeface="Times New Roman"/>
              </a:defRPr>
            </a:lvl1pPr>
          </a:lstStyle>
          <a:p>
            <a:r>
              <a:rPr dirty="0" err="1">
                <a:effectLst>
                  <a:outerShdw blurRad="38100" dist="38100" dir="2700000" algn="tl">
                    <a:srgbClr val="000000">
                      <a:alpha val="43137"/>
                    </a:srgbClr>
                  </a:outerShdw>
                </a:effectLst>
              </a:rPr>
              <a:t>Изготовление</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суставной</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шины</a:t>
            </a:r>
            <a:endParaRPr dirty="0">
              <a:effectLst>
                <a:outerShdw blurRad="38100" dist="38100" dir="2700000" algn="tl">
                  <a:srgbClr val="000000">
                    <a:alpha val="43137"/>
                  </a:srgbClr>
                </a:outerShdw>
              </a:effectLst>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54" name="_DSC5919.jpg" descr="_DSC5919.jpg"/>
          <p:cNvPicPr>
            <a:picLocks noChangeAspect="1"/>
          </p:cNvPicPr>
          <p:nvPr/>
        </p:nvPicPr>
        <p:blipFill>
          <a:blip r:embed="rId2">
            <a:extLst/>
          </a:blip>
          <a:stretch>
            <a:fillRect/>
          </a:stretch>
        </p:blipFill>
        <p:spPr>
          <a:xfrm>
            <a:off x="3596481" y="3037879"/>
            <a:ext cx="17191105" cy="9672236"/>
          </a:xfrm>
          <a:prstGeom prst="rect">
            <a:avLst/>
          </a:prstGeom>
          <a:ln w="25400">
            <a:miter lim="400000"/>
          </a:ln>
          <a:effectLst>
            <a:outerShdw blurRad="254000" dist="127000" dir="5400000" rotWithShape="0">
              <a:srgbClr val="000000">
                <a:alpha val="70000"/>
              </a:srgbClr>
            </a:outerShdw>
          </a:effectLst>
        </p:spPr>
      </p:pic>
      <p:sp>
        <p:nvSpPr>
          <p:cNvPr id="155" name="Фиксация суставной шины"/>
          <p:cNvSpPr txBox="1">
            <a:spLocks noGrp="1"/>
          </p:cNvSpPr>
          <p:nvPr>
            <p:ph type="ctrTitle"/>
          </p:nvPr>
        </p:nvSpPr>
        <p:spPr>
          <a:xfrm>
            <a:off x="1777999" y="-2225815"/>
            <a:ext cx="20828001" cy="4648201"/>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defRPr>
                <a:latin typeface="Times New Roman"/>
                <a:ea typeface="Times New Roman"/>
                <a:cs typeface="Times New Roman"/>
                <a:sym typeface="Times New Roman"/>
              </a:defRPr>
            </a:lvl1pPr>
          </a:lstStyle>
          <a:p>
            <a:r>
              <a:rPr dirty="0" err="1">
                <a:effectLst>
                  <a:outerShdw blurRad="38100" dist="38100" dir="2700000" algn="tl">
                    <a:srgbClr val="000000">
                      <a:alpha val="43137"/>
                    </a:srgbClr>
                  </a:outerShdw>
                </a:effectLst>
              </a:rPr>
              <a:t>Фиксация</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суставной</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шины</a:t>
            </a:r>
            <a:endParaRPr dirty="0">
              <a:effectLst>
                <a:outerShdw blurRad="38100" dist="38100" dir="2700000" algn="tl">
                  <a:srgbClr val="000000">
                    <a:alpha val="43137"/>
                  </a:srgbClr>
                </a:outerShdw>
              </a:effectLst>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57" name="_DSC5918.JPG" descr="_DSC5918.JPG"/>
          <p:cNvPicPr>
            <a:picLocks noChangeAspect="1"/>
          </p:cNvPicPr>
          <p:nvPr/>
        </p:nvPicPr>
        <p:blipFill>
          <a:blip r:embed="rId2">
            <a:extLst/>
          </a:blip>
          <a:srcRect l="15242" t="15789" r="21081" b="26065"/>
          <a:stretch>
            <a:fillRect/>
          </a:stretch>
        </p:blipFill>
        <p:spPr>
          <a:xfrm>
            <a:off x="3650257" y="1651198"/>
            <a:ext cx="17083514" cy="10413609"/>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59" name="После фиксации суставной шины в полости рта удерживающими нижнюю челюсть в новом положении, через месяц проведено повторное электромиографическое исследование, в ходе которой было установлено, что при проведении функционального теста «состояние относительного покоя нижней челюсти» значительно снизились показатели биопотенциалов исследуемых мышц, а именно: височных мышц справа и слева до 2,5 мкВ. Биопотенциалы грудино- ключично-сосцевидных мышц составили 4,5 мкВ справа и слева, а надподъязычных - 2,5 мкВ справа и слева. Биопотенциалы жевательных мышц составили 2,5 мкВ как с права, так и слева."/>
          <p:cNvSpPr txBox="1"/>
          <p:nvPr/>
        </p:nvSpPr>
        <p:spPr>
          <a:xfrm>
            <a:off x="1063691" y="388249"/>
            <a:ext cx="21810488" cy="12290544"/>
          </a:xfrm>
          <a:prstGeom prst="rect">
            <a:avLst/>
          </a:prstGeom>
          <a:no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rgbClr r="0" g="0" b="0"/>
          </a:lnRef>
          <a:fillRef idx="0">
            <a:scrgbClr r="0" g="0" b="0"/>
          </a:fillRef>
          <a:effectRef idx="0">
            <a:scrgbClr r="0" g="0" b="0"/>
          </a:effectRef>
          <a:fontRef idx="minor">
            <a:schemeClr val="dk1"/>
          </a:fontRef>
        </p:style>
        <p:txBody>
          <a:bodyPr wrap="square" lIns="50800" tIns="50800" rIns="50800" bIns="50800" anchor="ctr">
            <a:spAutoFit/>
          </a:bodyPr>
          <a:lstStyle/>
          <a:p>
            <a:pPr algn="just" defTabSz="457200">
              <a:defRPr sz="6233" b="0">
                <a:latin typeface="Times"/>
                <a:ea typeface="Times"/>
                <a:cs typeface="Times"/>
                <a:sym typeface="Times"/>
              </a:defRPr>
            </a:pPr>
            <a:r>
              <a:rPr sz="6600" dirty="0" err="1">
                <a:effectLst>
                  <a:outerShdw blurRad="38100" dist="38100" dir="2700000" algn="tl">
                    <a:srgbClr val="000000">
                      <a:alpha val="43137"/>
                    </a:srgbClr>
                  </a:outerShdw>
                </a:effectLst>
              </a:rPr>
              <a:t>После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фиксации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суставной</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шины</a:t>
            </a:r>
            <a:r>
              <a:rPr sz="6600" dirty="0">
                <a:effectLst>
                  <a:outerShdw blurRad="38100" dist="38100" dir="2700000" algn="tl">
                    <a:srgbClr val="000000">
                      <a:alpha val="43137"/>
                    </a:srgbClr>
                  </a:outerShdw>
                </a:effectLst>
              </a:rPr>
              <a:t> в </a:t>
            </a:r>
            <a:r>
              <a:rPr sz="6600" dirty="0" err="1">
                <a:effectLst>
                  <a:outerShdw blurRad="38100" dist="38100" dir="2700000" algn="tl">
                    <a:srgbClr val="000000">
                      <a:alpha val="43137"/>
                    </a:srgbClr>
                  </a:outerShdw>
                </a:effectLst>
              </a:rPr>
              <a:t>полости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рта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удерживающими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нижнюю</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челюсть</a:t>
            </a:r>
            <a:r>
              <a:rPr sz="6600" dirty="0">
                <a:effectLst>
                  <a:outerShdw blurRad="38100" dist="38100" dir="2700000" algn="tl">
                    <a:srgbClr val="000000">
                      <a:alpha val="43137"/>
                    </a:srgbClr>
                  </a:outerShdw>
                </a:effectLst>
              </a:rPr>
              <a:t> в </a:t>
            </a:r>
            <a:r>
              <a:rPr sz="6600" dirty="0" err="1">
                <a:effectLst>
                  <a:outerShdw blurRad="38100" dist="38100" dir="2700000" algn="tl">
                    <a:srgbClr val="000000">
                      <a:alpha val="43137"/>
                    </a:srgbClr>
                  </a:outerShdw>
                </a:effectLst>
              </a:rPr>
              <a:t>новом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положении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через</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месяц</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повторное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электромиографическое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исследование</a:t>
            </a:r>
            <a:r>
              <a:rPr sz="6600" dirty="0">
                <a:effectLst>
                  <a:outerShdw blurRad="38100" dist="38100" dir="2700000" algn="tl">
                    <a:srgbClr val="000000">
                      <a:alpha val="43137"/>
                    </a:srgbClr>
                  </a:outerShdw>
                </a:effectLst>
              </a:rPr>
              <a:t>, в </a:t>
            </a:r>
            <a:r>
              <a:rPr sz="6600" dirty="0" err="1">
                <a:effectLst>
                  <a:outerShdw blurRad="38100" dist="38100" dir="2700000" algn="tl">
                    <a:srgbClr val="000000">
                      <a:alpha val="43137"/>
                    </a:srgbClr>
                  </a:outerShdw>
                </a:effectLst>
              </a:rPr>
              <a:t>ходе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которои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было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установлено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что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функционального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теста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состояние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относительного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покоя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нижнеи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челюсти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значительно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снизились</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показатели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биопотенциалов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исследуемых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а </a:t>
            </a:r>
            <a:r>
              <a:rPr sz="6600" dirty="0" err="1">
                <a:effectLst>
                  <a:outerShdw blurRad="38100" dist="38100" dir="2700000" algn="tl">
                    <a:srgbClr val="000000">
                      <a:alpha val="43137"/>
                    </a:srgbClr>
                  </a:outerShdw>
                </a:effectLst>
              </a:rPr>
              <a:t>именно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височных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справа</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до</a:t>
            </a:r>
            <a:r>
              <a:rPr sz="6600" dirty="0">
                <a:effectLst>
                  <a:outerShdw blurRad="38100" dist="38100" dir="2700000" algn="tl">
                    <a:srgbClr val="000000">
                      <a:alpha val="43137"/>
                    </a:srgbClr>
                  </a:outerShdw>
                </a:effectLst>
              </a:rPr>
              <a:t> 2,5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грудино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ключично-</a:t>
            </a:r>
            <a:r>
              <a:rPr sz="6600" dirty="0" err="1">
                <a:effectLst>
                  <a:outerShdw blurRad="38100" dist="38100" dir="2700000" algn="tl">
                    <a:srgbClr val="000000">
                      <a:alpha val="43137"/>
                    </a:srgbClr>
                  </a:outerShdw>
                </a:effectLst>
                <a:latin typeface="Times New Roman"/>
                <a:ea typeface="Times New Roman"/>
                <a:cs typeface="Times New Roman"/>
                <a:sym typeface="Times New Roman"/>
              </a:rPr>
              <a:t>сосцевидных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составили</a:t>
            </a:r>
            <a:r>
              <a:rPr sz="6600" dirty="0">
                <a:effectLst>
                  <a:outerShdw blurRad="38100" dist="38100" dir="2700000" algn="tl">
                    <a:srgbClr val="000000">
                      <a:alpha val="43137"/>
                    </a:srgbClr>
                  </a:outerShdw>
                </a:effectLst>
              </a:rPr>
              <a:t> 4,5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справа</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а </a:t>
            </a:r>
            <a:r>
              <a:rPr sz="6600" dirty="0" err="1">
                <a:effectLst>
                  <a:outerShdw blurRad="38100" dist="38100" dir="2700000" algn="tl">
                    <a:srgbClr val="000000">
                      <a:alpha val="43137"/>
                    </a:srgbClr>
                  </a:outerShdw>
                </a:effectLst>
              </a:rPr>
              <a:t>надподъязычных</a:t>
            </a:r>
            <a:r>
              <a:rPr sz="6600" dirty="0">
                <a:effectLst>
                  <a:outerShdw blurRad="38100" dist="38100" dir="2700000" algn="tl">
                    <a:srgbClr val="000000">
                      <a:alpha val="43137"/>
                    </a:srgbClr>
                  </a:outerShdw>
                </a:effectLst>
              </a:rPr>
              <a:t> - 2,5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справа</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жевательных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составили</a:t>
            </a:r>
            <a:r>
              <a:rPr sz="6600" dirty="0">
                <a:effectLst>
                  <a:outerShdw blurRad="38100" dist="38100" dir="2700000" algn="tl">
                    <a:srgbClr val="000000">
                      <a:alpha val="43137"/>
                    </a:srgbClr>
                  </a:outerShdw>
                </a:effectLst>
              </a:rPr>
              <a:t> 2,5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как</a:t>
            </a:r>
            <a:r>
              <a:rPr sz="6600" dirty="0">
                <a:effectLst>
                  <a:outerShdw blurRad="38100" dist="38100" dir="2700000" algn="tl">
                    <a:srgbClr val="000000">
                      <a:alpha val="43137"/>
                    </a:srgbClr>
                  </a:outerShdw>
                </a:effectLst>
              </a:rPr>
              <a:t> с </a:t>
            </a:r>
            <a:r>
              <a:rPr sz="6600" dirty="0" err="1">
                <a:effectLst>
                  <a:outerShdw blurRad="38100" dist="38100" dir="2700000" algn="tl">
                    <a:srgbClr val="000000">
                      <a:alpha val="43137"/>
                    </a:srgbClr>
                  </a:outerShdw>
                </a:effectLst>
              </a:rPr>
              <a:t>права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так</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61" name="В ходе проведения функционального теста «состояние окклюзии зубных рядов» также определялось снижение показателей биопотенциалов мышц ЧЛО до показателей, зарегистрированных при проведении функционального теста «состояние относительного покоя нижней челюсти», что опять таки свидетельствует о миодинамическом равновесии мышц ЧЛО после электромиостимуляции."/>
          <p:cNvSpPr txBox="1">
            <a:spLocks noGrp="1"/>
          </p:cNvSpPr>
          <p:nvPr>
            <p:ph type="subTitle" idx="1"/>
          </p:nvPr>
        </p:nvSpPr>
        <p:spPr>
          <a:xfrm>
            <a:off x="865217" y="1906288"/>
            <a:ext cx="22653566" cy="12193980"/>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algn="l" defTabSz="237743">
              <a:lnSpc>
                <a:spcPts val="10600"/>
              </a:lnSpc>
              <a:spcBef>
                <a:spcPts val="600"/>
              </a:spcBef>
              <a:defRPr sz="7973">
                <a:latin typeface="Times New Roman"/>
                <a:ea typeface="Times New Roman"/>
                <a:cs typeface="Times New Roman"/>
                <a:sym typeface="Times New Roman"/>
              </a:defRPr>
            </a:lvl1pPr>
          </a:lstStyle>
          <a:p>
            <a:r>
              <a:rPr sz="6600" dirty="0">
                <a:effectLst>
                  <a:outerShdw blurRad="38100" dist="38100" dir="2700000" algn="tl">
                    <a:srgbClr val="000000">
                      <a:alpha val="43137"/>
                    </a:srgbClr>
                  </a:outerShdw>
                </a:effectLst>
              </a:rPr>
              <a:t>В </a:t>
            </a:r>
            <a:r>
              <a:rPr sz="6600" dirty="0" err="1">
                <a:effectLst>
                  <a:outerShdw blurRad="38100" dist="38100" dir="2700000" algn="tl">
                    <a:srgbClr val="000000">
                      <a:alpha val="43137"/>
                    </a:srgbClr>
                  </a:outerShdw>
                </a:effectLst>
              </a:rPr>
              <a:t>ходе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функционального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теста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состояние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окклюзии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зубных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рядов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также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определялось</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снижение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показателеи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биопотенциалов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ЧЛО </a:t>
            </a:r>
            <a:r>
              <a:rPr sz="6600" dirty="0" err="1">
                <a:effectLst>
                  <a:outerShdw blurRad="38100" dist="38100" dir="2700000" algn="tl">
                    <a:srgbClr val="000000">
                      <a:alpha val="43137"/>
                    </a:srgbClr>
                  </a:outerShdw>
                </a:effectLst>
              </a:rPr>
              <a:t>до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показателеи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зарегистрированных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функционального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теста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состояние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относительного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покоя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нижнеи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челюсти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что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опять</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таки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свидетельствует</a:t>
            </a:r>
            <a:r>
              <a:rPr sz="6600" dirty="0">
                <a:effectLst>
                  <a:outerShdw blurRad="38100" dist="38100" dir="2700000" algn="tl">
                    <a:srgbClr val="000000">
                      <a:alpha val="43137"/>
                    </a:srgbClr>
                  </a:outerShdw>
                </a:effectLst>
              </a:rPr>
              <a:t> о </a:t>
            </a:r>
            <a:r>
              <a:rPr sz="6600" dirty="0" err="1">
                <a:effectLst>
                  <a:outerShdw blurRad="38100" dist="38100" dir="2700000" algn="tl">
                    <a:srgbClr val="000000">
                      <a:alpha val="43137"/>
                    </a:srgbClr>
                  </a:outerShdw>
                </a:effectLst>
              </a:rPr>
              <a:t>миодинамическом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равновесии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ЧЛО </a:t>
            </a:r>
            <a:r>
              <a:rPr sz="6600" dirty="0" err="1">
                <a:effectLst>
                  <a:outerShdw blurRad="38100" dist="38100" dir="2700000" algn="tl">
                    <a:srgbClr val="000000">
                      <a:alpha val="43137"/>
                    </a:srgbClr>
                  </a:outerShdw>
                </a:effectLst>
              </a:rPr>
              <a:t>после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электромиостимуляции</a:t>
            </a:r>
            <a:r>
              <a:rPr sz="6600" dirty="0">
                <a:effectLst>
                  <a:outerShdw blurRad="38100" dist="38100" dir="2700000" algn="tl">
                    <a:srgbClr val="000000">
                      <a:alpha val="43137"/>
                    </a:srgbClr>
                  </a:outerShdw>
                </a:effectLst>
              </a:rPr>
              <a:t>. </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63" name="Таким образом, использование метода чрезкожной электронейромиостимуляции является эффективным способом коррекции биопотенциалов мышц ЧЛО, что подтверждается данными электромиографии до и после проведения сеанса миостимуляции."/>
          <p:cNvSpPr txBox="1">
            <a:spLocks noGrp="1"/>
          </p:cNvSpPr>
          <p:nvPr>
            <p:ph type="subTitle" idx="1"/>
          </p:nvPr>
        </p:nvSpPr>
        <p:spPr>
          <a:xfrm>
            <a:off x="707924" y="3497267"/>
            <a:ext cx="22968150" cy="9660335"/>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algn="l" defTabSz="246888">
              <a:lnSpc>
                <a:spcPts val="12000"/>
              </a:lnSpc>
              <a:spcBef>
                <a:spcPts val="600"/>
              </a:spcBef>
              <a:defRPr sz="9143">
                <a:latin typeface="Times New Roman"/>
                <a:ea typeface="Times New Roman"/>
                <a:cs typeface="Times New Roman"/>
                <a:sym typeface="Times New Roman"/>
              </a:defRPr>
            </a:lvl1pPr>
          </a:lstStyle>
          <a:p>
            <a:pPr algn="just">
              <a:lnSpc>
                <a:spcPct val="100000"/>
              </a:lnSpc>
              <a:spcBef>
                <a:spcPts val="0"/>
              </a:spcBef>
            </a:pPr>
            <a:r>
              <a:rPr sz="6600" dirty="0" err="1">
                <a:effectLst>
                  <a:outerShdw blurRad="38100" dist="38100" dir="2700000" algn="tl">
                    <a:srgbClr val="000000">
                      <a:alpha val="43137"/>
                    </a:srgbClr>
                  </a:outerShdw>
                </a:effectLst>
              </a:rPr>
              <a:t>Таким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образом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использование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метода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чрезкожнои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электронейромиостимуляции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является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эффективным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способом</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коррекции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биопотенциалов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ЧЛО, </a:t>
            </a:r>
            <a:r>
              <a:rPr sz="6600" dirty="0" err="1">
                <a:effectLst>
                  <a:outerShdw blurRad="38100" dist="38100" dir="2700000" algn="tl">
                    <a:srgbClr val="000000">
                      <a:alpha val="43137"/>
                    </a:srgbClr>
                  </a:outerShdw>
                </a:effectLst>
              </a:rPr>
              <a:t>что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подтверждается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данными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электромиографии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до</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после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сеанса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миостимуляции</a:t>
            </a:r>
            <a:r>
              <a:rPr sz="6600" dirty="0">
                <a:effectLst>
                  <a:outerShdw blurRad="38100" dist="38100" dir="2700000" algn="tl">
                    <a:srgbClr val="000000">
                      <a:alpha val="43137"/>
                    </a:srgbClr>
                  </a:outerShdw>
                </a:effectLst>
              </a:rPr>
              <a:t>. </a:t>
            </a:r>
          </a:p>
        </p:txBody>
      </p:sp>
      <p:sp>
        <p:nvSpPr>
          <p:cNvPr id="164" name="Вывод:"/>
          <p:cNvSpPr txBox="1">
            <a:spLocks noGrp="1"/>
          </p:cNvSpPr>
          <p:nvPr>
            <p:ph type="ctrTitle"/>
          </p:nvPr>
        </p:nvSpPr>
        <p:spPr>
          <a:xfrm>
            <a:off x="1777999" y="-2710616"/>
            <a:ext cx="20828001" cy="4648201"/>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defRPr>
                <a:latin typeface="Times New Roman"/>
                <a:ea typeface="Times New Roman"/>
                <a:cs typeface="Times New Roman"/>
                <a:sym typeface="Times New Roman"/>
              </a:defRPr>
            </a:lvl1pPr>
          </a:lstStyle>
          <a:p>
            <a:r>
              <a:rPr sz="8800" dirty="0" err="1">
                <a:effectLst>
                  <a:outerShdw blurRad="38100" dist="38100" dir="2700000" algn="tl">
                    <a:srgbClr val="000000">
                      <a:alpha val="43137"/>
                    </a:srgbClr>
                  </a:outerShdw>
                </a:effectLst>
              </a:rPr>
              <a:t>Вывод</a:t>
            </a:r>
            <a:r>
              <a:rPr dirty="0"/>
              <a:t>:</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66" name="Данные электромиографии до электронейростимуляции и после ношения суставной шины  доказывают целесообразность изучения биоэлектрической активности  нижней челюсти вначале ортодонтического лечения"/>
          <p:cNvSpPr txBox="1">
            <a:spLocks noGrp="1"/>
          </p:cNvSpPr>
          <p:nvPr>
            <p:ph type="ctrTitle"/>
          </p:nvPr>
        </p:nvSpPr>
        <p:spPr>
          <a:xfrm>
            <a:off x="1377939" y="4746287"/>
            <a:ext cx="21628122" cy="422342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algn="just" defTabSz="478790">
              <a:spcBef>
                <a:spcPts val="3400"/>
              </a:spcBef>
              <a:defRPr sz="6728">
                <a:latin typeface="Times New Roman"/>
                <a:ea typeface="Times New Roman"/>
                <a:cs typeface="Times New Roman"/>
                <a:sym typeface="Times New Roman"/>
              </a:defRPr>
            </a:lvl1pPr>
          </a:lstStyle>
          <a:p>
            <a:pPr>
              <a:spcBef>
                <a:spcPts val="0"/>
              </a:spcBef>
            </a:pPr>
            <a:r>
              <a:rPr sz="6600" dirty="0" err="1">
                <a:effectLst>
                  <a:outerShdw blurRad="38100" dist="38100" dir="2700000" algn="tl">
                    <a:srgbClr val="000000">
                      <a:alpha val="43137"/>
                    </a:srgbClr>
                  </a:outerShdw>
                </a:effectLst>
              </a:rPr>
              <a:t>Данные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электромиографии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электронейростимуляции</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после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ношения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суставной</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шины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доказывают</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целесообразность</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изучения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биоэлектрической</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активности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нижней</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челюсти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вначале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ортодонтического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лечения</a:t>
            </a:r>
            <a:endParaRPr sz="6600" dirty="0">
              <a:effectLst>
                <a:outerShdw blurRad="38100" dist="38100" dir="2700000" algn="tl">
                  <a:srgbClr val="000000">
                    <a:alpha val="43137"/>
                  </a:srgbClr>
                </a:outerShdw>
              </a:effectLst>
            </a:endParaRP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68" name="Спасибо за внимание!!!"/>
          <p:cNvSpPr txBox="1">
            <a:spLocks noGrp="1"/>
          </p:cNvSpPr>
          <p:nvPr>
            <p:ph type="ctrTitle"/>
          </p:nvPr>
        </p:nvSpPr>
        <p:spPr>
          <a:prstGeom prst="rect">
            <a:avLst/>
          </a:prstGeom>
        </p:spPr>
        <p:txBody>
          <a:bodyPr/>
          <a:lstStyle>
            <a:lvl1pPr>
              <a:defRPr>
                <a:latin typeface="Times New Roman"/>
                <a:ea typeface="Times New Roman"/>
                <a:cs typeface="Times New Roman"/>
                <a:sym typeface="Times New Roman"/>
              </a:defRPr>
            </a:lvl1pPr>
          </a:lstStyle>
          <a:p>
            <a:r>
              <a:rPr dirty="0" err="1">
                <a:effectLst>
                  <a:outerShdw blurRad="38100" dist="38100" dir="2700000" algn="tl">
                    <a:srgbClr val="000000">
                      <a:alpha val="43137"/>
                    </a:srgbClr>
                  </a:outerShdw>
                </a:effectLst>
              </a:rPr>
              <a:t>Спасибо</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за</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внимание</a:t>
            </a:r>
            <a:r>
              <a:rPr dirty="0">
                <a:effectLst>
                  <a:outerShdw blurRad="38100" dist="38100" dir="2700000" algn="tl">
                    <a:srgbClr val="000000">
                      <a:alpha val="43137"/>
                    </a:srgbClr>
                  </a:outerShdw>
                </a:effectLst>
              </a:rPr>
              <a:t>!!!</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23" name="1.Улучшить, у пациентов с глубокой окклюзией зубных рядов, диагностику мышечных нарушений и осуществить их коррекцию при помощи компьютеризированной лечебно-диагностической аппаратуры нового поколения.…"/>
          <p:cNvSpPr txBox="1">
            <a:spLocks noGrp="1"/>
          </p:cNvSpPr>
          <p:nvPr>
            <p:ph type="ctrTitle"/>
          </p:nvPr>
        </p:nvSpPr>
        <p:spPr>
          <a:xfrm>
            <a:off x="1981199" y="1017367"/>
            <a:ext cx="20421601" cy="9866909"/>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marL="914400" indent="-914400" algn="l">
              <a:spcBef>
                <a:spcPts val="5900"/>
              </a:spcBef>
              <a:buFont typeface="+mj-lt"/>
              <a:buAutoNum type="arabicPeriod"/>
              <a:defRPr sz="5400">
                <a:latin typeface="Helvetica Neue"/>
                <a:ea typeface="Helvetica Neue"/>
                <a:cs typeface="Helvetica Neue"/>
                <a:sym typeface="Helvetica Neue"/>
              </a:defRPr>
            </a:pPr>
            <a:r>
              <a:rPr dirty="0" err="1">
                <a:latin typeface="Times New Roman" panose="02020603050405020304" pitchFamily="18" charset="0"/>
                <a:cs typeface="Times New Roman" panose="02020603050405020304" pitchFamily="18" charset="0"/>
              </a:rPr>
              <a:t>Улучшить</a:t>
            </a:r>
            <a:r>
              <a:rPr dirty="0">
                <a:latin typeface="Times New Roman" panose="02020603050405020304" pitchFamily="18" charset="0"/>
                <a:cs typeface="Times New Roman" panose="02020603050405020304" pitchFamily="18" charset="0"/>
              </a:rPr>
              <a:t>, у </a:t>
            </a:r>
            <a:r>
              <a:rPr dirty="0" err="1">
                <a:latin typeface="Times New Roman" panose="02020603050405020304" pitchFamily="18" charset="0"/>
                <a:cs typeface="Times New Roman" panose="02020603050405020304" pitchFamily="18" charset="0"/>
              </a:rPr>
              <a:t>пациентов</a:t>
            </a:r>
            <a:r>
              <a:rPr dirty="0">
                <a:latin typeface="Times New Roman" panose="02020603050405020304" pitchFamily="18" charset="0"/>
                <a:cs typeface="Times New Roman" panose="02020603050405020304" pitchFamily="18" charset="0"/>
              </a:rPr>
              <a:t> с </a:t>
            </a:r>
            <a:r>
              <a:rPr dirty="0" err="1">
                <a:latin typeface="Times New Roman" panose="02020603050405020304" pitchFamily="18" charset="0"/>
                <a:cs typeface="Times New Roman" panose="02020603050405020304" pitchFamily="18" charset="0"/>
              </a:rPr>
              <a:t>глубокой</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окклюзией</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зубных</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рядов</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диагностику</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мышечных</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нарушений</a:t>
            </a:r>
            <a:r>
              <a:rPr dirty="0">
                <a:latin typeface="Times New Roman" panose="02020603050405020304" pitchFamily="18" charset="0"/>
                <a:cs typeface="Times New Roman" panose="02020603050405020304" pitchFamily="18" charset="0"/>
              </a:rPr>
              <a:t> и </a:t>
            </a:r>
            <a:r>
              <a:rPr dirty="0" err="1">
                <a:latin typeface="Times New Roman" panose="02020603050405020304" pitchFamily="18" charset="0"/>
                <a:cs typeface="Times New Roman" panose="02020603050405020304" pitchFamily="18" charset="0"/>
              </a:rPr>
              <a:t>осуществить</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их</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коррекцию</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при</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помощи</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компьютеризированной</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лечебно-диагностической</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аппаратуры</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нового</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поколения</a:t>
            </a:r>
            <a:r>
              <a:rPr dirty="0">
                <a:latin typeface="Times New Roman" panose="02020603050405020304" pitchFamily="18" charset="0"/>
                <a:cs typeface="Times New Roman" panose="02020603050405020304" pitchFamily="18" charset="0"/>
              </a:rPr>
              <a:t>.</a:t>
            </a:r>
          </a:p>
          <a:p>
            <a:pPr marL="914400" indent="-914400" algn="l">
              <a:spcBef>
                <a:spcPts val="5900"/>
              </a:spcBef>
              <a:buFont typeface="+mj-lt"/>
              <a:buAutoNum type="arabicPeriod"/>
              <a:defRPr sz="5400">
                <a:latin typeface="Helvetica Neue"/>
                <a:ea typeface="Helvetica Neue"/>
                <a:cs typeface="Helvetica Neue"/>
                <a:sym typeface="Helvetica Neue"/>
              </a:defRPr>
            </a:pPr>
            <a:r>
              <a:rPr dirty="0" err="1">
                <a:latin typeface="Times New Roman" panose="02020603050405020304" pitchFamily="18" charset="0"/>
                <a:cs typeface="Times New Roman" panose="02020603050405020304" pitchFamily="18" charset="0"/>
              </a:rPr>
              <a:t>Доказать</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на</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основании</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временного</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контроля</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данных</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электромиографии</a:t>
            </a:r>
            <a:r>
              <a:rPr dirty="0">
                <a:latin typeface="Times New Roman" panose="02020603050405020304" pitchFamily="18" charset="0"/>
                <a:cs typeface="Times New Roman" panose="02020603050405020304" pitchFamily="18" charset="0"/>
              </a:rPr>
              <a:t> , </a:t>
            </a:r>
            <a:r>
              <a:rPr dirty="0" err="1">
                <a:latin typeface="Times New Roman" panose="02020603050405020304" pitchFamily="18" charset="0"/>
                <a:cs typeface="Times New Roman" panose="02020603050405020304" pitchFamily="18" charset="0"/>
              </a:rPr>
              <a:t>целесообразности</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нахождения</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миоцентрика</a:t>
            </a:r>
            <a:r>
              <a:rPr dirty="0">
                <a:latin typeface="Times New Roman" panose="02020603050405020304" pitchFamily="18" charset="0"/>
                <a:cs typeface="Times New Roman" panose="02020603050405020304" pitchFamily="18" charset="0"/>
              </a:rPr>
              <a:t> с </a:t>
            </a:r>
            <a:r>
              <a:rPr dirty="0" err="1">
                <a:latin typeface="Times New Roman" panose="02020603050405020304" pitchFamily="18" charset="0"/>
                <a:cs typeface="Times New Roman" panose="02020603050405020304" pitchFamily="18" charset="0"/>
              </a:rPr>
              <a:t>помощью</a:t>
            </a:r>
            <a:r>
              <a:rPr dirty="0">
                <a:latin typeface="Times New Roman" panose="02020603050405020304" pitchFamily="18" charset="0"/>
                <a:cs typeface="Times New Roman" panose="02020603050405020304" pitchFamily="18" charset="0"/>
              </a:rPr>
              <a:t> </a:t>
            </a:r>
            <a:r>
              <a:rPr dirty="0" err="1">
                <a:latin typeface="Times New Roman" panose="02020603050405020304" pitchFamily="18" charset="0"/>
                <a:cs typeface="Times New Roman" panose="02020603050405020304" pitchFamily="18" charset="0"/>
              </a:rPr>
              <a:t>электронейростимуляции</a:t>
            </a:r>
            <a:endParaRPr dirty="0">
              <a:latin typeface="Times New Roman" panose="02020603050405020304" pitchFamily="18" charset="0"/>
              <a:cs typeface="Times New Roman" panose="02020603050405020304" pitchFamily="18" charset="0"/>
            </a:endParaRPr>
          </a:p>
        </p:txBody>
      </p:sp>
      <p:sp>
        <p:nvSpPr>
          <p:cNvPr id="124" name="Цель:"/>
          <p:cNvSpPr txBox="1"/>
          <p:nvPr/>
        </p:nvSpPr>
        <p:spPr>
          <a:xfrm>
            <a:off x="10139355" y="980991"/>
            <a:ext cx="4105291" cy="1872307"/>
          </a:xfrm>
          <a:prstGeom prst="rect">
            <a:avLst/>
          </a:prstGeom>
          <a:ln w="12700">
            <a:miter lim="400000"/>
          </a:ln>
          <a:effectLst>
            <a:outerShdw blurRad="190500" dist="469900" dir="5400000" rotWithShape="0">
              <a:srgbClr val="000000">
                <a:alpha val="3396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a:latin typeface="Times New Roman"/>
                <a:ea typeface="Times New Roman"/>
                <a:cs typeface="Times New Roman"/>
                <a:sym typeface="Times New Roman"/>
              </a:defRPr>
            </a:pPr>
            <a:r>
              <a:rPr sz="11500" dirty="0" err="1"/>
              <a:t>Цель</a:t>
            </a:r>
            <a:r>
              <a:rPr sz="9400" dirty="0"/>
              <a:t>:</a:t>
            </a:r>
            <a:r>
              <a:rPr dirty="0"/>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28" name="Метод электронейростимуляция позволяет расслабить мускулатуру головы и шеи; помогает перепрограммировать их, обеспечивая условия для позиционирования нижней челюсти в положении центральной окклюзии, скоординировать деятельность мышц антагонистов и синергистов,…"/>
          <p:cNvSpPr txBox="1">
            <a:spLocks noGrp="1"/>
          </p:cNvSpPr>
          <p:nvPr>
            <p:ph type="subTitle" idx="1"/>
          </p:nvPr>
        </p:nvSpPr>
        <p:spPr>
          <a:xfrm>
            <a:off x="732785" y="1716756"/>
            <a:ext cx="13224560" cy="10282487"/>
          </a:xfrm>
          <a:prstGeom prst="rect">
            <a:avLst/>
          </a:prstGeom>
          <a:noFill/>
          <a:ln>
            <a:noFill/>
          </a:ln>
        </p:spPr>
        <p:style>
          <a:lnRef idx="0">
            <a:scrgbClr r="0" g="0" b="0"/>
          </a:lnRef>
          <a:fillRef idx="0">
            <a:scrgbClr r="0" g="0" b="0"/>
          </a:fillRef>
          <a:effectRef idx="0">
            <a:scrgbClr r="0" g="0" b="0"/>
          </a:effectRef>
          <a:fontRef idx="minor">
            <a:schemeClr val="dk1"/>
          </a:fontRef>
        </p:style>
        <p:txBody>
          <a:bodyPr anchor="b">
            <a:normAutofit fontScale="92500"/>
          </a:bodyPr>
          <a:lstStyle/>
          <a:p>
            <a:pPr algn="just" defTabSz="374904">
              <a:lnSpc>
                <a:spcPct val="120000"/>
              </a:lnSpc>
              <a:defRPr sz="5767">
                <a:latin typeface="Times New Roman"/>
                <a:ea typeface="Times New Roman"/>
                <a:cs typeface="Times New Roman"/>
                <a:sym typeface="Times New Roman"/>
              </a:defRPr>
            </a:pPr>
            <a:r>
              <a:rPr dirty="0" err="1"/>
              <a:t>Метод</a:t>
            </a:r>
            <a:r>
              <a:rPr dirty="0"/>
              <a:t> </a:t>
            </a:r>
            <a:r>
              <a:rPr dirty="0" err="1"/>
              <a:t>электронейростимуляция</a:t>
            </a:r>
            <a:r>
              <a:rPr dirty="0"/>
              <a:t> </a:t>
            </a:r>
            <a:r>
              <a:rPr dirty="0" err="1"/>
              <a:t>позволяет</a:t>
            </a:r>
            <a:r>
              <a:rPr dirty="0"/>
              <a:t> </a:t>
            </a:r>
            <a:r>
              <a:rPr dirty="0" err="1"/>
              <a:t>расслабить</a:t>
            </a:r>
            <a:r>
              <a:rPr dirty="0"/>
              <a:t> </a:t>
            </a:r>
            <a:r>
              <a:rPr dirty="0" err="1"/>
              <a:t>мускулатуру</a:t>
            </a:r>
            <a:r>
              <a:rPr dirty="0"/>
              <a:t> </a:t>
            </a:r>
            <a:r>
              <a:rPr dirty="0" err="1"/>
              <a:t>головы</a:t>
            </a:r>
            <a:r>
              <a:rPr dirty="0"/>
              <a:t> и </a:t>
            </a:r>
            <a:r>
              <a:rPr dirty="0" err="1"/>
              <a:t>шеи</a:t>
            </a:r>
            <a:r>
              <a:rPr dirty="0"/>
              <a:t>; </a:t>
            </a:r>
            <a:r>
              <a:rPr dirty="0" err="1"/>
              <a:t>помогает</a:t>
            </a:r>
            <a:r>
              <a:rPr dirty="0"/>
              <a:t> </a:t>
            </a:r>
            <a:r>
              <a:rPr dirty="0" err="1"/>
              <a:t>перепрограммировать</a:t>
            </a:r>
            <a:r>
              <a:rPr dirty="0"/>
              <a:t> </a:t>
            </a:r>
            <a:r>
              <a:rPr dirty="0" err="1"/>
              <a:t>их</a:t>
            </a:r>
            <a:r>
              <a:rPr dirty="0"/>
              <a:t>, </a:t>
            </a:r>
            <a:r>
              <a:rPr dirty="0" err="1"/>
              <a:t>обеспечивая</a:t>
            </a:r>
            <a:r>
              <a:rPr dirty="0"/>
              <a:t> </a:t>
            </a:r>
            <a:r>
              <a:rPr dirty="0" err="1"/>
              <a:t>условия</a:t>
            </a:r>
            <a:r>
              <a:rPr dirty="0"/>
              <a:t> </a:t>
            </a:r>
            <a:r>
              <a:rPr dirty="0" err="1"/>
              <a:t>для</a:t>
            </a:r>
            <a:r>
              <a:rPr dirty="0"/>
              <a:t> </a:t>
            </a:r>
            <a:r>
              <a:rPr dirty="0" err="1"/>
              <a:t>позицинирования</a:t>
            </a:r>
            <a:r>
              <a:rPr dirty="0"/>
              <a:t> </a:t>
            </a:r>
            <a:r>
              <a:rPr dirty="0" err="1"/>
              <a:t>нижнеи</a:t>
            </a:r>
            <a:r>
              <a:rPr dirty="0"/>
              <a:t>̆ </a:t>
            </a:r>
            <a:r>
              <a:rPr dirty="0" err="1"/>
              <a:t>челюсти</a:t>
            </a:r>
            <a:r>
              <a:rPr dirty="0"/>
              <a:t> в </a:t>
            </a:r>
            <a:r>
              <a:rPr dirty="0" err="1"/>
              <a:t>положении</a:t>
            </a:r>
            <a:r>
              <a:rPr dirty="0"/>
              <a:t> </a:t>
            </a:r>
            <a:r>
              <a:rPr dirty="0" err="1"/>
              <a:t>центральнои</a:t>
            </a:r>
            <a:r>
              <a:rPr dirty="0"/>
              <a:t>̆ </a:t>
            </a:r>
            <a:r>
              <a:rPr dirty="0" err="1"/>
              <a:t>окклюзии</a:t>
            </a:r>
            <a:r>
              <a:rPr dirty="0"/>
              <a:t>, </a:t>
            </a:r>
            <a:r>
              <a:rPr dirty="0" err="1"/>
              <a:t>скоординировать</a:t>
            </a:r>
            <a:r>
              <a:rPr dirty="0"/>
              <a:t> </a:t>
            </a:r>
            <a:r>
              <a:rPr dirty="0" err="1"/>
              <a:t>деятельность</a:t>
            </a:r>
            <a:r>
              <a:rPr dirty="0"/>
              <a:t> </a:t>
            </a:r>
            <a:r>
              <a:rPr dirty="0" err="1"/>
              <a:t>мышц</a:t>
            </a:r>
            <a:r>
              <a:rPr dirty="0"/>
              <a:t> </a:t>
            </a:r>
            <a:r>
              <a:rPr dirty="0" err="1"/>
              <a:t>антагонистов</a:t>
            </a:r>
            <a:r>
              <a:rPr dirty="0"/>
              <a:t> и </a:t>
            </a:r>
            <a:r>
              <a:rPr dirty="0" err="1"/>
              <a:t>синергистов</a:t>
            </a:r>
            <a:r>
              <a:rPr dirty="0"/>
              <a:t>, </a:t>
            </a:r>
          </a:p>
          <a:p>
            <a:pPr algn="just" defTabSz="374904">
              <a:lnSpc>
                <a:spcPct val="120000"/>
              </a:lnSpc>
              <a:defRPr sz="5767">
                <a:latin typeface="Times New Roman"/>
                <a:ea typeface="Times New Roman"/>
                <a:cs typeface="Times New Roman"/>
                <a:sym typeface="Times New Roman"/>
              </a:defRPr>
            </a:pPr>
            <a:r>
              <a:rPr dirty="0" err="1"/>
              <a:t>выработать</a:t>
            </a:r>
            <a:r>
              <a:rPr dirty="0"/>
              <a:t> </a:t>
            </a:r>
            <a:r>
              <a:rPr dirty="0" err="1"/>
              <a:t>рефлекс</a:t>
            </a:r>
            <a:r>
              <a:rPr dirty="0"/>
              <a:t> </a:t>
            </a:r>
            <a:r>
              <a:rPr dirty="0" err="1"/>
              <a:t>на</a:t>
            </a:r>
            <a:r>
              <a:rPr dirty="0"/>
              <a:t> </a:t>
            </a:r>
            <a:r>
              <a:rPr dirty="0" err="1"/>
              <a:t>миотоническое</a:t>
            </a:r>
            <a:r>
              <a:rPr dirty="0"/>
              <a:t> </a:t>
            </a:r>
            <a:r>
              <a:rPr dirty="0" err="1"/>
              <a:t>растяжение</a:t>
            </a:r>
            <a:r>
              <a:rPr dirty="0"/>
              <a:t> </a:t>
            </a:r>
            <a:r>
              <a:rPr dirty="0" err="1"/>
              <a:t>мышц</a:t>
            </a:r>
            <a:r>
              <a:rPr dirty="0"/>
              <a:t>, </a:t>
            </a:r>
            <a:r>
              <a:rPr dirty="0" err="1"/>
              <a:t>создать</a:t>
            </a:r>
            <a:r>
              <a:rPr dirty="0"/>
              <a:t> </a:t>
            </a:r>
            <a:r>
              <a:rPr dirty="0" err="1"/>
              <a:t>новые</a:t>
            </a:r>
            <a:r>
              <a:rPr dirty="0"/>
              <a:t> </a:t>
            </a:r>
            <a:r>
              <a:rPr dirty="0" err="1"/>
              <a:t>условия</a:t>
            </a:r>
            <a:r>
              <a:rPr dirty="0"/>
              <a:t> </a:t>
            </a:r>
            <a:r>
              <a:rPr dirty="0" err="1"/>
              <a:t>для</a:t>
            </a:r>
            <a:r>
              <a:rPr dirty="0"/>
              <a:t> </a:t>
            </a:r>
            <a:r>
              <a:rPr dirty="0" err="1"/>
              <a:t>функционирования</a:t>
            </a:r>
            <a:r>
              <a:rPr dirty="0"/>
              <a:t> </a:t>
            </a:r>
            <a:r>
              <a:rPr dirty="0" err="1"/>
              <a:t>мышц</a:t>
            </a:r>
            <a:r>
              <a:rPr dirty="0"/>
              <a:t>.</a:t>
            </a:r>
            <a:endParaRPr sz="984" dirty="0"/>
          </a:p>
        </p:txBody>
      </p:sp>
      <p:pic>
        <p:nvPicPr>
          <p:cNvPr id="129" name="Изображение" descr="Изображение"/>
          <p:cNvPicPr>
            <a:picLocks noChangeAspect="1"/>
          </p:cNvPicPr>
          <p:nvPr/>
        </p:nvPicPr>
        <p:blipFill>
          <a:blip r:embed="rId2">
            <a:extLst/>
          </a:blip>
          <a:srcRect l="38976" t="1901" b="1901"/>
          <a:stretch>
            <a:fillRect/>
          </a:stretch>
        </p:blipFill>
        <p:spPr>
          <a:xfrm>
            <a:off x="14442538" y="2163151"/>
            <a:ext cx="9407002" cy="9389696"/>
          </a:xfrm>
          <a:prstGeom prst="rect">
            <a:avLst/>
          </a:prstGeom>
          <a:ln w="25400">
            <a:miter lim="400000"/>
          </a:ln>
          <a:effectLst>
            <a:outerShdw blurRad="254000" dist="127000" dir="5400000" rotWithShape="0">
              <a:srgbClr val="000000">
                <a:alpha val="70000"/>
              </a:srgbClr>
            </a:outerShdw>
          </a:effectLst>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31" name="_DSC5036.JPG" descr="_DSC5036.JPG"/>
          <p:cNvPicPr>
            <a:picLocks noChangeAspect="1"/>
          </p:cNvPicPr>
          <p:nvPr/>
        </p:nvPicPr>
        <p:blipFill>
          <a:blip r:embed="rId2">
            <a:extLst/>
          </a:blip>
          <a:srcRect l="10109" r="10853" b="31505"/>
          <a:stretch>
            <a:fillRect/>
          </a:stretch>
        </p:blipFill>
        <p:spPr>
          <a:xfrm>
            <a:off x="132539" y="2677985"/>
            <a:ext cx="16239374" cy="9394692"/>
          </a:xfrm>
          <a:prstGeom prst="rect">
            <a:avLst/>
          </a:prstGeom>
          <a:ln w="25400">
            <a:miter lim="400000"/>
          </a:ln>
          <a:effectLst>
            <a:outerShdw blurRad="254000" dist="127000" dir="5400000" rotWithShape="0">
              <a:srgbClr val="000000">
                <a:alpha val="70000"/>
              </a:srgbClr>
            </a:outerShdw>
          </a:effectLst>
        </p:spPr>
      </p:pic>
      <p:sp>
        <p:nvSpPr>
          <p:cNvPr id="132" name="Клинический пример"/>
          <p:cNvSpPr txBox="1">
            <a:spLocks noGrp="1"/>
          </p:cNvSpPr>
          <p:nvPr>
            <p:ph type="ctrTitle"/>
          </p:nvPr>
        </p:nvSpPr>
        <p:spPr>
          <a:xfrm>
            <a:off x="1777999" y="-2321330"/>
            <a:ext cx="20828001" cy="4648201"/>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lvl1pPr>
              <a:defRPr>
                <a:latin typeface="Times New Roman"/>
                <a:ea typeface="Times New Roman"/>
                <a:cs typeface="Times New Roman"/>
                <a:sym typeface="Times New Roman"/>
              </a:defRPr>
            </a:lvl1pPr>
          </a:lstStyle>
          <a:p>
            <a:r>
              <a:rPr dirty="0" err="1">
                <a:effectLst>
                  <a:outerShdw blurRad="38100" dist="38100" dir="2700000" algn="tl">
                    <a:srgbClr val="000000">
                      <a:alpha val="43137"/>
                    </a:srgbClr>
                  </a:outerShdw>
                </a:effectLst>
              </a:rPr>
              <a:t>Клинический</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пример</a:t>
            </a:r>
            <a:endParaRPr dirty="0">
              <a:effectLst>
                <a:outerShdw blurRad="38100" dist="38100" dir="2700000" algn="tl">
                  <a:srgbClr val="000000">
                    <a:alpha val="43137"/>
                  </a:srgbClr>
                </a:outerShdw>
              </a:effectLst>
            </a:endParaRPr>
          </a:p>
        </p:txBody>
      </p:sp>
      <p:sp>
        <p:nvSpPr>
          <p:cNvPr id="133" name="Глубокий прикус…"/>
          <p:cNvSpPr txBox="1">
            <a:spLocks noGrp="1"/>
          </p:cNvSpPr>
          <p:nvPr>
            <p:ph type="subTitle" sz="quarter" idx="1"/>
          </p:nvPr>
        </p:nvSpPr>
        <p:spPr>
          <a:xfrm>
            <a:off x="16527955" y="4721249"/>
            <a:ext cx="7902361" cy="427350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fontScale="92500"/>
          </a:bodyPr>
          <a:lstStyle/>
          <a:p>
            <a:pPr defTabSz="338454">
              <a:defRPr sz="8323">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Глубокий</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прикус</a:t>
            </a:r>
            <a:endParaRPr dirty="0">
              <a:effectLst>
                <a:outerShdw blurRad="38100" dist="38100" dir="2700000" algn="tl">
                  <a:srgbClr val="000000">
                    <a:alpha val="43137"/>
                  </a:srgbClr>
                </a:outerShdw>
              </a:effectLst>
            </a:endParaRPr>
          </a:p>
          <a:p>
            <a:pPr defTabSz="338454">
              <a:defRPr sz="8323">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Дисфункция</a:t>
            </a:r>
            <a:r>
              <a:rPr dirty="0">
                <a:effectLst>
                  <a:outerShdw blurRad="38100" dist="38100" dir="2700000" algn="tl">
                    <a:srgbClr val="000000">
                      <a:alpha val="43137"/>
                    </a:srgbClr>
                  </a:outerShdw>
                </a:effectLst>
              </a:rPr>
              <a:t> ВНЧС</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35" name="_DSC5038.JPG" descr="_DSC5038.JPG"/>
          <p:cNvPicPr>
            <a:picLocks noChangeAspect="1"/>
          </p:cNvPicPr>
          <p:nvPr/>
        </p:nvPicPr>
        <p:blipFill>
          <a:blip r:embed="rId2">
            <a:extLst/>
          </a:blip>
          <a:srcRect l="14054" t="10714" r="9374" b="25806"/>
          <a:stretch>
            <a:fillRect/>
          </a:stretch>
        </p:blipFill>
        <p:spPr>
          <a:xfrm>
            <a:off x="418579" y="3009428"/>
            <a:ext cx="16568265" cy="9169215"/>
          </a:xfrm>
          <a:prstGeom prst="rect">
            <a:avLst/>
          </a:prstGeom>
          <a:ln w="25400">
            <a:miter lim="400000"/>
          </a:ln>
          <a:effectLst>
            <a:outerShdw blurRad="254000" dist="127000" dir="5400000" rotWithShape="0">
              <a:srgbClr val="000000">
                <a:alpha val="70000"/>
              </a:srgbClr>
            </a:outerShdw>
          </a:effectLst>
        </p:spPr>
      </p:pic>
      <p:sp>
        <p:nvSpPr>
          <p:cNvPr id="136" name="Глубокая компенсаторная кривая…"/>
          <p:cNvSpPr txBox="1">
            <a:spLocks noGrp="1"/>
          </p:cNvSpPr>
          <p:nvPr>
            <p:ph type="subTitle" sz="quarter" idx="1"/>
          </p:nvPr>
        </p:nvSpPr>
        <p:spPr>
          <a:xfrm>
            <a:off x="16986844" y="4777273"/>
            <a:ext cx="7305350" cy="4196768"/>
          </a:xfrm>
          <a:prstGeom prst="rect">
            <a:avLst/>
          </a:prstGeom>
          <a:noFill/>
          <a:ln>
            <a:noFill/>
          </a:ln>
        </p:spPr>
        <p:style>
          <a:lnRef idx="0">
            <a:scrgbClr r="0" g="0" b="0"/>
          </a:lnRef>
          <a:fillRef idx="0">
            <a:scrgbClr r="0" g="0" b="0"/>
          </a:fillRef>
          <a:effectRef idx="0">
            <a:scrgbClr r="0" g="0" b="0"/>
          </a:effectRef>
          <a:fontRef idx="minor">
            <a:schemeClr val="dk1"/>
          </a:fontRef>
        </p:style>
        <p:txBody>
          <a:bodyPr/>
          <a:lstStyle/>
          <a:p>
            <a:pPr>
              <a:defRPr>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Глубокая</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компенсаторная</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кривая</a:t>
            </a:r>
            <a:endParaRPr dirty="0">
              <a:effectLst>
                <a:outerShdw blurRad="38100" dist="38100" dir="2700000" algn="tl">
                  <a:srgbClr val="000000">
                    <a:alpha val="43137"/>
                  </a:srgbClr>
                </a:outerShdw>
              </a:effectLst>
            </a:endParaRPr>
          </a:p>
          <a:p>
            <a:pPr>
              <a:defRPr>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Тремы</a:t>
            </a:r>
            <a:r>
              <a:rPr dirty="0">
                <a:effectLst>
                  <a:outerShdw blurRad="38100" dist="38100" dir="2700000" algn="tl">
                    <a:srgbClr val="000000">
                      <a:alpha val="43137"/>
                    </a:srgbClr>
                  </a:outerShdw>
                </a:effectLst>
              </a:rPr>
              <a:t>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pic>
        <p:nvPicPr>
          <p:cNvPr id="138" name="_DSC5037.JPG" descr="_DSC5037.JPG"/>
          <p:cNvPicPr>
            <a:picLocks noChangeAspect="1"/>
          </p:cNvPicPr>
          <p:nvPr/>
        </p:nvPicPr>
        <p:blipFill>
          <a:blip r:embed="rId2">
            <a:extLst/>
          </a:blip>
          <a:srcRect l="9062" t="14216" r="22046" b="9663"/>
          <a:stretch>
            <a:fillRect/>
          </a:stretch>
        </p:blipFill>
        <p:spPr>
          <a:xfrm rot="5400000">
            <a:off x="3323628" y="-963249"/>
            <a:ext cx="9773261" cy="16176704"/>
          </a:xfrm>
          <a:prstGeom prst="rect">
            <a:avLst/>
          </a:prstGeom>
          <a:ln w="25400">
            <a:miter lim="400000"/>
          </a:ln>
          <a:effectLst>
            <a:outerShdw blurRad="254000" dist="127000" dir="5400000" rotWithShape="0">
              <a:srgbClr val="000000">
                <a:alpha val="70000"/>
              </a:srgbClr>
            </a:outerShdw>
          </a:effectLst>
        </p:spPr>
      </p:pic>
      <p:sp>
        <p:nvSpPr>
          <p:cNvPr id="139" name="Выраженная ангуляция…"/>
          <p:cNvSpPr txBox="1">
            <a:spLocks noGrp="1"/>
          </p:cNvSpPr>
          <p:nvPr>
            <p:ph type="subTitle" sz="quarter" idx="1"/>
          </p:nvPr>
        </p:nvSpPr>
        <p:spPr>
          <a:xfrm>
            <a:off x="17083626" y="5684294"/>
            <a:ext cx="6810948" cy="3265923"/>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lnSpcReduction="10000"/>
          </a:bodyPr>
          <a:lstStyle/>
          <a:p>
            <a:pPr defTabSz="709930">
              <a:defRPr sz="5246">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Выраженная</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ангуляция</a:t>
            </a:r>
            <a:r>
              <a:rPr dirty="0">
                <a:effectLst>
                  <a:outerShdw blurRad="38100" dist="38100" dir="2700000" algn="tl">
                    <a:srgbClr val="000000">
                      <a:alpha val="43137"/>
                    </a:srgbClr>
                  </a:outerShdw>
                </a:effectLst>
              </a:rPr>
              <a:t> </a:t>
            </a:r>
          </a:p>
          <a:p>
            <a:pPr defTabSz="709930">
              <a:defRPr sz="5246">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Девиация</a:t>
            </a:r>
            <a:r>
              <a:rPr dirty="0">
                <a:effectLst>
                  <a:outerShdw blurRad="38100" dist="38100" dir="2700000" algn="tl">
                    <a:srgbClr val="000000">
                      <a:alpha val="43137"/>
                    </a:srgbClr>
                  </a:outerShdw>
                </a:effectLst>
              </a:rPr>
              <a:t> НЧ </a:t>
            </a:r>
          </a:p>
          <a:p>
            <a:pPr defTabSz="709930">
              <a:defRPr sz="5246">
                <a:latin typeface="Times New Roman"/>
                <a:ea typeface="Times New Roman"/>
                <a:cs typeface="Times New Roman"/>
                <a:sym typeface="Times New Roman"/>
              </a:defRPr>
            </a:pPr>
            <a:r>
              <a:rPr dirty="0" err="1">
                <a:effectLst>
                  <a:outerShdw blurRad="38100" dist="38100" dir="2700000" algn="tl">
                    <a:srgbClr val="000000">
                      <a:alpha val="43137"/>
                    </a:srgbClr>
                  </a:outerShdw>
                </a:effectLst>
              </a:rPr>
              <a:t>Выпадение</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суставного</a:t>
            </a:r>
            <a:r>
              <a:rPr dirty="0">
                <a:effectLst>
                  <a:outerShdw blurRad="38100" dist="38100" dir="2700000" algn="tl">
                    <a:srgbClr val="000000">
                      <a:alpha val="43137"/>
                    </a:srgbClr>
                  </a:outerShdw>
                </a:effectLst>
              </a:rPr>
              <a:t> </a:t>
            </a:r>
            <a:r>
              <a:rPr dirty="0" err="1">
                <a:effectLst>
                  <a:outerShdw blurRad="38100" dist="38100" dir="2700000" algn="tl">
                    <a:srgbClr val="000000">
                      <a:alpha val="43137"/>
                    </a:srgbClr>
                  </a:outerShdw>
                </a:effectLst>
              </a:rPr>
              <a:t>диска</a:t>
            </a:r>
            <a:endParaRPr dirty="0">
              <a:effectLst>
                <a:outerShdw blurRad="38100" dist="38100" dir="2700000" algn="tl">
                  <a:srgbClr val="000000">
                    <a:alpha val="43137"/>
                  </a:srgbClr>
                </a:outerShdw>
              </a:effectLst>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41" name="Данному пациенту были проведены дополнительные методы исследования:…"/>
          <p:cNvSpPr txBox="1">
            <a:spLocks noGrp="1"/>
          </p:cNvSpPr>
          <p:nvPr>
            <p:ph type="ctrTitle"/>
          </p:nvPr>
        </p:nvSpPr>
        <p:spPr>
          <a:xfrm>
            <a:off x="2110401" y="1912044"/>
            <a:ext cx="20938332" cy="9891912"/>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p>
            <a:pPr defTabSz="224027">
              <a:lnSpc>
                <a:spcPts val="10800"/>
              </a:lnSpc>
              <a:spcBef>
                <a:spcPts val="500"/>
              </a:spcBef>
              <a:defRPr sz="8199">
                <a:latin typeface="Times New Roman"/>
                <a:ea typeface="Times New Roman"/>
                <a:cs typeface="Times New Roman"/>
                <a:sym typeface="Times New Roman"/>
              </a:defRPr>
            </a:pPr>
            <a:r>
              <a:rPr sz="6600" dirty="0" err="1">
                <a:effectLst>
                  <a:outerShdw blurRad="38100" dist="38100" dir="2700000" algn="tl">
                    <a:srgbClr val="000000">
                      <a:alpha val="43137"/>
                    </a:srgbClr>
                  </a:outerShdw>
                </a:effectLst>
              </a:rPr>
              <a:t>Данному</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пациенту</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были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дополнительные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методы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исследования</a:t>
            </a:r>
            <a:r>
              <a:rPr sz="6600" dirty="0">
                <a:effectLst>
                  <a:outerShdw blurRad="38100" dist="38100" dir="2700000" algn="tl">
                    <a:srgbClr val="000000">
                      <a:alpha val="43137"/>
                    </a:srgbClr>
                  </a:outerShdw>
                </a:effectLst>
              </a:rPr>
              <a:t>: </a:t>
            </a:r>
          </a:p>
          <a:p>
            <a:pPr algn="l" defTabSz="224027">
              <a:lnSpc>
                <a:spcPts val="10800"/>
              </a:lnSpc>
              <a:spcBef>
                <a:spcPts val="500"/>
              </a:spcBef>
              <a:defRPr sz="8199">
                <a:latin typeface="Times New Roman"/>
                <a:ea typeface="Times New Roman"/>
                <a:cs typeface="Times New Roman"/>
                <a:sym typeface="Times New Roman"/>
              </a:defRPr>
            </a:pPr>
            <a:r>
              <a:rPr lang="ru-RU" sz="7300" dirty="0">
                <a:effectLst>
                  <a:outerShdw blurRad="38100" dist="38100" dir="2700000" algn="tl">
                    <a:srgbClr val="000000">
                      <a:alpha val="43137"/>
                    </a:srgbClr>
                  </a:outerShdw>
                </a:effectLst>
              </a:rPr>
              <a:t>1. </a:t>
            </a:r>
            <a:r>
              <a:rPr sz="7300" dirty="0" err="1">
                <a:effectLst>
                  <a:outerShdw blurRad="38100" dist="38100" dir="2700000" algn="tl">
                    <a:srgbClr val="000000">
                      <a:alpha val="43137"/>
                    </a:srgbClr>
                  </a:outerShdw>
                </a:effectLst>
              </a:rPr>
              <a:t>Электромиография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мышц</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челюстно-лицевои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области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для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определения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их</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биоэлектрическои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активности</a:t>
            </a:r>
            <a:r>
              <a:rPr lang="ru-RU" sz="7300" dirty="0">
                <a:effectLst>
                  <a:outerShdw blurRad="38100" dist="38100" dir="2700000" algn="tl">
                    <a:srgbClr val="000000">
                      <a:alpha val="43137"/>
                    </a:srgbClr>
                  </a:outerShdw>
                </a:effectLst>
              </a:rPr>
              <a:t>.</a:t>
            </a:r>
            <a:br>
              <a:rPr lang="ru-RU" sz="7300" dirty="0">
                <a:effectLst>
                  <a:outerShdw blurRad="38100" dist="38100" dir="2700000" algn="tl">
                    <a:srgbClr val="000000">
                      <a:alpha val="43137"/>
                    </a:srgbClr>
                  </a:outerShdw>
                </a:effectLst>
              </a:rPr>
            </a:br>
            <a:r>
              <a:rPr lang="ru-RU" sz="7300" dirty="0">
                <a:effectLst>
                  <a:outerShdw blurRad="38100" dist="38100" dir="2700000" algn="tl">
                    <a:srgbClr val="000000">
                      <a:alpha val="43137"/>
                    </a:srgbClr>
                  </a:outerShdw>
                </a:effectLst>
              </a:rPr>
              <a:t>2. </a:t>
            </a:r>
            <a:r>
              <a:rPr sz="7300" dirty="0" err="1">
                <a:effectLst>
                  <a:outerShdw blurRad="38100" dist="38100" dir="2700000" algn="tl">
                    <a:srgbClr val="000000">
                      <a:alpha val="43137"/>
                    </a:srgbClr>
                  </a:outerShdw>
                </a:effectLst>
              </a:rPr>
              <a:t>Электромиостимуляция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мышц</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челюстно-лицевои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области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для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коррекции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положения</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нижнеи</a:t>
            </a:r>
            <a:r>
              <a:rPr sz="7300" dirty="0">
                <a:effectLst>
                  <a:outerShdw blurRad="38100" dist="38100" dir="2700000" algn="tl">
                    <a:srgbClr val="000000">
                      <a:alpha val="43137"/>
                    </a:srgbClr>
                  </a:outerShdw>
                </a:effectLst>
              </a:rPr>
              <a:t>̆ </a:t>
            </a:r>
            <a:r>
              <a:rPr sz="7300" dirty="0" err="1">
                <a:effectLst>
                  <a:outerShdw blurRad="38100" dist="38100" dir="2700000" algn="tl">
                    <a:srgbClr val="000000">
                      <a:alpha val="43137"/>
                    </a:srgbClr>
                  </a:outerShdw>
                </a:effectLst>
              </a:rPr>
              <a:t>челюсти</a:t>
            </a:r>
            <a:r>
              <a:rPr sz="7300" dirty="0">
                <a:effectLst>
                  <a:outerShdw blurRad="38100" dist="38100" dir="2700000" algn="tl">
                    <a:srgbClr val="000000">
                      <a:alpha val="43137"/>
                    </a:srgbClr>
                  </a:outerShdw>
                </a:effectLst>
              </a:rPr>
              <a:t>.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43" name="В ходе электромиографического исследования, при проведении функционального теста «состояние относительного покоя нижней челюсти» установлено, повышение биопотенциалов практически всех исследуемых мышц, а именно левой височной мышцы (5,0 мкВ), надподъязычной мышцы (3,5 мкВ) слева, грудино-ключично-сосцевидных мышц справа (5,2 мкВ) и слева (6,0 мкВ), а также значительное увеличение биопотенциала височной мышцы справа (5,5 мкВ)."/>
          <p:cNvSpPr txBox="1">
            <a:spLocks noGrp="1"/>
          </p:cNvSpPr>
          <p:nvPr>
            <p:ph type="subTitle" idx="1"/>
          </p:nvPr>
        </p:nvSpPr>
        <p:spPr>
          <a:xfrm>
            <a:off x="678755" y="476547"/>
            <a:ext cx="23026490" cy="12762906"/>
          </a:xfrm>
          <a:prstGeom prst="rect">
            <a:avLst/>
          </a:prstGeom>
          <a:noFill/>
          <a:ln>
            <a:noFill/>
          </a:ln>
        </p:spPr>
        <p:style>
          <a:lnRef idx="0">
            <a:scrgbClr r="0" g="0" b="0"/>
          </a:lnRef>
          <a:fillRef idx="0">
            <a:scrgbClr r="0" g="0" b="0"/>
          </a:fillRef>
          <a:effectRef idx="0">
            <a:scrgbClr r="0" g="0" b="0"/>
          </a:effectRef>
          <a:fontRef idx="minor">
            <a:schemeClr val="dk1"/>
          </a:fontRef>
        </p:style>
        <p:txBody>
          <a:bodyPr>
            <a:normAutofit/>
          </a:bodyPr>
          <a:lstStyle>
            <a:lvl1pPr algn="l" defTabSz="214884">
              <a:lnSpc>
                <a:spcPts val="10300"/>
              </a:lnSpc>
              <a:spcBef>
                <a:spcPts val="500"/>
              </a:spcBef>
              <a:defRPr sz="7864">
                <a:latin typeface="Times New Roman"/>
                <a:ea typeface="Times New Roman"/>
                <a:cs typeface="Times New Roman"/>
                <a:sym typeface="Times New Roman"/>
              </a:defRPr>
            </a:lvl1pPr>
          </a:lstStyle>
          <a:p>
            <a:r>
              <a:rPr sz="6600" dirty="0">
                <a:effectLst>
                  <a:outerShdw blurRad="38100" dist="38100" dir="2700000" algn="tl">
                    <a:srgbClr val="000000">
                      <a:alpha val="43137"/>
                    </a:srgbClr>
                  </a:outerShdw>
                </a:effectLst>
              </a:rPr>
              <a:t>В </a:t>
            </a:r>
            <a:r>
              <a:rPr sz="6600" dirty="0" err="1">
                <a:effectLst>
                  <a:outerShdw blurRad="38100" dist="38100" dir="2700000" algn="tl">
                    <a:srgbClr val="000000">
                      <a:alpha val="43137"/>
                    </a:srgbClr>
                  </a:outerShdw>
                </a:effectLst>
              </a:rPr>
              <a:t>ходе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электромиографического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исследования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проведении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функционального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теста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состояние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относительного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покоя</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нижнеи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челюсти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установлено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повышение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биопотенциалов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практически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всех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исследуемых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а </a:t>
            </a:r>
            <a:r>
              <a:rPr sz="6600" dirty="0" err="1">
                <a:effectLst>
                  <a:outerShdw blurRad="38100" dist="38100" dir="2700000" algn="tl">
                    <a:srgbClr val="000000">
                      <a:alpha val="43137"/>
                    </a:srgbClr>
                  </a:outerShdw>
                </a:effectLst>
              </a:rPr>
              <a:t>именно</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левои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височнои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мышцы</a:t>
            </a:r>
            <a:r>
              <a:rPr sz="6600" dirty="0">
                <a:effectLst>
                  <a:outerShdw blurRad="38100" dist="38100" dir="2700000" algn="tl">
                    <a:srgbClr val="000000">
                      <a:alpha val="43137"/>
                    </a:srgbClr>
                  </a:outerShdw>
                </a:effectLst>
              </a:rPr>
              <a:t> (5,0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надподъязычнои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мышцы</a:t>
            </a:r>
            <a:r>
              <a:rPr sz="6600" dirty="0">
                <a:effectLst>
                  <a:outerShdw blurRad="38100" dist="38100" dir="2700000" algn="tl">
                    <a:srgbClr val="000000">
                      <a:alpha val="43137"/>
                    </a:srgbClr>
                  </a:outerShdw>
                </a:effectLst>
              </a:rPr>
              <a:t> (3,5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грудино-ключично-сосцевидных</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справа</a:t>
            </a:r>
            <a:r>
              <a:rPr sz="6600" dirty="0">
                <a:effectLst>
                  <a:outerShdw blurRad="38100" dist="38100" dir="2700000" algn="tl">
                    <a:srgbClr val="000000">
                      <a:alpha val="43137"/>
                    </a:srgbClr>
                  </a:outerShdw>
                </a:effectLst>
              </a:rPr>
              <a:t> (5,2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и </a:t>
            </a:r>
            <a:r>
              <a:rPr sz="6600" dirty="0" err="1">
                <a:effectLst>
                  <a:outerShdw blurRad="38100" dist="38100" dir="2700000" algn="tl">
                    <a:srgbClr val="000000">
                      <a:alpha val="43137"/>
                    </a:srgbClr>
                  </a:outerShdw>
                </a:effectLst>
              </a:rPr>
              <a:t>слева</a:t>
            </a:r>
            <a:r>
              <a:rPr sz="6600" dirty="0">
                <a:effectLst>
                  <a:outerShdw blurRad="38100" dist="38100" dir="2700000" algn="tl">
                    <a:srgbClr val="000000">
                      <a:alpha val="43137"/>
                    </a:srgbClr>
                  </a:outerShdw>
                </a:effectLst>
              </a:rPr>
              <a:t> (6,0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а </a:t>
            </a:r>
            <a:r>
              <a:rPr sz="6600" dirty="0" err="1">
                <a:effectLst>
                  <a:outerShdw blurRad="38100" dist="38100" dir="2700000" algn="tl">
                    <a:srgbClr val="000000">
                      <a:alpha val="43137"/>
                    </a:srgbClr>
                  </a:outerShdw>
                </a:effectLst>
              </a:rPr>
              <a:t>также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значительное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увеличение</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биопотенциала</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височнои</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мышцы</a:t>
            </a:r>
            <a:r>
              <a:rPr sz="6600" dirty="0">
                <a:effectLst>
                  <a:outerShdw blurRad="38100" dist="38100" dir="2700000" algn="tl">
                    <a:srgbClr val="000000">
                      <a:alpha val="43137"/>
                    </a:srgbClr>
                  </a:outerShdw>
                </a:effectLst>
              </a:rPr>
              <a:t> </a:t>
            </a:r>
            <a:r>
              <a:rPr sz="6600" dirty="0" err="1">
                <a:effectLst>
                  <a:outerShdw blurRad="38100" dist="38100" dir="2700000" algn="tl">
                    <a:srgbClr val="000000">
                      <a:alpha val="43137"/>
                    </a:srgbClr>
                  </a:outerShdw>
                </a:effectLst>
              </a:rPr>
              <a:t>справа</a:t>
            </a:r>
            <a:r>
              <a:rPr sz="6600" dirty="0">
                <a:effectLst>
                  <a:outerShdw blurRad="38100" dist="38100" dir="2700000" algn="tl">
                    <a:srgbClr val="000000">
                      <a:alpha val="43137"/>
                    </a:srgbClr>
                  </a:outerShdw>
                </a:effectLst>
              </a:rPr>
              <a:t> (5,5 </a:t>
            </a:r>
            <a:r>
              <a:rPr sz="6600" dirty="0" err="1">
                <a:effectLst>
                  <a:outerShdw blurRad="38100" dist="38100" dir="2700000" algn="tl">
                    <a:srgbClr val="000000">
                      <a:alpha val="43137"/>
                    </a:srgbClr>
                  </a:outerShdw>
                </a:effectLst>
              </a:rPr>
              <a:t>мкВ</a:t>
            </a:r>
            <a:r>
              <a:rPr sz="6600" dirty="0">
                <a:effectLst>
                  <a:outerShdw blurRad="38100" dist="38100" dir="2700000" algn="tl">
                    <a:srgbClr val="000000">
                      <a:alpha val="43137"/>
                    </a:srgbClr>
                  </a:outerShdw>
                </a:effectLst>
              </a:rPr>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hueOff val="-152896"/>
                <a:lumOff val="12368"/>
              </a:schemeClr>
            </a:gs>
            <a:gs pos="100000">
              <a:srgbClr val="FFFFFF"/>
            </a:gs>
          </a:gsLst>
          <a:lin ang="2157145" scaled="0"/>
        </a:gradFill>
        <a:effectLst/>
      </p:bgPr>
    </p:bg>
    <p:spTree>
      <p:nvGrpSpPr>
        <p:cNvPr id="1" name=""/>
        <p:cNvGrpSpPr/>
        <p:nvPr/>
      </p:nvGrpSpPr>
      <p:grpSpPr>
        <a:xfrm>
          <a:off x="0" y="0"/>
          <a:ext cx="0" cy="0"/>
          <a:chOff x="0" y="0"/>
          <a:chExt cx="0" cy="0"/>
        </a:xfrm>
      </p:grpSpPr>
      <p:sp>
        <p:nvSpPr>
          <p:cNvPr id="145" name="При проведении функционального теста «состояние окклюзии зубных…"/>
          <p:cNvSpPr txBox="1">
            <a:spLocks noGrp="1"/>
          </p:cNvSpPr>
          <p:nvPr>
            <p:ph type="subTitle" idx="1"/>
          </p:nvPr>
        </p:nvSpPr>
        <p:spPr>
          <a:xfrm>
            <a:off x="2421710" y="3479978"/>
            <a:ext cx="19540580" cy="6756044"/>
          </a:xfrm>
          <a:prstGeom prst="rect">
            <a:avLst/>
          </a:prstGeom>
          <a:effectLst>
            <a:outerShdw blurRad="190500" dist="139700" dir="5400000" rotWithShape="0">
              <a:srgbClr val="000000">
                <a:alpha val="36061"/>
              </a:srgbClr>
            </a:outerShdw>
          </a:effectLst>
        </p:spPr>
        <p:txBody>
          <a:bodyPr/>
          <a:lstStyle/>
          <a:p>
            <a:pPr algn="just" defTabSz="251460">
              <a:defRPr sz="9203">
                <a:latin typeface="Times New Roman"/>
                <a:ea typeface="Times New Roman"/>
                <a:cs typeface="Times New Roman"/>
                <a:sym typeface="Times New Roman"/>
              </a:defRPr>
            </a:pPr>
            <a:r>
              <a:rPr sz="6600" dirty="0" err="1"/>
              <a:t>При</a:t>
            </a:r>
            <a:r>
              <a:rPr sz="6600" dirty="0"/>
              <a:t> </a:t>
            </a:r>
            <a:r>
              <a:rPr sz="6600" dirty="0" err="1"/>
              <a:t>проведении</a:t>
            </a:r>
            <a:r>
              <a:rPr sz="6600" dirty="0"/>
              <a:t> </a:t>
            </a:r>
            <a:r>
              <a:rPr sz="6600" dirty="0" err="1"/>
              <a:t>функционального</a:t>
            </a:r>
            <a:r>
              <a:rPr sz="6600" dirty="0"/>
              <a:t> </a:t>
            </a:r>
            <a:r>
              <a:rPr sz="6600" dirty="0" err="1"/>
              <a:t>теста</a:t>
            </a:r>
            <a:r>
              <a:rPr sz="6600" dirty="0"/>
              <a:t> «</a:t>
            </a:r>
            <a:r>
              <a:rPr sz="6600" dirty="0" err="1"/>
              <a:t>состояние</a:t>
            </a:r>
            <a:r>
              <a:rPr sz="6600" dirty="0"/>
              <a:t> </a:t>
            </a:r>
            <a:r>
              <a:rPr sz="6600" dirty="0" err="1"/>
              <a:t>окклюзии</a:t>
            </a:r>
            <a:r>
              <a:rPr sz="6600" dirty="0"/>
              <a:t> </a:t>
            </a:r>
            <a:r>
              <a:rPr sz="6600" dirty="0" err="1"/>
              <a:t>зубных</a:t>
            </a:r>
            <a:r>
              <a:rPr sz="6600" dirty="0"/>
              <a:t> </a:t>
            </a:r>
            <a:r>
              <a:rPr sz="6600" dirty="0" err="1"/>
              <a:t>рядов</a:t>
            </a:r>
            <a:r>
              <a:rPr sz="6600" dirty="0"/>
              <a:t>» </a:t>
            </a:r>
            <a:r>
              <a:rPr sz="6600" dirty="0" err="1"/>
              <a:t>отмечалось</a:t>
            </a:r>
            <a:r>
              <a:rPr sz="6600" dirty="0"/>
              <a:t> </a:t>
            </a:r>
            <a:r>
              <a:rPr sz="6600" dirty="0" err="1"/>
              <a:t>еще</a:t>
            </a:r>
            <a:r>
              <a:rPr sz="6600" dirty="0"/>
              <a:t> </a:t>
            </a:r>
            <a:r>
              <a:rPr sz="6600" dirty="0" err="1"/>
              <a:t>большее</a:t>
            </a:r>
            <a:r>
              <a:rPr sz="6600" dirty="0"/>
              <a:t> </a:t>
            </a:r>
            <a:r>
              <a:rPr sz="6600" dirty="0" err="1"/>
              <a:t>увеличение</a:t>
            </a:r>
            <a:r>
              <a:rPr sz="6600" dirty="0"/>
              <a:t> </a:t>
            </a:r>
            <a:r>
              <a:rPr sz="6600" dirty="0" err="1"/>
              <a:t>биопотенциалов</a:t>
            </a:r>
            <a:r>
              <a:rPr sz="6600" dirty="0"/>
              <a:t> </a:t>
            </a:r>
            <a:r>
              <a:rPr sz="6600" dirty="0" err="1"/>
              <a:t>височных</a:t>
            </a:r>
            <a:r>
              <a:rPr sz="6600" dirty="0"/>
              <a:t> </a:t>
            </a:r>
            <a:r>
              <a:rPr sz="6600" dirty="0" err="1"/>
              <a:t>мыщц</a:t>
            </a:r>
            <a:r>
              <a:rPr sz="6600" dirty="0"/>
              <a:t> </a:t>
            </a:r>
            <a:r>
              <a:rPr sz="6600" dirty="0" err="1"/>
              <a:t>справа</a:t>
            </a:r>
            <a:r>
              <a:rPr sz="6600" dirty="0"/>
              <a:t> (11,5 </a:t>
            </a:r>
            <a:r>
              <a:rPr sz="6600" dirty="0" err="1"/>
              <a:t>мкВ</a:t>
            </a:r>
            <a:r>
              <a:rPr sz="6600" dirty="0"/>
              <a:t>) и </a:t>
            </a:r>
            <a:r>
              <a:rPr sz="6600" dirty="0" err="1"/>
              <a:t>слева</a:t>
            </a:r>
            <a:r>
              <a:rPr sz="6600" dirty="0"/>
              <a:t> (6,0 </a:t>
            </a:r>
            <a:r>
              <a:rPr sz="6600" dirty="0" err="1"/>
              <a:t>мкВ</a:t>
            </a:r>
            <a:r>
              <a:rPr dirty="0"/>
              <a:t>) </a:t>
            </a:r>
          </a:p>
        </p:txBody>
      </p:sp>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TotalTime>
  <Words>488</Words>
  <Application>Microsoft Office PowerPoint</Application>
  <PresentationFormat>Произвольный</PresentationFormat>
  <Paragraphs>31</Paragraphs>
  <Slides>18</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18</vt:i4>
      </vt:variant>
    </vt:vector>
  </HeadingPairs>
  <TitlesOfParts>
    <vt:vector size="19" baseType="lpstr">
      <vt:lpstr>White</vt:lpstr>
      <vt:lpstr>Тема: «Определение миоцентрического положения нижней челюсти у лиц с глубоким прикусом с помощью электронейростимуляции с последующей репозицией нового положения нижней челюсти»</vt:lpstr>
      <vt:lpstr>Улучшить, у пациентов с глубокой окклюзией зубных рядов, диагностику мышечных нарушений и осуществить их коррекцию при помощи компьютеризированной лечебно-диагностической аппаратуры нового поколения. Доказать на основании временного контроля данных электромиографии , целесообразности нахождения миоцентрика с помощью электронейростимуляции</vt:lpstr>
      <vt:lpstr>Презентация PowerPoint</vt:lpstr>
      <vt:lpstr>Клинический пример</vt:lpstr>
      <vt:lpstr>Презентация PowerPoint</vt:lpstr>
      <vt:lpstr>Презентация PowerPoint</vt:lpstr>
      <vt:lpstr>Данному пациенту были проведены дополнительные методы исследования:  1. Электромиография мышц челюстно-лицевой области для определения их биоэлектрической активности. 2. Электромиостимуляция мышц челюстно-лицевой области для коррекции положения нижней челюсти. </vt:lpstr>
      <vt:lpstr>Презентация PowerPoint</vt:lpstr>
      <vt:lpstr>Презентация PowerPoint</vt:lpstr>
      <vt:lpstr>Регистрация нового положения НЧ</vt:lpstr>
      <vt:lpstr>Изготовление  суставной шины</vt:lpstr>
      <vt:lpstr>Фиксация суставной шины</vt:lpstr>
      <vt:lpstr>Презентация PowerPoint</vt:lpstr>
      <vt:lpstr>Презентация PowerPoint</vt:lpstr>
      <vt:lpstr>Презентация PowerPoint</vt:lpstr>
      <vt:lpstr>Вывод:</vt:lpstr>
      <vt:lpstr>Данные электромиографии до электронейростимуляции и после ношения суставной шины  доказывают целесообразность изучения биоэлектрической активности  нижней челюсти вначале ортодонтического лечения</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«Определение миоцентрического положения ижней челюсти у лиц с глубоким прикусом с помощью электронейростимуляции. С последующей репозицией нового положения нижней челюсти»</dc:title>
  <dc:creator>work</dc:creator>
  <cp:lastModifiedBy>work</cp:lastModifiedBy>
  <cp:revision>6</cp:revision>
  <dcterms:modified xsi:type="dcterms:W3CDTF">2020-10-30T06:14:03Z</dcterms:modified>
</cp:coreProperties>
</file>