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7" r:id="rId5"/>
    <p:sldId id="267" r:id="rId6"/>
    <p:sldId id="271" r:id="rId7"/>
    <p:sldId id="270" r:id="rId8"/>
    <p:sldId id="272" r:id="rId9"/>
    <p:sldId id="273" r:id="rId10"/>
    <p:sldId id="274" r:id="rId11"/>
    <p:sldId id="275" r:id="rId12"/>
    <p:sldId id="276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6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/>
  </p:normalViewPr>
  <p:slideViewPr>
    <p:cSldViewPr>
      <p:cViewPr varScale="1">
        <p:scale>
          <a:sx n="86" d="100"/>
          <a:sy n="86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1470025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COVID-19 </a:t>
            </a:r>
            <a:r>
              <a:rPr lang="ru-RU" sz="3600" dirty="0" smtClean="0">
                <a:solidFill>
                  <a:schemeClr val="bg1"/>
                </a:solidFill>
              </a:rPr>
              <a:t>и состояние желудочно-кишечного тракта 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3861048"/>
            <a:ext cx="4176464" cy="244827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990033"/>
                </a:solidFill>
              </a:rPr>
              <a:t>Докладчики: 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зав.кафедрой педиатрии №2, д.м.н., доцент </a:t>
            </a:r>
            <a:r>
              <a:rPr lang="ru-RU" sz="2000" b="1" dirty="0" smtClean="0">
                <a:solidFill>
                  <a:srgbClr val="002060"/>
                </a:solidFill>
              </a:rPr>
              <a:t>Налетов А.В.,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Врач-инфекционист </a:t>
            </a:r>
          </a:p>
          <a:p>
            <a:r>
              <a:rPr lang="ru-RU" sz="2000" b="1" dirty="0" smtClean="0">
                <a:solidFill>
                  <a:srgbClr val="990033"/>
                </a:solidFill>
              </a:rPr>
              <a:t>ООО «МЦ </a:t>
            </a:r>
            <a:r>
              <a:rPr lang="ru-RU" sz="2000" b="1" dirty="0" err="1" smtClean="0">
                <a:solidFill>
                  <a:srgbClr val="990033"/>
                </a:solidFill>
              </a:rPr>
              <a:t>Гастро-лайн</a:t>
            </a:r>
            <a:r>
              <a:rPr lang="ru-RU" sz="2000" b="1" dirty="0" smtClean="0">
                <a:solidFill>
                  <a:srgbClr val="990033"/>
                </a:solidFill>
              </a:rPr>
              <a:t> </a:t>
            </a:r>
            <a:r>
              <a:rPr lang="ru-RU" sz="2000" b="1" dirty="0" smtClean="0">
                <a:solidFill>
                  <a:srgbClr val="990033"/>
                </a:solidFill>
              </a:rPr>
              <a:t>г. </a:t>
            </a:r>
            <a:r>
              <a:rPr lang="ru-RU" sz="2000" b="1" smtClean="0">
                <a:solidFill>
                  <a:srgbClr val="990033"/>
                </a:solidFill>
              </a:rPr>
              <a:t>Донецк»</a:t>
            </a:r>
            <a:endParaRPr lang="ru-RU" sz="2000" b="1" dirty="0" smtClean="0">
              <a:solidFill>
                <a:srgbClr val="990033"/>
              </a:solidFill>
            </a:endParaRPr>
          </a:p>
          <a:p>
            <a:r>
              <a:rPr lang="ru-RU" sz="2000" b="1" dirty="0" err="1" smtClean="0">
                <a:solidFill>
                  <a:srgbClr val="002060"/>
                </a:solidFill>
              </a:rPr>
              <a:t>Каспир</a:t>
            </a:r>
            <a:r>
              <a:rPr lang="ru-RU" sz="2000" b="1" dirty="0" smtClean="0">
                <a:solidFill>
                  <a:srgbClr val="002060"/>
                </a:solidFill>
              </a:rPr>
              <a:t> Д.В.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Андрей\Documents\Текщие выступления\Кучеренко-Верещагин\рисунки\0dc2de952443b363ca42651be69253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73016"/>
            <a:ext cx="4161656" cy="27744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РЕКОМЕНДАЦИИ ПО ПИТАНИЮ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990033"/>
                </a:solidFill>
              </a:rPr>
              <a:t>Рекомендовано включение в пищевой рацион не менее 1,5 стаканов молока в день или других молочных продуктов, а также увеличения потребления молочных продуктов, ферментированных молочнокислыми бактериями или обогащенных про- и </a:t>
            </a:r>
            <a:r>
              <a:rPr lang="ru-RU" b="1" dirty="0" err="1" smtClean="0">
                <a:solidFill>
                  <a:srgbClr val="990033"/>
                </a:solidFill>
              </a:rPr>
              <a:t>пребиотиками</a:t>
            </a:r>
            <a:r>
              <a:rPr lang="ru-RU" b="1" dirty="0" smtClean="0">
                <a:solidFill>
                  <a:srgbClr val="990033"/>
                </a:solidFill>
              </a:rPr>
              <a:t>.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Лактоферрин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990033"/>
                </a:solidFill>
              </a:rPr>
              <a:t>уменьшает проникновение SARS-CoV-2, в клетку блокируя сайт прикрепления вируса на клеточной мембране. 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α-лактальбумин</a:t>
            </a:r>
            <a:r>
              <a:rPr lang="ru-RU" b="1" dirty="0" err="1" smtClean="0">
                <a:solidFill>
                  <a:srgbClr val="990033"/>
                </a:solidFill>
              </a:rPr>
              <a:t> </a:t>
            </a:r>
            <a:r>
              <a:rPr lang="ru-RU" b="1" dirty="0" smtClean="0">
                <a:solidFill>
                  <a:srgbClr val="990033"/>
                </a:solidFill>
              </a:rPr>
              <a:t>поддерживает баланс кишечной </a:t>
            </a:r>
            <a:r>
              <a:rPr lang="ru-RU" b="1" dirty="0" err="1" smtClean="0">
                <a:solidFill>
                  <a:srgbClr val="990033"/>
                </a:solidFill>
              </a:rPr>
              <a:t>микробиоты</a:t>
            </a:r>
            <a:r>
              <a:rPr lang="ru-RU" b="1" dirty="0" smtClean="0">
                <a:solidFill>
                  <a:srgbClr val="990033"/>
                </a:solidFill>
              </a:rPr>
              <a:t> и стимулирует синтез </a:t>
            </a:r>
            <a:r>
              <a:rPr lang="ru-RU" b="1" dirty="0" err="1" smtClean="0">
                <a:solidFill>
                  <a:srgbClr val="990033"/>
                </a:solidFill>
              </a:rPr>
              <a:t>глутатиона</a:t>
            </a:r>
            <a:r>
              <a:rPr lang="ru-RU" b="1" dirty="0" smtClean="0">
                <a:solidFill>
                  <a:srgbClr val="990033"/>
                </a:solidFill>
              </a:rPr>
              <a:t>, регулирующего функции лимфоцитов и других клеток иммунной системы, оказывая положительное влияние на иммунный ответ. </a:t>
            </a:r>
            <a:endParaRPr lang="ru-RU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990033"/>
                </a:solidFill>
              </a:rPr>
              <a:t>Рекомендуется снизить потребление </a:t>
            </a:r>
            <a:r>
              <a:rPr lang="ru-RU" b="1" dirty="0" smtClean="0">
                <a:solidFill>
                  <a:srgbClr val="002060"/>
                </a:solidFill>
              </a:rPr>
              <a:t>сахарного песка &lt; 5 г</a:t>
            </a:r>
            <a:r>
              <a:rPr lang="ru-RU" b="1" dirty="0" smtClean="0">
                <a:solidFill>
                  <a:srgbClr val="990033"/>
                </a:solidFill>
              </a:rPr>
              <a:t> в сутки и включить в рацион </a:t>
            </a:r>
            <a:r>
              <a:rPr lang="ru-RU" b="1" dirty="0" smtClean="0">
                <a:solidFill>
                  <a:srgbClr val="002060"/>
                </a:solidFill>
              </a:rPr>
              <a:t>овощи, фрукты, бобовые и </a:t>
            </a:r>
            <a:r>
              <a:rPr lang="ru-RU" b="1" dirty="0" err="1" smtClean="0">
                <a:solidFill>
                  <a:srgbClr val="002060"/>
                </a:solidFill>
              </a:rPr>
              <a:t>цельнозерновые</a:t>
            </a:r>
            <a:r>
              <a:rPr lang="ru-RU" b="1" dirty="0" smtClean="0">
                <a:solidFill>
                  <a:srgbClr val="002060"/>
                </a:solidFill>
              </a:rPr>
              <a:t> продукты </a:t>
            </a:r>
            <a:r>
              <a:rPr lang="ru-RU" b="1" dirty="0" smtClean="0">
                <a:solidFill>
                  <a:srgbClr val="990033"/>
                </a:solidFill>
              </a:rPr>
              <a:t>(овес, коричневый рис, ячмень, пшено, макаронные изделия из твердых сортов пшеницы, хлеб и лепешки из </a:t>
            </a:r>
            <a:r>
              <a:rPr lang="ru-RU" b="1" dirty="0" err="1" smtClean="0">
                <a:solidFill>
                  <a:srgbClr val="990033"/>
                </a:solidFill>
              </a:rPr>
              <a:t>цельнозерновой</a:t>
            </a:r>
            <a:r>
              <a:rPr lang="ru-RU" b="1" dirty="0" smtClean="0">
                <a:solidFill>
                  <a:srgbClr val="990033"/>
                </a:solidFill>
              </a:rPr>
              <a:t> муки). </a:t>
            </a:r>
          </a:p>
          <a:p>
            <a:r>
              <a:rPr lang="ru-RU" b="1" dirty="0" smtClean="0">
                <a:solidFill>
                  <a:srgbClr val="990033"/>
                </a:solidFill>
              </a:rPr>
              <a:t>В случаях, когда возможности больных с COVID-19 употреблять свежие продукты бывают ограничены и в пищевом рационе увеличивается содержание переработанных и консервированных продуктов, желательно </a:t>
            </a:r>
            <a:r>
              <a:rPr lang="ru-RU" b="1" dirty="0" smtClean="0">
                <a:solidFill>
                  <a:srgbClr val="002060"/>
                </a:solidFill>
              </a:rPr>
              <a:t>снижение потребления поваренной соли &lt; 5 г в сутки</a:t>
            </a:r>
            <a:r>
              <a:rPr lang="ru-RU" b="1" dirty="0" smtClean="0">
                <a:solidFill>
                  <a:srgbClr val="990033"/>
                </a:solidFill>
              </a:rPr>
              <a:t>, а также промывание консервированных продуктов.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22114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РЕКОМЕНДАЦИИ ПО ПИТАНИЮ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990033"/>
                </a:solidFill>
              </a:rPr>
              <a:t>ВОЗ обращает внимание, что ни при каких обстоятельствах </a:t>
            </a:r>
            <a:r>
              <a:rPr lang="ru-RU" b="1" dirty="0" smtClean="0">
                <a:solidFill>
                  <a:srgbClr val="002060"/>
                </a:solidFill>
              </a:rPr>
              <a:t>нельзя употреблять любые алкогольные напитки </a:t>
            </a:r>
            <a:r>
              <a:rPr lang="ru-RU" b="1" dirty="0" smtClean="0">
                <a:solidFill>
                  <a:srgbClr val="990033"/>
                </a:solidFill>
              </a:rPr>
              <a:t>в качестве меры профилактики или лечения COVID-19. </a:t>
            </a:r>
          </a:p>
          <a:p>
            <a:r>
              <a:rPr lang="ru-RU" b="1" dirty="0" smtClean="0">
                <a:solidFill>
                  <a:srgbClr val="990033"/>
                </a:solidFill>
              </a:rPr>
              <a:t>Рекомендуется </a:t>
            </a:r>
            <a:r>
              <a:rPr lang="ru-RU" b="1" dirty="0" smtClean="0">
                <a:solidFill>
                  <a:srgbClr val="002060"/>
                </a:solidFill>
              </a:rPr>
              <a:t>ограничение потребления жира до 30%</a:t>
            </a:r>
            <a:r>
              <a:rPr lang="ru-RU" b="1" dirty="0" smtClean="0">
                <a:solidFill>
                  <a:srgbClr val="990033"/>
                </a:solidFill>
              </a:rPr>
              <a:t> от суточной потребности; при этом на долю насыщенных жиров (животного происхождения или в рафинированных продуктах) должно приходиться не более 10%.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РЕКОМЕНДАЦИИ ПО ПИТАНИЮ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132856"/>
            <a:ext cx="7355160" cy="3993307"/>
          </a:xfrm>
        </p:spPr>
        <p:txBody>
          <a:bodyPr/>
          <a:lstStyle/>
          <a:p>
            <a:r>
              <a:rPr lang="ru-RU" b="1" dirty="0" smtClean="0">
                <a:solidFill>
                  <a:srgbClr val="990033"/>
                </a:solidFill>
              </a:rPr>
              <a:t>Благодарю за внимание!</a:t>
            </a:r>
            <a:endParaRPr lang="ru-RU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/>
          </a:bodyPr>
          <a:lstStyle/>
          <a:p>
            <a:r>
              <a:rPr lang="ru-RU" sz="2800" b="1" dirty="0" smtClean="0">
                <a:solidFill>
                  <a:srgbClr val="990033"/>
                </a:solidFill>
              </a:rPr>
              <a:t>На сегодняшний день мы находимся в условиях пандемии </a:t>
            </a:r>
            <a:r>
              <a:rPr lang="en-US" sz="2800" b="1" dirty="0" smtClean="0">
                <a:solidFill>
                  <a:srgbClr val="990033"/>
                </a:solidFill>
              </a:rPr>
              <a:t>COVID</a:t>
            </a:r>
            <a:r>
              <a:rPr lang="ru-RU" sz="2800" b="1" dirty="0" smtClean="0">
                <a:solidFill>
                  <a:srgbClr val="990033"/>
                </a:solidFill>
              </a:rPr>
              <a:t>-19, причиной которого является вирус </a:t>
            </a:r>
            <a:r>
              <a:rPr lang="en-US" sz="2800" b="1" dirty="0" smtClean="0">
                <a:solidFill>
                  <a:srgbClr val="002060"/>
                </a:solidFill>
              </a:rPr>
              <a:t>SARS</a:t>
            </a:r>
            <a:r>
              <a:rPr lang="ru-RU" sz="2800" b="1" dirty="0" smtClean="0">
                <a:solidFill>
                  <a:srgbClr val="002060"/>
                </a:solidFill>
              </a:rPr>
              <a:t>-</a:t>
            </a:r>
            <a:r>
              <a:rPr lang="en-US" sz="2800" b="1" dirty="0" err="1" smtClean="0">
                <a:solidFill>
                  <a:srgbClr val="002060"/>
                </a:solidFill>
              </a:rPr>
              <a:t>CoV</a:t>
            </a:r>
            <a:r>
              <a:rPr lang="ru-RU" sz="2800" b="1" dirty="0" smtClean="0">
                <a:solidFill>
                  <a:srgbClr val="002060"/>
                </a:solidFill>
              </a:rPr>
              <a:t>-2 (</a:t>
            </a:r>
            <a:r>
              <a:rPr lang="en-US" sz="2800" b="1" dirty="0" smtClean="0">
                <a:solidFill>
                  <a:srgbClr val="002060"/>
                </a:solidFill>
              </a:rPr>
              <a:t>Severe Acute Respiratory Syndrome</a:t>
            </a:r>
            <a:r>
              <a:rPr lang="ru-RU" sz="2800" b="1" dirty="0" smtClean="0">
                <a:solidFill>
                  <a:srgbClr val="002060"/>
                </a:solidFill>
              </a:rPr>
              <a:t>, Coronavirus-2)</a:t>
            </a:r>
            <a:r>
              <a:rPr lang="ru-RU" sz="2800" b="1" dirty="0" smtClean="0">
                <a:solidFill>
                  <a:srgbClr val="990033"/>
                </a:solidFill>
              </a:rPr>
              <a:t>. </a:t>
            </a:r>
          </a:p>
          <a:p>
            <a:r>
              <a:rPr lang="ru-RU" sz="2800" b="1" dirty="0" smtClean="0">
                <a:solidFill>
                  <a:srgbClr val="990033"/>
                </a:solidFill>
              </a:rPr>
              <a:t>Инфекция впервые зарегистрирована 31 декабря 2019 года в городе Ухань в Китае. </a:t>
            </a:r>
          </a:p>
          <a:p>
            <a:r>
              <a:rPr lang="ru-RU" sz="2800" b="1" dirty="0" smtClean="0">
                <a:solidFill>
                  <a:srgbClr val="990033"/>
                </a:solidFill>
              </a:rPr>
              <a:t>В феврале 2020 года пневмония нового типа, вызванная </a:t>
            </a:r>
            <a:r>
              <a:rPr lang="ru-RU" sz="2800" b="1" dirty="0" err="1" smtClean="0">
                <a:solidFill>
                  <a:srgbClr val="990033"/>
                </a:solidFill>
              </a:rPr>
              <a:t>коронавирусом</a:t>
            </a:r>
            <a:r>
              <a:rPr lang="ru-RU" sz="2800" b="1" dirty="0" smtClean="0">
                <a:solidFill>
                  <a:srgbClr val="990033"/>
                </a:solidFill>
              </a:rPr>
              <a:t>, получила название </a:t>
            </a:r>
            <a:r>
              <a:rPr lang="ru-RU" sz="2800" b="1" dirty="0" err="1" smtClean="0">
                <a:solidFill>
                  <a:srgbClr val="002060"/>
                </a:solidFill>
              </a:rPr>
              <a:t>Novel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coronavirus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pneumonia</a:t>
            </a:r>
            <a:r>
              <a:rPr lang="ru-RU" sz="2800" b="1" dirty="0" smtClean="0">
                <a:solidFill>
                  <a:srgbClr val="002060"/>
                </a:solidFill>
              </a:rPr>
              <a:t> (NCP, COVID-19). </a:t>
            </a:r>
          </a:p>
          <a:p>
            <a:r>
              <a:rPr lang="ru-RU" sz="2800" b="1" dirty="0" smtClean="0">
                <a:solidFill>
                  <a:srgbClr val="990033"/>
                </a:solidFill>
              </a:rPr>
              <a:t>ВОЗ присвоило официальное название инфекции, вызванной новым </a:t>
            </a:r>
            <a:r>
              <a:rPr lang="ru-RU" sz="2800" b="1" dirty="0" err="1" smtClean="0">
                <a:solidFill>
                  <a:srgbClr val="990033"/>
                </a:solidFill>
              </a:rPr>
              <a:t>коронавирусом</a:t>
            </a:r>
            <a:r>
              <a:rPr lang="ru-RU" sz="2800" b="1" dirty="0" smtClean="0">
                <a:solidFill>
                  <a:srgbClr val="990033"/>
                </a:solidFill>
              </a:rPr>
              <a:t> – </a:t>
            </a:r>
            <a:r>
              <a:rPr lang="ru-RU" sz="2800" b="1" dirty="0" smtClean="0">
                <a:solidFill>
                  <a:srgbClr val="002060"/>
                </a:solidFill>
              </a:rPr>
              <a:t>COVID-19</a:t>
            </a:r>
            <a:r>
              <a:rPr lang="ru-RU" sz="2800" b="1" dirty="0" smtClean="0">
                <a:solidFill>
                  <a:srgbClr val="990033"/>
                </a:solidFill>
              </a:rPr>
              <a:t>. </a:t>
            </a:r>
          </a:p>
          <a:p>
            <a:r>
              <a:rPr lang="ru-RU" sz="2800" b="1" dirty="0" smtClean="0">
                <a:solidFill>
                  <a:srgbClr val="990033"/>
                </a:solidFill>
              </a:rPr>
              <a:t>Международный комитет по </a:t>
            </a:r>
            <a:r>
              <a:rPr lang="ru-RU" sz="2800" b="1" dirty="0" err="1" smtClean="0">
                <a:solidFill>
                  <a:srgbClr val="990033"/>
                </a:solidFill>
              </a:rPr>
              <a:t>токсономии</a:t>
            </a:r>
            <a:r>
              <a:rPr lang="ru-RU" sz="2800" b="1" dirty="0" smtClean="0">
                <a:solidFill>
                  <a:srgbClr val="990033"/>
                </a:solidFill>
              </a:rPr>
              <a:t> вирусов присвоил официальное название возбудителю – </a:t>
            </a:r>
            <a:r>
              <a:rPr lang="ru-RU" sz="2800" b="1" dirty="0" smtClean="0">
                <a:solidFill>
                  <a:srgbClr val="002060"/>
                </a:solidFill>
              </a:rPr>
              <a:t>SARS-</a:t>
            </a:r>
            <a:r>
              <a:rPr lang="en-US" sz="2800" b="1" dirty="0" err="1" smtClean="0">
                <a:solidFill>
                  <a:srgbClr val="002060"/>
                </a:solidFill>
              </a:rPr>
              <a:t>CoV</a:t>
            </a:r>
            <a:r>
              <a:rPr lang="ru-RU" sz="2800" b="1" dirty="0" smtClean="0">
                <a:solidFill>
                  <a:srgbClr val="002060"/>
                </a:solidFill>
              </a:rPr>
              <a:t>-2</a:t>
            </a:r>
            <a:r>
              <a:rPr lang="ru-RU" sz="2800" b="1" dirty="0" smtClean="0">
                <a:solidFill>
                  <a:srgbClr val="990033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22114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ЭПИДЕМИОЛОГИЯ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211683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По данным на 1 октября 2020 года в мире зарегистрировано 34 000 000 случаев заражения вирусом </a:t>
            </a:r>
            <a:r>
              <a:rPr lang="en-US" sz="2400" b="1" dirty="0" smtClean="0">
                <a:solidFill>
                  <a:srgbClr val="002060"/>
                </a:solidFill>
              </a:rPr>
              <a:t>SARS</a:t>
            </a:r>
            <a:r>
              <a:rPr lang="ru-RU" sz="2400" b="1" dirty="0" smtClean="0">
                <a:solidFill>
                  <a:srgbClr val="002060"/>
                </a:solidFill>
              </a:rPr>
              <a:t>-</a:t>
            </a:r>
            <a:r>
              <a:rPr lang="en-US" sz="2400" b="1" dirty="0" err="1" smtClean="0">
                <a:solidFill>
                  <a:srgbClr val="002060"/>
                </a:solidFill>
              </a:rPr>
              <a:t>CoV</a:t>
            </a:r>
            <a:r>
              <a:rPr lang="ru-RU" sz="2400" b="1" dirty="0" smtClean="0">
                <a:solidFill>
                  <a:srgbClr val="002060"/>
                </a:solidFill>
              </a:rPr>
              <a:t>-2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Более 1 млн. смертей от данного вируса.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Андрей\Dropbox\Скриншоты\Скриншот 2020-10-02 07.53.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044" y="3645024"/>
            <a:ext cx="7846388" cy="27089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ПУТИ ПЕРЕДАЧИ ИНФЕКЦИИ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Андрей\Documents\Текщие выступления\Кучеренко-Верещагин\рисунки\Скриншот 2020-10-03 17.54.2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8496944" cy="55752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990033"/>
          </a:solidFill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СИМПТОМЫ </a:t>
            </a:r>
            <a:r>
              <a:rPr lang="en-US" sz="4000" dirty="0" smtClean="0">
                <a:solidFill>
                  <a:schemeClr val="bg1"/>
                </a:solidFill>
              </a:rPr>
              <a:t>COVID-19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Андрей\Documents\Текщие выступления\Кучеренко-Верещагин\рисунки\c6z5s0c0v60.jpg"/>
          <p:cNvPicPr>
            <a:picLocks noChangeAspect="1" noChangeArrowheads="1"/>
          </p:cNvPicPr>
          <p:nvPr/>
        </p:nvPicPr>
        <p:blipFill>
          <a:blip r:embed="rId2" cstate="print"/>
          <a:srcRect t="20449" b="26620"/>
          <a:stretch>
            <a:fillRect/>
          </a:stretch>
        </p:blipFill>
        <p:spPr bwMode="auto">
          <a:xfrm>
            <a:off x="251520" y="1988840"/>
            <a:ext cx="8640960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990033"/>
          </a:solidFill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РАСПРОСТРАНЕННОСТЬ ГАСТРОЭНТЕРОЛОГИЧЕСКИХ ЖАЛОБ СРЕДИ ПАЦИЕНТОВ, ИНФИЦИРОВАННЫХ </a:t>
            </a:r>
            <a:r>
              <a:rPr lang="en-US" sz="2800" dirty="0" smtClean="0">
                <a:solidFill>
                  <a:schemeClr val="bg1"/>
                </a:solidFill>
              </a:rPr>
              <a:t>COVID-19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686800" cy="50131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990033"/>
                </a:solidFill>
              </a:rPr>
              <a:t>диарея – </a:t>
            </a:r>
            <a:r>
              <a:rPr lang="ru-RU" b="1" dirty="0" smtClean="0">
                <a:solidFill>
                  <a:srgbClr val="002060"/>
                </a:solidFill>
              </a:rPr>
              <a:t>20-35%</a:t>
            </a:r>
          </a:p>
          <a:p>
            <a:r>
              <a:rPr lang="ru-RU" b="1" dirty="0" err="1" smtClean="0">
                <a:solidFill>
                  <a:srgbClr val="990033"/>
                </a:solidFill>
              </a:rPr>
              <a:t>анорексия</a:t>
            </a:r>
            <a:r>
              <a:rPr lang="ru-RU" b="1" dirty="0" smtClean="0">
                <a:solidFill>
                  <a:srgbClr val="990033"/>
                </a:solidFill>
              </a:rPr>
              <a:t> – </a:t>
            </a:r>
            <a:r>
              <a:rPr lang="ru-RU" b="1" dirty="0" smtClean="0">
                <a:solidFill>
                  <a:srgbClr val="002060"/>
                </a:solidFill>
              </a:rPr>
              <a:t>10-80%</a:t>
            </a:r>
          </a:p>
          <a:p>
            <a:r>
              <a:rPr lang="ru-RU" b="1" dirty="0" smtClean="0">
                <a:solidFill>
                  <a:srgbClr val="990033"/>
                </a:solidFill>
              </a:rPr>
              <a:t>тошнота – до </a:t>
            </a:r>
            <a:r>
              <a:rPr lang="ru-RU" b="1" dirty="0" smtClean="0">
                <a:solidFill>
                  <a:srgbClr val="002060"/>
                </a:solidFill>
              </a:rPr>
              <a:t>20%</a:t>
            </a:r>
          </a:p>
          <a:p>
            <a:r>
              <a:rPr lang="ru-RU" b="1" dirty="0" smtClean="0">
                <a:solidFill>
                  <a:srgbClr val="990033"/>
                </a:solidFill>
              </a:rPr>
              <a:t>рвота – до </a:t>
            </a:r>
            <a:r>
              <a:rPr lang="ru-RU" b="1" dirty="0" smtClean="0">
                <a:solidFill>
                  <a:srgbClr val="002060"/>
                </a:solidFill>
              </a:rPr>
              <a:t>10%</a:t>
            </a:r>
          </a:p>
          <a:p>
            <a:r>
              <a:rPr lang="ru-RU" b="1" dirty="0" smtClean="0">
                <a:solidFill>
                  <a:srgbClr val="990033"/>
                </a:solidFill>
              </a:rPr>
              <a:t>боль в животе – до </a:t>
            </a:r>
            <a:r>
              <a:rPr lang="ru-RU" b="1" dirty="0" smtClean="0">
                <a:solidFill>
                  <a:srgbClr val="002060"/>
                </a:solidFill>
              </a:rPr>
              <a:t>20%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pPr algn="r"/>
            <a:r>
              <a:rPr lang="az-Latn-AZ" sz="1500" i="1" dirty="0" smtClean="0">
                <a:solidFill>
                  <a:srgbClr val="002060"/>
                </a:solidFill>
              </a:rPr>
              <a:t>Wang D.</a:t>
            </a:r>
            <a:r>
              <a:rPr lang="ru-RU" sz="1500" i="1" dirty="0" smtClean="0">
                <a:solidFill>
                  <a:srgbClr val="002060"/>
                </a:solidFill>
              </a:rPr>
              <a:t> </a:t>
            </a:r>
            <a:r>
              <a:rPr lang="az-Latn-AZ" sz="1500" i="1" dirty="0" smtClean="0">
                <a:solidFill>
                  <a:srgbClr val="002060"/>
                </a:solidFill>
              </a:rPr>
              <a:t>et al. Clinical characteristics of 138 hospitalized patients with 2019 novel coronavirus-infected pneumonia in Wuhan, China. JAMA. 2020;323(11):1061-1069.</a:t>
            </a:r>
            <a:endParaRPr lang="ru-RU" sz="1500" i="1" dirty="0" smtClean="0">
              <a:solidFill>
                <a:srgbClr val="002060"/>
              </a:solidFill>
            </a:endParaRPr>
          </a:p>
          <a:p>
            <a:pPr algn="r"/>
            <a:r>
              <a:rPr lang="az-Latn-AZ" sz="1500" i="1" dirty="0" smtClean="0">
                <a:solidFill>
                  <a:srgbClr val="002060"/>
                </a:solidFill>
              </a:rPr>
              <a:t>Lin L. et al. Gastrointestinal symptoms of 95 cases with SARS-CoV-2 infection. Gut 2020 Apr 2. pii: gutjnl2020-321013. </a:t>
            </a:r>
            <a:endParaRPr lang="ru-RU" sz="1500" i="1" dirty="0" smtClean="0">
              <a:solidFill>
                <a:srgbClr val="002060"/>
              </a:solidFill>
            </a:endParaRPr>
          </a:p>
          <a:p>
            <a:pPr algn="r"/>
            <a:r>
              <a:rPr lang="az-Latn-AZ" sz="1500" i="1" dirty="0" smtClean="0">
                <a:solidFill>
                  <a:srgbClr val="002060"/>
                </a:solidFill>
              </a:rPr>
              <a:t>Song Y. et al. SARS-CoV-2 induced diarrhea as onset symptom in patient with COVID-19. Gut. 2020 Mar 5. pii: gutjnl-2020-320891. </a:t>
            </a:r>
            <a:endParaRPr lang="ru-RU" sz="1500" i="1" dirty="0" smtClean="0">
              <a:solidFill>
                <a:srgbClr val="002060"/>
              </a:solidFill>
            </a:endParaRPr>
          </a:p>
          <a:p>
            <a:pPr algn="r"/>
            <a:r>
              <a:rPr lang="az-Latn-AZ" sz="1500" i="1" dirty="0" smtClean="0">
                <a:solidFill>
                  <a:srgbClr val="002060"/>
                </a:solidFill>
              </a:rPr>
              <a:t>Liu K. et al. Clinical characteristics of novel coronavirus cases in tertiary hospitals in Hubei Province. Chin Med J 2020;00:00–00.</a:t>
            </a:r>
            <a:endParaRPr lang="ru-RU" sz="15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90033"/>
                </a:solidFill>
              </a:rPr>
              <a:t>У больных с гастроэнтерологическими симптомами </a:t>
            </a:r>
            <a:r>
              <a:rPr lang="ru-RU" b="1" dirty="0" smtClean="0">
                <a:solidFill>
                  <a:srgbClr val="002060"/>
                </a:solidFill>
              </a:rPr>
              <a:t>РНК SARS-CoV-2</a:t>
            </a:r>
            <a:r>
              <a:rPr lang="ru-RU" b="1" dirty="0" smtClean="0">
                <a:solidFill>
                  <a:srgbClr val="990033"/>
                </a:solidFill>
              </a:rPr>
              <a:t>, выявлялась в кале в </a:t>
            </a:r>
            <a:r>
              <a:rPr lang="ru-RU" b="1" dirty="0" smtClean="0">
                <a:solidFill>
                  <a:srgbClr val="002060"/>
                </a:solidFill>
              </a:rPr>
              <a:t>52,4% случаев</a:t>
            </a:r>
            <a:r>
              <a:rPr lang="ru-RU" b="1" dirty="0" smtClean="0">
                <a:solidFill>
                  <a:srgbClr val="990033"/>
                </a:solidFill>
              </a:rPr>
              <a:t>, у пациентов без гастроэнтерологических жалоб – в </a:t>
            </a:r>
            <a:r>
              <a:rPr lang="ru-RU" b="1" dirty="0" smtClean="0">
                <a:solidFill>
                  <a:srgbClr val="002060"/>
                </a:solidFill>
              </a:rPr>
              <a:t>39,1%.</a:t>
            </a:r>
          </a:p>
          <a:p>
            <a:pPr algn="r">
              <a:buNone/>
            </a:pPr>
            <a:endParaRPr lang="ru-RU" sz="1800" i="1" dirty="0" smtClean="0">
              <a:solidFill>
                <a:srgbClr val="990033"/>
              </a:solidFill>
            </a:endParaRPr>
          </a:p>
          <a:p>
            <a:pPr algn="r">
              <a:buNone/>
            </a:pPr>
            <a:r>
              <a:rPr lang="az-Latn-AZ" sz="1800" i="1" dirty="0" smtClean="0">
                <a:solidFill>
                  <a:srgbClr val="990033"/>
                </a:solidFill>
              </a:rPr>
              <a:t>Lin L., Jiang X., Zhang Z. , Huang S., Zhang Z., Fang Z. et al. Gastrointestinal symptoms of 95 cases with SARS-CoV-2 infection. Gut 2020 Apr 2. pii: gutjnl2020-321013.</a:t>
            </a:r>
            <a:endParaRPr lang="ru-RU" sz="1800" b="1" i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990033"/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МЕХАНИЗМ РАЗВИТИЯ ГАСТРОИНТЕСТИНАЛЬНЫХ СИМПТОМОВ ПРИ </a:t>
            </a:r>
            <a:r>
              <a:rPr lang="en-US" sz="3200" dirty="0" smtClean="0">
                <a:solidFill>
                  <a:schemeClr val="bg1"/>
                </a:solidFill>
              </a:rPr>
              <a:t>COVID-19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844824"/>
            <a:ext cx="6480720" cy="9144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СИМПТОМЫ СО СТОРОНЫ ЖКТ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05064"/>
            <a:ext cx="2592288" cy="18002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33"/>
                </a:solidFill>
              </a:rPr>
              <a:t>Непосредственное действие вируса на кишечный эпителий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4005064"/>
            <a:ext cx="2592288" cy="18002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33"/>
                </a:solidFill>
              </a:rPr>
              <a:t>Индукция воспаления и повышение проницаемости слизистых, ферментативная недостаточность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4005064"/>
            <a:ext cx="2592288" cy="18002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33"/>
                </a:solidFill>
              </a:rPr>
              <a:t>Нарушение состава </a:t>
            </a:r>
            <a:r>
              <a:rPr lang="ru-RU" b="1" dirty="0" err="1" smtClean="0">
                <a:solidFill>
                  <a:srgbClr val="990033"/>
                </a:solidFill>
              </a:rPr>
              <a:t>микробиоты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644008" y="2852936"/>
            <a:ext cx="216024" cy="978408"/>
          </a:xfrm>
          <a:prstGeom prst="downArrow">
            <a:avLst/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380312" y="2852936"/>
            <a:ext cx="216024" cy="978408"/>
          </a:xfrm>
          <a:prstGeom prst="downArrow">
            <a:avLst/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979712" y="2852936"/>
            <a:ext cx="216024" cy="978408"/>
          </a:xfrm>
          <a:prstGeom prst="downArrow">
            <a:avLst/>
          </a:prstGeom>
          <a:solidFill>
            <a:srgbClr val="990033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ндрей\Documents\Текщие выступления\Кучеренко-Верещагин\рисунки\Gut-lung axi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875443" cy="6296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542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COVID-19 и состояние желудочно-кишечного тракта </vt:lpstr>
      <vt:lpstr>Слайд 2</vt:lpstr>
      <vt:lpstr>ЭПИДЕМИОЛОГИЯ</vt:lpstr>
      <vt:lpstr>ПУТИ ПЕРЕДАЧИ ИНФЕКЦИИ</vt:lpstr>
      <vt:lpstr>СИМПТОМЫ COVID-19</vt:lpstr>
      <vt:lpstr>РАСПРОСТРАНЕННОСТЬ ГАСТРОЭНТЕРОЛОГИЧЕСКИХ ЖАЛОБ СРЕДИ ПАЦИЕНТОВ, ИНФИЦИРОВАННЫХ COVID-19</vt:lpstr>
      <vt:lpstr>Слайд 7</vt:lpstr>
      <vt:lpstr>МЕХАНИЗМ РАЗВИТИЯ ГАСТРОИНТЕСТИНАЛЬНЫХ СИМПТОМОВ ПРИ COVID-19</vt:lpstr>
      <vt:lpstr>Слайд 9</vt:lpstr>
      <vt:lpstr>РЕКОМЕНДАЦИИ ПО ПИТАНИЮ</vt:lpstr>
      <vt:lpstr>РЕКОМЕНДАЦИИ ПО ПИТАНИЮ</vt:lpstr>
      <vt:lpstr>РЕКОМЕНДАЦИИ ПО ПИТАНИЮ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ОСТРЫЙ БРОНХИОЛИТ У ДЕТЕЙ: ТАКТИКА ТЕРАПИИ НА СОВРЕМЕННОМ ЭТАПЕ</dc:title>
  <cp:lastModifiedBy>Андрей</cp:lastModifiedBy>
  <cp:revision>29</cp:revision>
  <dcterms:modified xsi:type="dcterms:W3CDTF">2020-10-03T14:59:58Z</dcterms:modified>
</cp:coreProperties>
</file>