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1" r:id="rId4"/>
    <p:sldId id="259" r:id="rId5"/>
    <p:sldId id="260" r:id="rId6"/>
    <p:sldId id="257" r:id="rId7"/>
    <p:sldId id="262" r:id="rId8"/>
    <p:sldId id="263" r:id="rId9"/>
    <p:sldId id="268" r:id="rId10"/>
    <p:sldId id="270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0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5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1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5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9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9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5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B619-1BB1-4D44-BCCB-8FE620CC3A9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54CF6-A1AB-43D2-9FE8-0DA3EE09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820" y="4339525"/>
            <a:ext cx="3691179" cy="2518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55" y="17078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Цефалометрические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проявления недифференцированной дисплазии соединительной ткани у подростков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95426"/>
            <a:ext cx="9144000" cy="2518475"/>
          </a:xfrm>
        </p:spPr>
        <p:txBody>
          <a:bodyPr/>
          <a:lstStyle/>
          <a:p>
            <a:r>
              <a:rPr lang="ru-RU" b="1" dirty="0" err="1" smtClean="0"/>
              <a:t>Сиротченко</a:t>
            </a:r>
            <a:r>
              <a:rPr lang="ru-RU" b="1" dirty="0" smtClean="0"/>
              <a:t> А.А., Калиниченко Ю.А.</a:t>
            </a:r>
          </a:p>
          <a:p>
            <a:r>
              <a:rPr lang="ru-RU" b="1" dirty="0" smtClean="0"/>
              <a:t>Кафедра ортопедической стоматологии и ортодонтии</a:t>
            </a:r>
          </a:p>
          <a:p>
            <a:r>
              <a:rPr lang="ru-RU" b="1" dirty="0" smtClean="0"/>
              <a:t>ГУ ЛНР «Луганский государственный медицинский университет имени Святителя Луки»</a:t>
            </a:r>
          </a:p>
          <a:p>
            <a:r>
              <a:rPr lang="ru-RU" b="1" dirty="0" smtClean="0"/>
              <a:t>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981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619887"/>
              </p:ext>
            </p:extLst>
          </p:nvPr>
        </p:nvGraphicFramePr>
        <p:xfrm>
          <a:off x="147887" y="1451808"/>
          <a:ext cx="5024939" cy="18384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29031"/>
                <a:gridCol w="1923482"/>
                <a:gridCol w="1972426"/>
              </a:tblGrid>
              <a:tr h="4201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Гигиенические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Silness-Loe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Stallard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Девочки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1,1±0,1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1,43±0,12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Мальчики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1,0±0,1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1,1±0,10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60475"/>
            <a:ext cx="5172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Исходное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гигиены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полости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рта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НДСТ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89527"/>
              </p:ext>
            </p:extLst>
          </p:nvPr>
        </p:nvGraphicFramePr>
        <p:xfrm>
          <a:off x="6018670" y="1009132"/>
          <a:ext cx="5534527" cy="2240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22049"/>
                <a:gridCol w="1370826"/>
                <a:gridCol w="1241714"/>
                <a:gridCol w="1499938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РМА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Проба Шиллера-Писарева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кровоточивости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Девочки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1,5±0,15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1,5±0,14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Мальчики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1,6±0,15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1,3±0,14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823286" y="221976"/>
            <a:ext cx="61601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Исходное</a:t>
            </a:r>
            <a:r>
              <a:rPr lang="uk-UA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остояние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пародонта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 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НДСТ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9550"/>
            <a:ext cx="5172826" cy="2838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13573" r="13573"/>
          <a:stretch/>
        </p:blipFill>
        <p:spPr>
          <a:xfrm>
            <a:off x="5172826" y="4019550"/>
            <a:ext cx="6417389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5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03870"/>
            <a:ext cx="10515600" cy="402041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ефалометрические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(* - р ≤ 0,05)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193758"/>
              </p:ext>
            </p:extLst>
          </p:nvPr>
        </p:nvGraphicFramePr>
        <p:xfrm>
          <a:off x="737461" y="922148"/>
          <a:ext cx="1101025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085"/>
                <a:gridCol w="3670085"/>
                <a:gridCol w="3670085"/>
              </a:tblGrid>
              <a:tr h="63690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исследования (</a:t>
                      </a:r>
                      <a:r>
                        <a:rPr lang="en-US" dirty="0" smtClean="0"/>
                        <a:t>n</a:t>
                      </a:r>
                      <a:r>
                        <a:rPr lang="ru-RU" dirty="0" smtClean="0"/>
                        <a:t>=253)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Нормативные региональные показатели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u="none" dirty="0" smtClean="0"/>
                        <a:t>Головной указатель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72,9 ± 0,26*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80,7± 0,79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Лицевой угол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85,9 ± 0,67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86,6 ± 0,27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Лицевой индекс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92,1 ± 1,22*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85,2 ± 0,92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Носовой указатель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55,9 ± 0,76*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51,1 ± 0,29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5980" y="3483300"/>
            <a:ext cx="120060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 показал уменьшение головного указателя, что демонстрирует тенденция к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долихокефализации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подростков с НДСТ. Лицевой индекс и носовой указатель, напротив, значительно более выражены в сравнении с нормой, что доказывает тенденцию к уменьшению ширины лица 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вертикальных размеров. </a:t>
            </a:r>
          </a:p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угол соответствовал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мезогнатическому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(43,7%) и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ортогнатическому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(45,1%) типам.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Отмеченные особенности строения лицевого скелета подростков с проявлениями НДСТ являются гипопластическими вариантами и свидетельствуют о преобладании процессов ретардации над процессами акселерации у данной группы  пациентов.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65121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084813"/>
              </p:ext>
            </p:extLst>
          </p:nvPr>
        </p:nvGraphicFramePr>
        <p:xfrm>
          <a:off x="838200" y="890588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исследования (</a:t>
                      </a:r>
                      <a:r>
                        <a:rPr lang="en-US" dirty="0" smtClean="0"/>
                        <a:t>n=253)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Нормативные региональные показатели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Премолярный индекс верхней челюсти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95,9 ± 0,22*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82,7 ± 0,76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Молярный индекс верхней челюсти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71,8 ± 0,41*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62,5± 0,82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Премолярный индекс нижней челюсти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93,5 ± 0,38*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83,3 ± 0,91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Молярный индекс нижней челюсти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75,1 ± 0,65*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65,2± 0,29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морфометрические показатели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 - р ≤ 0,05)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986" y="4217052"/>
            <a:ext cx="119879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Морфометрические показатели лицевого скелета, зубов, зубных рядов и челюстей выявили недоразвитие челюстей, увеличенное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саггитальное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межрезцовое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расстояние, которое обусловливает истинное прогнатическое соотношение челюстей, скученность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мезиальное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 зубов, сужение и деформации зубных рядов, что, в свою очередь, говорит о нарушении развития и строения челюстных костей у подростков с НДСТ.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3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значимыми нарушениями в зубочелюстной системе, обусловливающими патологию окклюзии у подростков с НДСТ были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диастемы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наклон переднего участка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окклюзионной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плоскости по отношению к межзрачковой линии, смещение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межрезцовых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линий в   верхней и нижней челюстях по отношению к срединной линии лица, аномалии положения зубов, деформация и сужение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убных рядов.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32" y="3112253"/>
            <a:ext cx="4928461" cy="3673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75" t="7850" r="3390" b="-10270"/>
          <a:stretch/>
        </p:blipFill>
        <p:spPr>
          <a:xfrm>
            <a:off x="271220" y="3112253"/>
            <a:ext cx="6510579" cy="47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4"/>
            <a:ext cx="12192000" cy="5347921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подростков с НДСТ имеет место высокая степень выраженности морфологических фенотипических признаков дисплазии.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2.Наиболее информативными фенами, влияющими на анатомические параметры челюстно-лицевого скелета, являются сужение размеров и изменение формы черепа, наличие зубочелюстных аномалий. Выявление этих признаков у подростков должно быть достаточным основанием для целенаправленного поиска других маркеров НДСТ.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Конституционально-морфологические нарушения как проявления НДСТ обусловливают возникновение аномалий в развитии как мозгового, так и лицевого отделов черепа, формируют нарушения анатомо-топографических взаимоотношений зубов, зубных рядов,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окклюзионных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Указанные морфометрические изменения необходимо учитывать при планировании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лечения с целью разработки индивидуального алгоритма сопровождения (медикаментозного, в том числе) больного с НДСТ на всех его этапах.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3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БЛАГОДАРЮ ЗА ВНИМАНИЕ!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9" y="2030046"/>
            <a:ext cx="30861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5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особое внимание стоматологов привлекает проблема влияния недифференцированной дисплазии соединительной ткани (НДСТ), проявляющаяся нарушением ее метаболизма,  на состояние зубочелюстной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 детей и подростков , так как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 челюстно-лицевой области имеют соединительнотканное происхождение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Недифференцированные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(НДСТ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генетически гетерогенные патологии с изменениями в различных геномах и разных сочетаниях с широким спектром клинической симптоматики, которая не соответствует ни одному из дифференцированных заболеваний. Наиболее часто встречается у детей.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литературе имеются данные, свидетельствующие об особенностях морфофункциональных характеристик челюстно-лицевой области и течения стоматологической патологии на фоне сопутствующей недифференцированной дисплазии соединительной ткани (НДСТ)[К.О. Самойлов с соавторами, 2020,                    А.Ф.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Сулимов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2014].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9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365125"/>
            <a:ext cx="11226800" cy="48291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подтвержденные данные о высокой распространенности зубочелюстных аномалий (ЗЧА), кариеса, болезней пародонта, заболеваний височно-нижнечелюстного сустава у детей и подростков с НДСТ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Н.С. с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(2000), объединила нарушения челюстно-лицевой области при НДСТ в пять основных групп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антропометрические особенности лицевого скелета 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дисфункция височно-нижнечелюстных суставов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 микроциркуляции в тканях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пародонта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зубочелюстные аномалии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изменения слизистой оболочки полости рта и короткая уздечка языка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практически 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 исследования,  посвящённые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антропометрическим особенностям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лицевого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скелета с точки зрения влияния НДСТ на его формирование. 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обоснованы показания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расширенной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и разработке алгоритмов лечения подростков с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функциональными нарушениями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патологией зубочелюстного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на фоне сопутствующей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НДСТ.</a:t>
            </a: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вопросы представляются нам весьма актуальными и своевременными.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нашему 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мнению,  в  оказании  стоматологической  помощи  обсуждаемым  пациентам должны  участвовать  специалисты  знающие    проблему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НДСТ  с точки зрения интегральной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полиорганной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полисистемной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патологии.</a:t>
            </a:r>
          </a:p>
        </p:txBody>
      </p:sp>
    </p:spTree>
    <p:extLst>
      <p:ext uri="{BB962C8B-B14F-4D97-AF65-F5344CB8AC3E}">
        <p14:creationId xmlns:p14="http://schemas.microsoft.com/office/powerpoint/2010/main" val="392628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898" y="237337"/>
            <a:ext cx="1114916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нашего исследования было выявление морфологических особенностей строения лицевого отдела черепа у подростков с проявлениями недифференцированной дисплазии соединительной ткани</a:t>
            </a: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нашим наблюдением находилось 253 подростка в возрасте 12-15 лет с фенами недифференцированной дисплазии соединительной ткани (не менее 5-6 фенов у каждого исследуемого). </a:t>
            </a: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включения в группу исследования было наличие зубочелюстной аномалии – как одного из признаков НДСТ.</a:t>
            </a: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проводилось на кафедре ортопедической стоматологии и ортодонтии ГУ ЛНР «Луганский государственный медицинский университет имени Святителя Луки» в течение 2010-2020 гг.</a:t>
            </a: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5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6315075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365125"/>
            <a:ext cx="11772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подростков с НДСТ проводилась по единому диагностическому алгоритму, который включал оценку внешних и внутренних фенов НДСТ, изучение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краниотипа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морфометрических показателей лицевого скелета, зубов, зубных рядов и челюстей. </a:t>
            </a: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проводилось определение основных морфометрических параметров окклюзии, клиническая оценка состояния тканей пародонта и тканей зубов. </a:t>
            </a: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фенов НДСТ включало оценку физического развития, выделение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краниоцефальных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внешних признаков НДСТ. Внутренние фенотипические признаки НДСТ выявлялись с помощью анализа историй развития (ф 112у) и/или выписок из амбулаторных карт.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7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892" t="13469" r="4401" b="763"/>
          <a:stretch/>
        </p:blipFill>
        <p:spPr>
          <a:xfrm>
            <a:off x="7922217" y="4243754"/>
            <a:ext cx="4269783" cy="26142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899" y="0"/>
            <a:ext cx="862330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антропометрического краниологического метода нами проводилось измерение линейных и угловых размеров головы и лица с оценкой продольного и поперечного диаметра головы, морфологической высоты лица, скулового диаметра, лицевого индекса, лицевого угла и других показателей с помощью стандартных методик [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Garson, Martin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Морфометрическое исследование зубов и челюстей, анализ состояния окклюзии проводили с использованием гипсовых моделей челюстей и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артикулятора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 сравнивались с региональными нормативными показателями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(Ю.А. Калиниченко, 2007; Л.В.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Стклянина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2014)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1476" y="228655"/>
            <a:ext cx="30179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зубных рядов включала оценку отдельных зубов, их положение в зубном ряду и отношение к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антагонистам.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9431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" y="466725"/>
            <a:ext cx="7620000" cy="6492875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в группе исследования выявлялись внешние фены: зубочелюстные аномалии (100% - как условие включения в группу исследования); нарушения осанки (78,3%), тонкая сухая кожа (72,7%);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плоскостопие (34,3%).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внутренних органов и систем чаще всего мы выявляли изменения со стороны органов зрения (78,3%); наличие хронических заболеваний верхних отделов желудочно-кишечного тракта (64,0%); изменения клапанного и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хордального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аппарата сердца                        (40,3% и 58,7%, соответственно), функциональные расстройства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билиарного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тракта (58,4%).</a:t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571501"/>
            <a:ext cx="4619625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3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297" y="0"/>
            <a:ext cx="12127833" cy="1604210"/>
          </a:xfrm>
        </p:spPr>
        <p:txBody>
          <a:bodyPr>
            <a:noAutofit/>
          </a:bodyPr>
          <a:lstStyle/>
          <a:p>
            <a:pPr lvl="0" indent="45085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 распространенность зубочелюстных аномалий у подростков с НДСТ, нуждаемость в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ортодонтическом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лечении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06427"/>
              </p:ext>
            </p:extLst>
          </p:nvPr>
        </p:nvGraphicFramePr>
        <p:xfrm>
          <a:off x="134504" y="1698783"/>
          <a:ext cx="5805187" cy="4359202"/>
        </p:xfrm>
        <a:graphic>
          <a:graphicData uri="http://schemas.openxmlformats.org/drawingml/2006/table">
            <a:tbl>
              <a:tblPr firstRow="1" firstCol="1" bandRow="1"/>
              <a:tblGrid>
                <a:gridCol w="1543159"/>
                <a:gridCol w="1087037"/>
                <a:gridCol w="1083848"/>
                <a:gridCol w="1087037"/>
                <a:gridCol w="1004106"/>
              </a:tblGrid>
              <a:tr h="9177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Группа/возраст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Девочки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лет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Мальчики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Девочки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Мальчики 15лет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5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Аномалии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отдельных  зубов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Скученность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65,45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3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истальная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окклюзия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28,54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,31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3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uk-UA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зиальная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окклюзия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11,63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5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Глубок</a:t>
                      </a:r>
                      <a:r>
                        <a:rPr lang="uk-UA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ая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резцовая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окклюзия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368" y="1753491"/>
            <a:ext cx="5941347" cy="40457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34715" y="53483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ри значении DAI менее 25 баллов </a:t>
            </a:r>
            <a:r>
              <a:rPr lang="ru-RU" b="1" dirty="0" err="1" smtClean="0">
                <a:solidFill>
                  <a:srgbClr val="002060"/>
                </a:solidFill>
              </a:rPr>
              <a:t>ортодонтическое</a:t>
            </a:r>
            <a:r>
              <a:rPr lang="ru-RU" b="1" dirty="0" smtClean="0">
                <a:solidFill>
                  <a:srgbClr val="002060"/>
                </a:solidFill>
              </a:rPr>
              <a:t> лечение не было обязательным; 26-30 баллов -рекомендовано; 31-35 баллов - необходимо; выше 36 баллов - обязательно нужно.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42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783</Words>
  <Application>Microsoft Office PowerPoint</Application>
  <PresentationFormat>Произвольный</PresentationFormat>
  <Paragraphs>143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Цефалометрические особенности проявления недифференцированной дисплазии соединительной ткани у подростков</vt:lpstr>
      <vt:lpstr> В последнее время особое внимание стоматологов привлекает проблема влияния недифференцированной дисплазии соединительной ткани (НДСТ), проявляющаяся нарушением ее метаболизма,  на состояние зубочелюстной системы у детей и подростков , так как большинство тканей челюстно-лицевой области имеют соединительнотканное происхождение.  Недифференцированные дисплазии (НДСТ) - генетически гетерогенные патологии с изменениями в различных геномах и разных сочетаниях с широким спектром клинической симптоматики, которая не соответствует ни одному из дифференцированных заболеваний. Наиболее часто встречается у детей.   В литературе имеются данные, свидетельствующие об особенностях морфофункциональных характеристик челюстно-лицевой области и течения стоматологической патологии на фоне сопутствующей недифференцированной дисплазии соединительной ткани (НДСТ)[К.О. Самойлов с соавторами, 2020,                    А.Ф. Сулимов с соавт., 2014].   </vt:lpstr>
      <vt:lpstr>       Имеются подтвержденные данные о высокой распространенности зубочелюстных аномалий (ЗЧА), кариеса, болезней пародонта, заболеваний височно-нижнечелюстного сустава у детей и подростков с НДСТ.    Орлова Н.С. с соавт. (2000), объединила нарушения челюстно-лицевой области при НДСТ в пять основных групп:   - антропометрические особенности лицевого скелета   - дисфункция височно-нижнечелюстных суставов   - нарушения микроциркуляции в тканях пародонта   - зубочелюстные аномалии   - изменения слизистой оболочки полости рта и короткая уздечка языка  </vt:lpstr>
      <vt:lpstr>Презентация PowerPoint</vt:lpstr>
      <vt:lpstr>Презентация PowerPoint</vt:lpstr>
      <vt:lpstr>                        </vt:lpstr>
      <vt:lpstr>Презентация PowerPoint</vt:lpstr>
      <vt:lpstr>Результаты исследований  Наиболее часто в группе исследования выявлялись внешние фены: зубочелюстные аномалии (100% - как условие включения в группу исследования); нарушения осанки (78,3%), тонкая сухая кожа (72,7%); плоскостопие (34,3%).  Со стороны внутренних органов и систем чаще всего мы выявляли изменения со стороны органов зрения (78,3%); наличие хронических заболеваний верхних отделов желудочно-кишечного тракта (64,0%); изменения клапанного и хордального аппарата сердца                        (40,3% и 58,7%, соответственно), функциональные расстройства билиарного тракта (58,4%).       </vt:lpstr>
      <vt:lpstr>     Структура и распространенность зубочелюстных аномалий у подростков с НДСТ, нуждаемость в ортодонтическом лечении    </vt:lpstr>
      <vt:lpstr>Презентация PowerPoint</vt:lpstr>
      <vt:lpstr>Основные кефалометрические показатели (* - р ≤ 0,05)</vt:lpstr>
      <vt:lpstr>Основные морфометрические показатели (* - р ≤ 0,05)</vt:lpstr>
      <vt:lpstr>Наиболее значимыми нарушениями в зубочелюстной системе, обусловливающими патологию окклюзии у подростков с НДСТ были диастемы, наклон переднего участка окклюзионной плоскости по отношению к межзрачковой линии, смещение межрезцовых линий в   верхней и нижней челюстях по отношению к срединной линии лица, аномалии положения зубов, деформация и сужение зубных рядов.</vt:lpstr>
      <vt:lpstr>  ВЫВОДЫ.    1.У подростков с НДСТ имеет место высокая степень выраженности морфологических фенотипических признаков дисплазии.   2.Наиболее информативными фенами, влияющими на анатомические параметры челюстно-лицевого скелета, являются сужение размеров и изменение формы черепа, наличие зубочелюстных аномалий. Выявление этих признаков у подростков должно быть достаточным основанием для целенаправленного поиска других маркеров НДСТ.  3. Конституционально-морфологические нарушения как проявления НДСТ обусловливают возникновение аномалий в развитии как мозгового, так и лицевого отделов черепа, формируют нарушения анатомо-топографических взаимоотношений зубов, зубных рядов, окклюзионных нарушений.   4. Указанные морфометрические изменения необходимо учитывать при планировании ортодонтического лечения с целью разработки индивидуального алгоритма сопровождения (медикаментозного, в том числе) больного с НДСТ на всех его этапах.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Sirotchenko</dc:creator>
  <cp:lastModifiedBy>work</cp:lastModifiedBy>
  <cp:revision>30</cp:revision>
  <dcterms:created xsi:type="dcterms:W3CDTF">2020-10-27T11:08:09Z</dcterms:created>
  <dcterms:modified xsi:type="dcterms:W3CDTF">2020-10-30T05:27:18Z</dcterms:modified>
</cp:coreProperties>
</file>