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6"/>
  </p:notesMasterIdLst>
  <p:sldIdLst>
    <p:sldId id="256" r:id="rId2"/>
    <p:sldId id="258" r:id="rId3"/>
    <p:sldId id="300" r:id="rId4"/>
    <p:sldId id="257" r:id="rId5"/>
    <p:sldId id="259" r:id="rId6"/>
    <p:sldId id="272" r:id="rId7"/>
    <p:sldId id="286" r:id="rId8"/>
    <p:sldId id="297" r:id="rId9"/>
    <p:sldId id="289" r:id="rId10"/>
    <p:sldId id="301" r:id="rId11"/>
    <p:sldId id="260" r:id="rId12"/>
    <p:sldId id="287" r:id="rId13"/>
    <p:sldId id="288" r:id="rId14"/>
    <p:sldId id="261" r:id="rId15"/>
    <p:sldId id="284" r:id="rId16"/>
    <p:sldId id="262" r:id="rId17"/>
    <p:sldId id="263" r:id="rId18"/>
    <p:sldId id="265" r:id="rId19"/>
    <p:sldId id="283" r:id="rId20"/>
    <p:sldId id="278" r:id="rId21"/>
    <p:sldId id="266" r:id="rId22"/>
    <p:sldId id="267" r:id="rId23"/>
    <p:sldId id="271" r:id="rId24"/>
    <p:sldId id="264" r:id="rId25"/>
    <p:sldId id="279" r:id="rId26"/>
    <p:sldId id="298" r:id="rId27"/>
    <p:sldId id="293" r:id="rId28"/>
    <p:sldId id="296" r:id="rId29"/>
    <p:sldId id="275" r:id="rId30"/>
    <p:sldId id="295" r:id="rId31"/>
    <p:sldId id="294" r:id="rId32"/>
    <p:sldId id="292" r:id="rId33"/>
    <p:sldId id="299" r:id="rId34"/>
    <p:sldId id="276" r:id="rId35"/>
    <p:sldId id="282" r:id="rId36"/>
    <p:sldId id="268" r:id="rId37"/>
    <p:sldId id="273" r:id="rId38"/>
    <p:sldId id="290" r:id="rId39"/>
    <p:sldId id="281" r:id="rId40"/>
    <p:sldId id="302" r:id="rId41"/>
    <p:sldId id="303" r:id="rId42"/>
    <p:sldId id="285" r:id="rId43"/>
    <p:sldId id="270" r:id="rId44"/>
    <p:sldId id="277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54F2F-F67C-482A-90CD-5690BAC6EABC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E1FAC-0A9A-4A91-BA16-021FB7D52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E1FAC-0A9A-4A91-BA16-021FB7D5272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E1FAC-0A9A-4A91-BA16-021FB7D52722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dmanuals.com/ru/%D0%BF%D1%80%D0%BE%D1%84%D0%B5%D1%81%D1%81%D0%B8%D0%BE%D0%BD%D0%B0%D0%BB%D1%8C%D0%BD%D1%8B%D0%B9/%D0%B8%D0%BD%D1%84%D0%B5%D0%BA%D1%86%D0%B8%D0%BE%D0%BD%D0%BD%D1%8B%D0%B5-%D0%B1%D0%BE%D0%BB%D0%B5%D0%B7%D0%BD%D0%B8/%D1%80%D0%B8%D0%BA%D0%BA%D0%B5%D1%82%D1%81%D0%B8%D0%B8-%D0%B8-%D1%80%D0%B8%D0%BA%D0%BA%D0%B5%D1%82%D1%81%D0%B8%D0%BE%D0%BF%D0%BE%D0%B4%D0%BE%D0%B1%D0%BD%D1%8B%D0%B5-%D0%BC%D0%B8%D0%BA%D1%80%D0%BE%D0%BE%D1%80%D0%B3%D0%B0%D0%BD%D0%B8%D0%B7%D0%BC%D1%8B/%D1%8D%D0%BF%D0%B8%D0%B4%D0%B5%D0%BC%D0%B8%D1%87%D0%B5%D1%81%D0%BA%D0%B8%D0%B9-%D1%81%D1%8B%D0%BF%D0%BD%D0%BE%D0%B9-%D1%82%D0%B8%D1%84" TargetMode="External"/><Relationship Id="rId2" Type="http://schemas.openxmlformats.org/officeDocument/2006/relationships/hyperlink" Target="https://www.msdmanuals.com/ru/%D0%BF%D1%80%D0%BE%D1%84%D0%B5%D1%81%D1%81%D0%B8%D0%BE%D0%BD%D0%B0%D0%BB%D1%8C%D0%BD%D1%8B%D0%B9/%D0%B8%D0%BD%D1%84%D0%B5%D0%BA%D1%86%D0%B8%D0%BE%D0%BD%D0%BD%D1%8B%D0%B5-%D0%B1%D0%BE%D0%BB%D0%B5%D0%B7%D0%BD%D0%B8/%D1%80%D0%B8%D0%BA%D0%BA%D0%B5%D1%82%D1%81%D0%B8%D0%B8-%D0%B8-%D1%80%D0%B8%D0%BA%D0%BA%D0%B5%D1%82%D1%81%D0%B8%D0%BE%D0%BF%D0%BE%D0%B4%D0%BE%D0%B1%D0%BD%D1%8B%D0%B5-%D0%BC%D0%B8%D0%BA%D1%80%D0%BE%D0%BE%D1%80%D0%B3%D0%B0%D0%BD%D0%B8%D0%B7%D0%BC%D1%8B/%D0%BF%D1%8F%D1%82%D0%BD%D0%B8%D1%81%D1%82%D0%B0%D1%8F-%D0%BB%D0%B8%D1%85%D0%BE%D1%80%D0%B0%D0%B4%D0%BA%D0%B0-%D1%81%D0%BA%D0%B0%D0%BB%D0%B8%D1%81%D1%82%D1%8B%D1%85-%D0%B3%D0%BE%D1%80-%D0%BF%D0%BB%D1%81%D0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sdmanuals.com/ru/%D0%BF%D1%80%D0%BE%D1%84%D0%B5%D1%81%D1%81%D0%B8%D0%BE%D0%BD%D0%B0%D0%BB%D1%8C%D0%BD%D1%8B%D0%B9/%D0%B8%D0%BD%D1%84%D0%B5%D0%BA%D1%86%D0%B8%D0%BE%D0%BD%D0%BD%D1%8B%D0%B5-%D0%B1%D0%BE%D0%BB%D0%B5%D0%B7%D0%BD%D0%B8/%D1%80%D0%B8%D0%BA%D0%BA%D0%B5%D1%82%D1%81%D0%B8%D0%B8-%D0%B8-%D1%80%D0%B8%D0%BA%D0%BA%D0%B5%D1%82%D1%81%D0%B8%D0%BE%D0%BF%D0%BE%D0%B4%D0%BE%D0%B1%D0%BD%D1%8B%D0%B5-%D0%BC%D0%B8%D0%BA%D1%80%D0%BE%D0%BE%D1%80%D0%B3%D0%B0%D0%BD%D0%B8%D0%B7%D0%BC%D1%8B/%D0%B2%D0%B5%D0%B7%D0%B8%D0%BA%D1%83%D0%BB%D0%B5%D0%B7%D0%BD%D1%8B%D0%B9-%D1%80%D0%B8%D0%BA%D0%BA%D0%B5%D1%82%D1%81%D0%B8%D0%BE%D0%B7" TargetMode="External"/><Relationship Id="rId5" Type="http://schemas.openxmlformats.org/officeDocument/2006/relationships/hyperlink" Target="https://www.msdmanuals.com/ru/%D0%BF%D1%80%D0%BE%D1%84%D0%B5%D1%81%D1%81%D0%B8%D0%BE%D0%BD%D0%B0%D0%BB%D1%8C%D0%BD%D1%8B%D0%B9/%D0%B8%D0%BD%D1%84%D0%B5%D0%BA%D1%86%D0%B8%D0%BE%D0%BD%D0%BD%D1%8B%D0%B5-%D0%B1%D0%BE%D0%BB%D0%B5%D0%B7%D0%BD%D0%B8/%D1%80%D0%B8%D0%BA%D0%BA%D0%B5%D1%82%D1%81%D0%B8%D0%B8-%D0%B8-%D1%80%D0%B8%D0%BA%D0%BA%D0%B5%D1%82%D1%81%D0%B8%D0%BE%D0%BF%D0%BE%D0%B4%D0%BE%D0%B1%D0%BD%D1%8B%D0%B5-%D0%BC%D0%B8%D0%BA%D1%80%D0%BE%D0%BE%D1%80%D0%B3%D0%B0%D0%BD%D0%B8%D0%B7%D0%BC%D1%8B/%D1%86%D1%83%D1%86%D1%83%D0%B3%D0%B0%D0%BC%D1%83%D1%88%D0%B8" TargetMode="External"/><Relationship Id="rId4" Type="http://schemas.openxmlformats.org/officeDocument/2006/relationships/hyperlink" Target="https://www.msdmanuals.com/ru/%D0%BF%D1%80%D0%BE%D1%84%D0%B5%D1%81%D1%81%D0%B8%D0%BE%D0%BD%D0%B0%D0%BB%D1%8C%D0%BD%D1%8B%D0%B9/%D0%B8%D0%BD%D1%84%D0%B5%D0%BA%D1%86%D0%B8%D0%BE%D0%BD%D0%BD%D1%8B%D0%B5-%D0%B1%D0%BE%D0%BB%D0%B5%D0%B7%D0%BD%D0%B8/%D1%80%D0%B8%D0%BA%D0%BA%D0%B5%D1%82%D1%81%D0%B8%D0%B8-%D0%B8-%D1%80%D0%B8%D0%BA%D0%BA%D0%B5%D1%82%D1%81%D0%B8%D0%BE%D0%BF%D0%BE%D0%B4%D0%BE%D0%B1%D0%BD%D1%8B%D0%B5-%D0%BC%D0%B8%D0%BA%D1%80%D0%BE%D0%BE%D1%80%D0%B3%D0%B0%D0%BD%D0%B8%D0%B7%D0%BC%D1%8B/%D0%BA%D1%80%D1%8B%D1%81%D0%B8%D0%BD%D1%8B%D0%B9-%D1%8D%D0%BD%D0%B4%D0%B5%D0%BC%D0%B8%D1%87%D0%B5%D1%81%D0%BA%D0%B8%D0%B9-%D1%82%D0%B8%D1%84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shade val="100000"/>
                <a:satMod val="150000"/>
              </a:schemeClr>
            </a:gs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4500594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ГОО ВПО Донецкий национальный медицинский университет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имени  М. Горького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Кафедра детских инфекционных болезней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Актуальные проблемы инфекций, передающихся через укусы клещей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500570"/>
            <a:ext cx="8072494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ru-RU" alt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Медведева Виктория </a:t>
            </a:r>
            <a:r>
              <a:rPr lang="ru-RU" alt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Валерьевна,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endParaRPr lang="ru-RU" sz="24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Кучеренко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Нина Петровна, </a:t>
            </a:r>
            <a:endParaRPr lang="ru-RU" sz="24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Гончарова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Лидия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Алексеевна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endParaRPr lang="ru-RU" sz="28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r>
              <a:rPr lang="ru-RU" sz="28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Донецк 2020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defRPr/>
            </a:pPr>
            <a:endParaRPr lang="ru-RU" altLang="ru-RU" sz="28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12064"/>
            <a:ext cx="8501122" cy="91440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больного к здоровому человеку инфекция не передается.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Наползание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клещей происходит во время посещения леса, а также в лесопарках внутри городской черты. Клещи могут быть вынесены за пределы ареала обитания на одежде, домашних питомцах, букетах цветов. Присасывание клеща происходит чаще всего в местах с тонкой кожей и обильным кровоснабжением. Вероятность развития инфекции тем выше, чем дольше длится присасывание клеща, так на 3-й день питания риск заражения приближается к 100%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501122" cy="6715148"/>
          </a:xfrm>
        </p:spPr>
        <p:txBody>
          <a:bodyPr/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Распространенность различных патогенных европейских генотипов B. 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burgdorferi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s.l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., их основной резервуар и главные клинические проявления: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1.B.garinii – Западная Европа→ Птицы, грызуны→ неврологические  симптомы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2.B.burgdorferi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sensu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stricto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США, редко в Европе → грызуны, птицы → артрит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3.B.afzelii – Центральная, Восточная и Северная Европа, Скандинавия → грызуны → хронический атрофический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акродерматит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4.Подозревается  как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патоген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valaisiana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распространенная в Ирландии, Великобритании, Нидерландах, Скандинавии, Италии  и Швейцарии, переносчик – птицы.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429684" cy="6572296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ПАТОГЕНЕЗ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места укуса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попадают в лимфу и кровь, с током которых разносятся в различные внутренние органы, нервные волокна, лимфатические узлы и суставы. После попадания в нервные волокна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могут передвигаться по ним и попадать в спинной и головной мозг, вызывая в них воспалительные процессы. В процессе распространения по организму часть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погибает, выделяя эндотоксин, который вызывает активацию целого каскада реакций иммунной системы. В результате этих реакций происходит образование циркулирующих иммунных комплексов, которые повреждают ткани суставов, почек, кожи, подкожного жирового слоя, селезенки, головного мозга и нервных ганглиев, формируя в них воспалительные инфильтраты.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72560" cy="6357982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ПАТОГЕНЕЗ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Живые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боррелии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выделяют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липополисахариды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стимулирующие выработку интерлейкина-1, который активизирует воспалительный процесс в суставах, что приводит к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артриту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разрушению костей и хрящей, а также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паннусу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(воспаление роговицы глаза).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Боррелии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могут жить внутри клеток и после выздоровления человека бактерии могут сохраняться  в его организме в течение длительного времени — до 10 лет. Наиболее вероятно, что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боррелии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сохраняются в лимфатической системе.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15328" cy="6429420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Классификация клещевого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боррелиоза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Лобзин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Ю.В., Антонов В.С., Козлов С.С. 1996 год )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Формы болезни: латентная,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манифестная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Стадии: Ранняя локализованная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Ранняя диссеминированная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Поздняя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Течение: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Острое – до 3мес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Подострое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3-6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Хроническое - более 6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Иммунный ответ: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Серопозитивный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вариант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Серонегативный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вариант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635798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Классификация ИКБ</a:t>
            </a:r>
            <a:r>
              <a:rPr lang="ru-RU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Asbrink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142984"/>
          <a:ext cx="8501124" cy="4997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57150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Периоды болезни 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Стадии 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Течение 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27862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Ранней инфекции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Локализованная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Латентная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манифестная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эритемная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безэритемная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Острое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73688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Диссеминации возбудителя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Генерализованная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 ранним поражением НС, сердца, суставов, кожи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Подострое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7368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Поздней инфекции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Персистирующая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инфекция и аутоиммунные поражения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Системные поздние органные поражения суставов, кожи. НС, сердца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Хроническое 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-непрерывное 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-рецидивирующее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6357982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КЛИНИЧЕСКАЯ  КАРТИНА  БОРРЕЛИОЗА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Инкубационный период –  от 3 до 57 дней, в среднем 7-12 дней.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Ранняя локализованная стадия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ИКБ у детей представляет собой сочетание мигрирующей эритемы, гриппоподобного синдрома и регионарной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лимфаденопатии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Эритемная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форма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в 67,8% -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кольцевидная или сплошная эритема от 5-7 см в диаметре, с центробежным распространением, без болевых ощущений и зуда. Иногда в области эритемы возникают нарушения местной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микроциркуляции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 развитием мелкоточечной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петехиальной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сыпи.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Мигрирующая эритема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borrelioz-det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500174"/>
            <a:ext cx="7643866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914400"/>
          </a:xfrm>
        </p:spPr>
        <p:txBody>
          <a:bodyPr/>
          <a:lstStyle/>
          <a:p>
            <a:pPr algn="ctr"/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Безэритемная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форма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32,2%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60007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Лихорадка 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лимфаденопатия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возникает лишь у половины детей,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мигрирующие артралгии,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герпетические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высыпания,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менингизм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органные поражения  наблюдаются в 1/3 случаев, возникают раньше, чем у взрослых, в среднем, на 7—10 сутки, </a:t>
            </a:r>
          </a:p>
          <a:p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общеинфекционные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проявления, </a:t>
            </a:r>
          </a:p>
          <a:p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безжелтушный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гепатит: потеря аппетита, тошнота, рвота, боли в правом подреберье, повышение активности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7–30 % случаев первая стадия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боррелиоза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протекает бессимптомно – </a:t>
            </a:r>
            <a:r>
              <a:rPr lang="ru-RU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латентная форма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в этом случае выявить заболевание можно только при помощи лабораторных анализов крови.</a:t>
            </a:r>
          </a:p>
          <a:p>
            <a:endParaRPr lang="ru-RU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501122" cy="100013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Ранняя диссеминированная стадия </a:t>
            </a:r>
            <a:br>
              <a:rPr lang="ru-RU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несколько недель или месяцев)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715404" cy="50697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поражения кожи (вторичные эритемы), 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поражение кожи по типу </a:t>
            </a:r>
            <a:r>
              <a:rPr lang="ru-RU" sz="24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капилляритов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сыпей или одиночной доброкачественной </a:t>
            </a:r>
            <a:r>
              <a:rPr lang="ru-RU" sz="24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лимфоцитомы</a:t>
            </a:r>
            <a:endParaRPr lang="ru-RU" sz="24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неврологические нарушения -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менингит, парез черепных нервов и </a:t>
            </a:r>
            <a:r>
              <a:rPr lang="ru-RU" sz="24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радикулопатия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24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лимфоцитарный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менингорадикулоневрит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Баннварта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кардиальные нарушения -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поражение сердца  по типу преходящих нарушений проводимости (преимущественно в виде атриовентрикулярной блокады), перикардита или миокардита (сердцебиение, одышка, боли в груди сжимающего характера, на  ЭКГ - удлинение интервала PQ). </a:t>
            </a:r>
          </a:p>
          <a:p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поражения опорно-двигательного аппарата </a:t>
            </a: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виде артритов крупных суставов.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429684" cy="635798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каждым годом заболеваемость инфекциями, передающимися через укусы иксодовых клещей, стремительно растет, являясь серьезной проблемой здравоохранения.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Рост заболеваемости наблюдается несмотря на тщательный мониторинг инфицированности клещей тем или иным возбудителем, распространенности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вакцинопрофилактики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и информации  по соблюдению мер осторожности при выезде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эндемичные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районы.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Доброкачественная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лимфоцитома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0acbc5d0b09f9545dc6bae31ef78129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71612"/>
            <a:ext cx="6500858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143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Поздняя стадия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(через 0,5– 2 года)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786842" cy="57150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Поражения опорно-двигательного аппарата - п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оражение суставов на третьей стадии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боррелиоза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может протекать в трех формах: мигрирующие артралгии, доброкачественный рецидивирующий артрит, хронический прогрессирующий артрит.</a:t>
            </a:r>
          </a:p>
          <a:p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Неврологические нарушения - 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аиболее характерными поздними неврологическими осложнениями являются хронический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энцефаломиелит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полинейропатии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спастический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парапарез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хроническая аксональная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полирадикулопатия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потеря памяти, слабоумие. </a:t>
            </a:r>
          </a:p>
          <a:p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Хронический атрофический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акродерматит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начинается с появления красно-синих пятен на разгибательных поверхностях, таких как колени, локти, тыльная часть кистей и подошвы. В области пятен может образовываться плотный воспалительный инфильтрат, отек и нарушение оттока лимфы на пораженном участке. Данная воспалительная фаза продолжается годами и медленно переходит в склеротическую, при которой кожа атрофируется и становится похожей на мятую тонкую бумагу.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28361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Осложнения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4983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Нервная система: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серозный менингит, энцефалит;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невриты черепных нервов (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нейропатия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лицевого нерва);</a:t>
            </a:r>
          </a:p>
          <a:p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менингорадикулиты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прогрессирующий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энцефаломиелит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церебральный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Опорно-двигательный аппарат:</a:t>
            </a:r>
          </a:p>
          <a:p>
            <a:pPr lvl="0"/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олигоартриты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синовииты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бурситы.</a:t>
            </a:r>
          </a:p>
          <a:p>
            <a:pPr>
              <a:buNone/>
            </a:pP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Сердечно-сосудистая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система:</a:t>
            </a:r>
          </a:p>
          <a:p>
            <a:pPr lvl="0"/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АВ-блокада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эндокардиты;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нарушения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внутрижелудочковой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проводимости</a:t>
            </a:r>
            <a:endParaRPr lang="ru-RU" sz="24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78581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Редкие проявления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4983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Реакция </a:t>
            </a:r>
            <a:r>
              <a:rPr lang="ru-RU" sz="2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Яриша-Герксгеймера</a:t>
            </a:r>
            <a:endParaRPr lang="ru-RU" sz="2400" b="1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Характеризуется появлением сыпи, повышением температуры, ознобом, снижением АД, болью в мышцах и т.д. Развивается в течение первых суток после начала антибактериальной терапии и обусловлена массовой гибелью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Не является противопоказанием к дальнейшему применению антибиотиков. Для облегчения симптомов используется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дезинтоксикационная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инфузионная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терапия и антигистаминные препараты.</a:t>
            </a:r>
          </a:p>
          <a:p>
            <a:pPr marL="0" fontAlgn="base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Синдром </a:t>
            </a:r>
            <a:r>
              <a:rPr lang="ru-RU" sz="2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Баннварта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Garin-Bujadoux-Bannwarth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syndrome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является типичным проявлением острого ЛНБ в Европе (34-64%). Он характеризуется триадой:</a:t>
            </a:r>
          </a:p>
          <a:p>
            <a:pPr marL="0" fontAlgn="base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 резкой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радикулярной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болью (чаще цервикально-торакальный радикулит);</a:t>
            </a:r>
          </a:p>
          <a:p>
            <a:pPr marL="0" fontAlgn="base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 краниальной или периферической невропатией;</a:t>
            </a:r>
          </a:p>
          <a:p>
            <a:pPr marL="0" fontAlgn="base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 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лимфоцитарным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менингитом.</a:t>
            </a:r>
          </a:p>
          <a:p>
            <a:pPr marL="0">
              <a:spcBef>
                <a:spcPts val="0"/>
              </a:spcBef>
              <a:buNone/>
            </a:pPr>
            <a:endParaRPr lang="ru-RU" sz="24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Периферический парез левого лицевого нерва при синдроме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Баннварта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0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7" y="1643050"/>
            <a:ext cx="6500859" cy="5214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85818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643998" cy="5643602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2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Эрлихиозы</a:t>
            </a:r>
            <a:r>
              <a:rPr lang="ru-RU" sz="2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анаплазмозы 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являются типичными трансмиссивными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природноочаговыми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зоонозами.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Эрлихии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анаплазмы – паразиты крови млекопитающих . Локализуются в цитоплазматических вакуолях клеток крови хозяина, главным образом, лейкоцитов, или в тканях некоторых органов (селезенка, печень, костный мозг,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лимфоузлы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Зараженность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эрлихиями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анаплазмами клещей и грызунов в очагах, обычно, значительно ниже зараженности их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боррелиями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 настоящее время установлено широкое распространение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эрлихиозов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анаплазмозов человека в США, большинстве стран Европы, в том числе и в России, Украине,  Израиле, Японии, Китае. Более восприимчивы к </a:t>
            </a:r>
            <a:r>
              <a:rPr lang="ru-RU" sz="2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эрлихиозам</a:t>
            </a:r>
            <a:r>
              <a:rPr lang="ru-RU" sz="2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анаплазмозам люди с дисфункцией иммунной системы и пожилые (старше 60 лет), они болеют чаще и в более тяжелой форме. Мужчины болеют в 3–4 раза чаще женщин. Сезонность заболеваемости соответствует периоду активности переносчиков: апрель– сентябрь с пиком в июле–августе.</a:t>
            </a:r>
            <a:endParaRPr lang="ru-RU" sz="22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Моноцитарный </a:t>
            </a:r>
            <a:r>
              <a:rPr lang="ru-RU" b="1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эрлихиоз</a:t>
            </a:r>
            <a:r>
              <a:rPr lang="ru-RU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человека</a:t>
            </a:r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8043890" cy="4855386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Острое начало, лихорадка (чаще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двухволновая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 ознобом, миалгии, артралгии, экзантема, катаральные явления, гиперемия лица, слизистой ротоглотки, инъекция сосудов склер,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лимфаденопатия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кардиалгии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сердцебиение, относительная брадикардия,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гепатомегалия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менингеальные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симптомы, серозный менингит, тромбоцитопения, лейкопения, 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палочкоядерный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нейтрофилез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лимфопения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моноцитопения</a:t>
            </a:r>
            <a:r>
              <a:rPr lang="ru-RU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ускоренная СОЭ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15370" cy="914400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Поражение моноцитов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эрлихиями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ЛБ фото\ehrlichiosi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84350"/>
            <a:ext cx="7000924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Эритемоподобная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сыпь при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эрлихиозе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ЛБ фото\089f5615df0a68ce103368d82ad3e57a-min-300x16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7215238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786842" cy="71438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Дифференциальная диагностика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572560" cy="6000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800" b="1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Гранулоцитарный</a:t>
            </a:r>
            <a:r>
              <a:rPr lang="ru-RU" sz="38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анаплазмоз </a:t>
            </a:r>
            <a:r>
              <a:rPr lang="ru-RU" sz="3800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Лихорадка (чаще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двухволновая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 ознобом, астения, миалгии, артралгии, бледность кожных покровов, гиперемия слизистой ротоглотки, инъекция сосудов склер, конъюнктив,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гепатомегалия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менингеальные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симптомы, тромбоцитопения, лейкопения,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палочкоядерный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нейтрофилез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лимфопения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моноцитопения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ускоренная СОЭ; активность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трансаминаз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гипоизостенурия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эритроцитурия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протеинурия </a:t>
            </a:r>
          </a:p>
          <a:p>
            <a:pPr>
              <a:buNone/>
            </a:pPr>
            <a:r>
              <a:rPr lang="ru-RU" sz="38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Бабезиоз</a:t>
            </a:r>
            <a:r>
              <a:rPr lang="ru-RU" sz="3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Высокая (40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и длительная (8-10 дней) лихорадка, выраженная интоксикация, </a:t>
            </a:r>
            <a:r>
              <a:rPr lang="ru-RU" sz="3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гепатомегалия</a:t>
            </a:r>
            <a:r>
              <a:rPr lang="ru-RU" sz="3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желтуха, гемолитическая анемия, отсутствие эффекта антибактериальной терапии </a:t>
            </a:r>
          </a:p>
          <a:p>
            <a:pPr>
              <a:buNone/>
            </a:pP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Иксодовый клещевой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боррелиоз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(ИКБ) сохраняет свою актуальность, так как вариабельность клиники и недостаточная информированность населения и врачей могут приводить к поздней диагностике заболевания и развитию хронических форм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Бабезиоз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ЛБ фото\babezioz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643050"/>
            <a:ext cx="5857916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ЛБ фото\slide-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858180" cy="5927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785794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Дифференциация различных риккетсиозов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786842" cy="6072230"/>
          </a:xfrm>
        </p:spPr>
        <p:txBody>
          <a:bodyPr>
            <a:noAutofit/>
          </a:bodyPr>
          <a:lstStyle/>
          <a:p>
            <a:r>
              <a:rPr lang="ru-RU" sz="18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Пятнистая лихорадка Скалистых гор</a:t>
            </a:r>
            <a:r>
              <a:rPr lang="ru-RU" sz="18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сыпь обычно появляется приблизительно на 4-й день лихорадки в виде бледных пятен на конечностях и постепенно становится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петехиальной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распространяется на туловище, ладони и подошвы ног в течение нескольких дней. У некоторых пациентов сыпь не появляется.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Васкулит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развивается часто; он может поражать кожу, подкожные ткани, ЦНС, легкие, сердце, почки, печень или селезенку.</a:t>
            </a:r>
          </a:p>
          <a:p>
            <a:r>
              <a:rPr lang="ru-RU" sz="18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Эпидемический сыпной тиф</a:t>
            </a:r>
            <a:r>
              <a:rPr lang="ru-RU" sz="18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Острое начало, высокая лихорадка с ознобом, миалгии, артралгии, головная боль, первичный аффект с регионарным лимфаденитом,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розеолезно-папуллезная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экзантема сначала в подмышечных сгибах и на туловище, позже распространяется на периферию, редко поражая ладони, подошвы ног и лицо. </a:t>
            </a:r>
          </a:p>
          <a:p>
            <a:r>
              <a:rPr lang="ru-RU" sz="18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Крысиный сыпной тиф</a:t>
            </a:r>
            <a:r>
              <a:rPr lang="ru-RU" sz="18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сыпь –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непурпурная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несливающаяся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менее обширная, почечные и сосудистые осложнения нехарактерны.</a:t>
            </a:r>
          </a:p>
          <a:p>
            <a:r>
              <a:rPr lang="ru-RU" sz="1800" b="1" u="sng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Цуцугамуши</a:t>
            </a:r>
            <a:r>
              <a:rPr lang="ru-RU" sz="18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проявления похожи на те, которые характеризуют пятнистую лихорадку Скалистых гор и эпидемический сыпной тиф. Однако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цуцугамуши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встречается в других географических областях, и часто развиваются струпья с сопутствующей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аденопатией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b="1" u="sng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Везикулезный</a:t>
            </a:r>
            <a:r>
              <a:rPr lang="ru-RU" sz="18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 риккетсиоз</a:t>
            </a:r>
            <a:r>
              <a:rPr lang="ru-RU" sz="18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эта болезнь является легкой, сыпь в форме пузырьков с окружающей эритемой является разреженной и может напоминать ветряную оспу.</a:t>
            </a:r>
            <a:r>
              <a:rPr lang="ru-RU" sz="1800" b="1" i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Везикулезный</a:t>
            </a:r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риккетсиоз</a:t>
            </a:r>
            <a:endParaRPr lang="ru-RU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Риккетсии - это что такое? Какие болезни вызывают риккетсии?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85860"/>
            <a:ext cx="6858048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786842" cy="785818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Диагностика  клещевых инфекций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99826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Диагноз клещевого энцефалита, моноцитарного </a:t>
            </a:r>
            <a:r>
              <a:rPr lang="ru-RU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эрлихиоза</a:t>
            </a:r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человека, </a:t>
            </a:r>
            <a:r>
              <a:rPr lang="ru-RU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гранулоцитарного</a:t>
            </a:r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анаплазмоза человека подтверждается определением антител к возбудителю методом ИФА. </a:t>
            </a:r>
          </a:p>
          <a:p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Диагноз бабезиоза </a:t>
            </a:r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подтверждается обнаружением бабезий в толстой капле и тонком мазке крови и специфических антител в </a:t>
            </a:r>
            <a:r>
              <a:rPr lang="ru-RU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нРИФ</a:t>
            </a:r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78581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боррелиоза</a:t>
            </a:r>
            <a:endParaRPr lang="ru-RU" b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572560" cy="5426890"/>
          </a:xfrm>
        </p:spPr>
        <p:txBody>
          <a:bodyPr>
            <a:normAutofit fontScale="925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настоящее время золотым стандартом диагностики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Лайм-боррелиоза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мире является двухэтапная серодиагностика: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1-й этап — выявление антител методом </a:t>
            </a:r>
            <a:r>
              <a:rPr lang="ru-RU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ИФА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РНИФ;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2-й этап — </a:t>
            </a:r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иммуноблот</a:t>
            </a:r>
            <a:r>
              <a:rPr lang="ru-RU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(Вестерн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Блот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 определением антител к конкретным антигенам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получении отрицательных результатов на 1-м этапе исследование с использованием метода ИФА повторяют через 2–4 недели.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проведении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иммуноблотта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диагностическим является обнаружение по меньшей мере 3 специфических белков для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5 специфических белков для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64294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 действий при присасывании клеща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715436" cy="55721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Обнаружение присосавшегося клеща → извлечение (самостоятельно или в ЛПУ с помощью изогнутого пинцета или нити, накинутой в виде лассо на клеща максимально близко к месту контакта с кожей) → исследование клеща на зараженность возбудителями инфекционных заболеваний.</a:t>
            </a:r>
          </a:p>
          <a:p>
            <a:pPr lvl="0"/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Наблюдение за пострадавшими в течение 30 дней (контроль температуры, места укуса, самочувствия).</a:t>
            </a:r>
          </a:p>
          <a:p>
            <a:pPr lvl="0"/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Специфическая </a:t>
            </a:r>
            <a:r>
              <a:rPr lang="ru-RU" sz="2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постэкспозиционная</a:t>
            </a:r>
            <a:r>
              <a:rPr lang="ru-RU" sz="28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профилактика (через 1-3 месяца – серологическое исследование для подтверждения ее эффективности или выявления возможного развития заболевания).</a:t>
            </a:r>
            <a:endParaRPr lang="ru-RU" sz="28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786842" cy="1212174"/>
          </a:xfrm>
        </p:spPr>
        <p:txBody>
          <a:bodyPr/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Схемы экстренной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антибиотикопрофилактики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Лайм-боррелиоза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572560" cy="4998262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 обнаружения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переносчике и не позднее 3 суток после присасывания клеща пациентам, детям с 8 лет назначается курс </a:t>
            </a:r>
            <a:r>
              <a:rPr lang="ru-RU" sz="2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доксициклина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юнидокса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солютаб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(дериват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доксициклина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по 0,1 г (старше 14 лет – 0,2 г) 1 раз в сутки в течение 5 дней, позже третьего дня от момента присасывания клеща  курс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доксициклина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продлевается до 10 дней.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Детям младше 8 лет – </a:t>
            </a:r>
            <a:r>
              <a:rPr lang="ru-RU" sz="2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амоксициллин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клавулановой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кислотой (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амоксиклав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в суточной дозе 20-40 мг/кг 3 раза в сутки на протяжении 5 дней и при обращении позже 3 дня после укуса – 10 дней.</a:t>
            </a:r>
          </a:p>
          <a:p>
            <a:pPr lvl="0"/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случае аллергии на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амоксиклав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сумамед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схеме: 10мг/кг в один прием внутрь в первый день и по 5мг/кг 1 раз в сутки в последующие 4 дня.</a:t>
            </a:r>
          </a:p>
          <a:p>
            <a:endParaRPr lang="ru-RU" sz="24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1435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Лечение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358246" cy="5712642"/>
          </a:xfrm>
        </p:spPr>
        <p:txBody>
          <a:bodyPr>
            <a:normAutofit fontScale="85000"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этиотропного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лечения ИКБ используют антибиотики четырех фармакологических групп: пенициллины, тетрациклины (у детей старше 8 лет),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цефалоспорины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(2, 3 и 4 поколений) 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макролиды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Наблюдается устойчивость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аминогликозидам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фторхинолонам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сульфаниламидам,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триметоприму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Однако следует учитывать, что у детей диссеминация возбудителя из места первичного аффекта во внутренние органы и нервную систему наблюдается значительно быстрее, чем у взрослых, и может происходить уже на 7–10-й день болезни.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связи с этим в качестве стартовой терапии у детей отдают предпочтение инъекционным формам антибиотиков, обеспечивающим быструю и достаточную концентрацию препарата во всех органах и системах.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572528" cy="1283612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Схема лечения ИКБ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Европейский совет по Болезни Лайма (EUCALB), 16-я согласительная конференция по антиинфекционной терапии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Лайм-боррелиоза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715404" cy="485538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Erythema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migrans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Doxycycline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Amoxicillin 50mg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Cefuroxim-axetil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30mg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kg  (14-21 days)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; 4)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Azitromicin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 mg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kg 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days</a:t>
            </a:r>
            <a:r>
              <a:rPr lang="ru-RU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Early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neuroborreliosis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Ceftriaxone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2g daily (14 days) or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Doxycycline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100mg-200mg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(14-21 days) </a:t>
            </a:r>
            <a:endParaRPr lang="ru-RU" sz="32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Late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neuroborreliosis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Ceftriaxone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2g daily (14-28 days) </a:t>
            </a:r>
            <a:endParaRPr lang="ru-RU" sz="3200" dirty="0" smtClean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Lyme arthritis: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Doxycycline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100mg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(28 days) or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Amoxicllin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500mg </a:t>
            </a:r>
            <a:r>
              <a:rPr lang="en-US" sz="32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tid</a:t>
            </a:r>
            <a:r>
              <a:rPr 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(28 days)</a:t>
            </a:r>
            <a:endParaRPr lang="ru-RU" sz="32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28596" y="142852"/>
            <a:ext cx="835824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358246" cy="6643710"/>
          </a:xfrm>
        </p:spPr>
        <p:txBody>
          <a:bodyPr/>
          <a:lstStyle/>
          <a:p>
            <a:pPr lvl="0" fontAlgn="base"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Патогены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человека, переносчиками которых могут быть иксодовые клещи</a:t>
            </a:r>
            <a:r>
              <a:rPr lang="ru-RU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Tick-borne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encephalitis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virus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клещевой вирусный энцефалит;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Rickettsia 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ricketsii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пятнистая лихорадка Скалистых гор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.Borrelia - клещевой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боррелиоз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(болезнь Лайма)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B.burgdorferi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sensu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stricto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B.afzelii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B.garinii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B.miyamatoi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.Babesia - бабезиоз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divergens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B.microti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.Ehrlichia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spp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.: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E.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chaffeensis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моноцитарный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эрлихиоз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человека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E.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ewingii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эрлихиоз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вызванный E.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ewingii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.Anaplasma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phagocytophilum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гранулоцитарный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анаплазмоз 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.Coxiella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burnetii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лихорадка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Francisella </a:t>
            </a:r>
            <a:r>
              <a:rPr lang="ru-RU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tularensis</a:t>
            </a:r>
            <a:r>
              <a:rPr lang="ru-RU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туляремия</a:t>
            </a:r>
            <a:endParaRPr lang="ru-RU" sz="2400" dirty="0"/>
          </a:p>
        </p:txBody>
      </p:sp>
      <p:pic>
        <p:nvPicPr>
          <p:cNvPr id="6" name="Содержимое 3" descr="Borrelia_burgdorferi_(CDC-PHIL_-6631)_lo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6642" y="2000240"/>
            <a:ext cx="5287358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358246" cy="1143008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нейроборрелиоза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у детей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рекомендации Европейской Федерации Неврологических Обществ (EFNS)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501122" cy="51411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поражении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менингеальных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оболочек, черепно-мозговых нервов, корешков или периферических нервов: </a:t>
            </a:r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Доксициклин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(детям старше 8 лет)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100 мг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раза в день 14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-21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дней или </a:t>
            </a:r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Цефтриаксон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внутривенно 1 г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раза в день 14 дней; 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поражении центральной нервной системы (энцефалит, миелит,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васкулиты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сосудов головного мозга): </a:t>
            </a:r>
            <a:r>
              <a:rPr lang="ru-RU" b="1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Цефтриаксон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внутривенно 1 г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раза в день 14-28 дней.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71438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00108"/>
            <a:ext cx="7772400" cy="53554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Течение болезни доброкачественное, летальные исходы редки, прогноз благоприятный.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Иммунитет при ИКБ нестерильный, возможно повторное заражение через 5— 7 лет. 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перенесенного ИКБ могут сохраняться астеновегетативные реакции в виде нарушения сна,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гипервозбудимости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эмоциональной лабильности. </a:t>
            </a:r>
          </a:p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Данное состояние охарактеризовано как «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Post-Lyme-Disease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syndromes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(PLDS) и по Американским и Европейским рекомендациям, не требует лечения, если ранее была проведена адекватная антибактериальная терапия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эрлихиоза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анаплазмоза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Обычная схема (если нет сопутствующего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Лаймборрелиоза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или клещевого энцефалита) включает 5–6 дневное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пероральное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применение антибиотиков тетрациклинового ряда (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доксициклин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0,1× 2 раза в день, или тетрациклин по 0,3 × 4 раза в день). Для лиц с противопоказаниями тетрациклина и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доксициклина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(беременные, маленькие дети) применяется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рифампицин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0, 3 × 2 раза в сутки в течение 5-7 дней</a:t>
            </a:r>
            <a:endParaRPr lang="ru-RU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786842" cy="564357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Наличие факта присасывания клеща в период, предшествующий развитию неврологической симптоматики, является убедительным аргументом в пользу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нейроборрелиоза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эпиданамнеза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исключает возможность развития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нейроборрелиоза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эритемы не исключает возможность развития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нейроборрелиоза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Наиболее частым неврологическим осложнением у детей является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нейропатия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лицевого нерва.</a:t>
            </a:r>
          </a:p>
          <a:p>
            <a:pPr lvl="0"/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Пациенты с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нейропатиями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лицевого нерва должны обследоваться на иксодовый клещевой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боррелиоз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Пациенты с серозными менингитами должны быть обследованы на иксодовый клещевой </a:t>
            </a:r>
            <a:r>
              <a:rPr lang="ru-RU" sz="59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боррелиоз</a:t>
            </a:r>
            <a:r>
              <a:rPr lang="ru-RU" sz="59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отрицательных результатах вирусологического исследования на энтеровирусную инфекцию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914400"/>
          </a:xfrm>
        </p:spPr>
        <p:txBody>
          <a:bodyPr/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Благодарю за внимание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12064"/>
            <a:ext cx="8358246" cy="634593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КЛЕЩЕВОЙ БОРРЕЛИОЗ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Искодовый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клещевой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боррелиоз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.: болезнь Лайма, клещевая эритема)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острое инфекционное природно-очаговое заболевание бактериальной природы, нередко принимающее хроническое рецидивирующее течение с поражением ряда систем организма.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12064"/>
            <a:ext cx="8186766" cy="591733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Эпидемиология иксодового клещевого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боррелиоза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детей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Основной резервуар возбудителя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– мелкие грызуны, дикие и домашние животные, птицы, распространяющие инфицированных клещей при миграционных перелетах.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Передача возбудителя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осуществляется через укусы паукообразных членистоногих - иксодовых клещей.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01122" cy="6429420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настоящее время известно около 20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геновидов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относящихся к комплексу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B.burgdorferi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sensu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Доказана патогенность для человека 4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геновидов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B.burgdorferi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sensu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stricto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B.garinii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B.afzelii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B.miyamatoi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Клещи заражаются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укусов ими домашних или диких животных, которые являются хозяевами данных микроорганизмов (около 130 видов мелких млекопитающих и 100 видов птиц)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насекомое становится их пожизненным носителем. Более того, самки клещей передают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своим личинкам, из которых формируются взрослые клещи и которые буквально с момента рождения являются переносчиками инфекции. В природных очагах зараженность клещей может варьировать от 5–10 до 70–90 %, т. е. практически каждый укус клеща может вызвать заражение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боррелиозом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15328" cy="857256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Жизненный цикл иксодовых клещей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14400" y="1071546"/>
            <a:ext cx="7772400" cy="5284014"/>
          </a:xfrm>
        </p:spPr>
        <p:txBody>
          <a:bodyPr>
            <a:normAutofit fontScale="92500" lnSpcReduction="10000"/>
          </a:bodyPr>
          <a:lstStyle/>
          <a:p>
            <a:pPr marL="582930" lvl="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Яйцо: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самки откладывают до 17тысяч яиц, которые «живут» до 60-70 суток.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Личинка: 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шестиногая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личинка размером около 0,5мм появляется из яйца в конце лета, зимует в опавшей листве, а весной начинает атаку на грызунов.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Нимфа: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после зимовки уже </a:t>
            </a:r>
            <a:r>
              <a:rPr lang="ru-RU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восьминогая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нимфа размером 1мм начинает охоту на мелких и средних животных.</a:t>
            </a:r>
          </a:p>
          <a:p>
            <a:pPr marL="582930" lvl="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Имаго:</a:t>
            </a:r>
            <a:r>
              <a:rPr lang="ru-RU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взрослая особь, которая превращается из нимфы в конце лета в результате линьки.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6429420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детей относительно частым местом прикрепления клеща является волосистая часть головы и заушные области. Прикрепление и присасывание клеща к телу человека в большинстве случаев остаются незамеченными, так как в состав его слюны входят анестезирующие, сосудорасширяющие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антикоагулирующие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вещества.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Описаны случаи механической передачи возбудителей при случайном раздавливании клещей во время их снятия с животных (например, собак) и попадания содержимого кишечника клеща в микротравмы кожи или на конъюнктиву глаз.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Другим возможным путем передачи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боррелий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животных к человеку может быть алиментарный путь,  при употреблении в пищу сырого козьего молока или молочных продуктов без термической обработки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969</TotalTime>
  <Words>1885</Words>
  <PresentationFormat>Экран (4:3)</PresentationFormat>
  <Paragraphs>152</Paragraphs>
  <Slides>44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Метро</vt:lpstr>
      <vt:lpstr>ГОО ВПО Донецкий национальный медицинский университет  имени  М. Горького  Кафедра детских инфекционных болезней   Актуальные проблемы инфекций, передающихся через укусы клещей</vt:lpstr>
      <vt:lpstr>Актуальность темы С каждым годом заболеваемость инфекциями, передающимися через укусы иксодовых клещей, стремительно растет, являясь серьезной проблемой здравоохранения. Рост заболеваемости наблюдается несмотря на тщательный мониторинг инфицированности клещей тем или иным возбудителем, распространенности  вакцинопрофилактики  и информации  по соблюдению мер осторожности при выезде в эндемичные  районы.  </vt:lpstr>
      <vt:lpstr>Иксодовый клещевой боррелиоз (ИКБ) сохраняет свою актуальность, так как вариабельность клиники и недостаточная информированность населения и врачей могут приводить к поздней диагностике заболевания и развитию хронических форм</vt:lpstr>
      <vt:lpstr>Патогены человека, переносчиками которых могут быть иксодовые клещи 1.Tick-borne encephalitis  virus – клещевой вирусный энцефалит; 2.Rickettsia  ricketsii – пятнистая лихорадка Скалистых гор 3.Borrelia - клещевой боррелиоз (болезнь Лайма) B.burgdorferi sensu stricto B.afzelii B.garinii B.miyamatoi 4.Babesia - бабезиоз B. divergens B.microti 5.Ehrlichia spp.: E. chaffeensis – моноцитарный эрлихиоз человека E. ewingii – эрлихиоз, вызванный E. ewingii 6.Anaplasma phagocytophilum – гранулоцитарный анаплазмоз  7.Coxiella burnetii – лихорадка Ку 8.Francisella tularensis - туляремия</vt:lpstr>
      <vt:lpstr>КЛЕЩЕВОЙ БОРРЕЛИОЗ Искодовый клещевой боррелиоз (син.: болезнь Лайма, клещевая эритема)– это острое инфекционное природно-очаговое заболевание бактериальной природы, нередко принимающее хроническое рецидивирующее течение с поражением ряда систем организма.</vt:lpstr>
      <vt:lpstr>Эпидемиология иксодового клещевого боррелиоза у детей  Основной резервуар возбудителя – мелкие грызуны, дикие и домашние животные, птицы, распространяющие инфицированных клещей при миграционных перелетах. Передача возбудителя осуществляется через укусы паукообразных членистоногих - иксодовых клещей.</vt:lpstr>
      <vt:lpstr>В настоящее время известно около 20 геновидов боррелий, относящихся к комплексу B.burgdorferi sensu lato. Доказана патогенность для человека 4 геновидов: B.burgdorferi sensu stricto, B.garinii, B.afzelii и B.miyamatoi.  Клещи заражаются боррелиями после укусов ими домашних или диких животных, которые являются хозяевами данных микроорганизмов (около 130 видов мелких млекопитающих и 100 видов птиц) и насекомое становится их пожизненным носителем. Более того, самки клещей передают боррелии своим личинкам, из которых формируются взрослые клещи и которые буквально с момента рождения являются переносчиками инфекции. В природных очагах зараженность клещей может варьировать от 5–10 до 70–90 %, т. е. практически каждый укус клеща может вызвать заражение боррелиозом.</vt:lpstr>
      <vt:lpstr>Жизненный цикл иксодовых клещей </vt:lpstr>
      <vt:lpstr>У детей относительно частым местом прикрепления клеща является волосистая часть головы и заушные области. Прикрепление и присасывание клеща к телу человека в большинстве случаев остаются незамеченными, так как в состав его слюны входят анестезирующие, сосудорасширяющие и антикоагулирующие вещества. Описаны случаи механической передачи возбудителей при случайном раздавливании клещей во время их снятия с животных (например, собак) и попадания содержимого кишечника клеща в микротравмы кожи или на конъюнктиву глаз.  Другим возможным путем передачи боррелий от животных к человеку может быть алиментарный путь,  при употреблении в пищу сырого козьего молока или молочных продуктов без термической обработки </vt:lpstr>
      <vt:lpstr>От больного к здоровому человеку инфекция не передается. Наползание клещей происходит во время посещения леса, а также в лесопарках внутри городской черты. Клещи могут быть вынесены за пределы ареала обитания на одежде, домашних питомцах, букетах цветов. Присасывание клеща происходит чаще всего в местах с тонкой кожей и обильным кровоснабжением. Вероятность развития инфекции тем выше, чем дольше длится присасывание клеща, так на 3-й день питания риск заражения приближается к 100% </vt:lpstr>
      <vt:lpstr>Распространенность различных патогенных европейских генотипов B. burgdorferi s.l., их основной резервуар и главные клинические проявления: 1.B.garinii – Западная Европа→ Птицы, грызуны→ неврологические  симптомы 2.B.burgdorferi sensu stricto – США, редко в Европе → грызуны, птицы → артрит 3.B.afzelii – Центральная, Восточная и Северная Европа, Скандинавия → грызуны → хронический атрофический акродерматит 4.Подозревается  как  патоген B. valaisiana, распространенная в Ирландии, Великобритании, Нидерландах, Скандинавии, Италии  и Швейцарии, переносчик – птицы.</vt:lpstr>
      <vt:lpstr>ПАТОГЕНЕЗ Из места укуса боррелии попадают в лимфу и кровь, с током которых разносятся в различные внутренние органы, нервные волокна, лимфатические узлы и суставы. После попадания в нервные волокна боррелии могут передвигаться по ним и попадать в спинной и головной мозг, вызывая в них воспалительные процессы. В процессе распространения по организму часть боррелий погибает, выделяя эндотоксин, который вызывает активацию целого каскада реакций иммунной системы. В результате этих реакций происходит образование циркулирующих иммунных комплексов, которые повреждают ткани суставов, почек, кожи, подкожного жирового слоя, селезенки, головного мозга и нервных ганглиев, формируя в них воспалительные инфильтраты. </vt:lpstr>
      <vt:lpstr>ПАТОГЕНЕЗ  Живые боррелии выделяют липополисахариды, стимулирующие выработку интерлейкина-1, который активизирует воспалительный процесс в суставах, что приводит к артриту, разрушению костей и хрящей, а также паннусу (воспаление роговицы глаза).  Боррелии могут жить внутри клеток и после выздоровления человека бактерии могут сохраняться  в его организме в течение длительного времени — до 10 лет. Наиболее вероятно, что боррелии сохраняются в лимфатической системе.</vt:lpstr>
      <vt:lpstr>Классификация клещевого боррелиоза  (Лобзин Ю.В., Антонов В.С., Козлов С.С. 1996 год ) Формы болезни: латентная, манифестная  Стадии: Ранняя локализованная Ранняя диссеминированная Поздняя Течение: Острое – до 3мес Подострое – 3-6 мес Хроническое - более 6 мес Иммунный ответ: Серопозитивный вариант Серонегативный вариант</vt:lpstr>
      <vt:lpstr>Классификация ИКБ E. Asbrink</vt:lpstr>
      <vt:lpstr>КЛИНИЧЕСКАЯ  КАРТИНА  БОРРЕЛИОЗА Инкубационный период –  от 3 до 57 дней, в среднем 7-12 дней.  Ранняя локализованная стадия  ИКБ у детей представляет собой сочетание мигрирующей эритемы, гриппоподобного синдрома и регионарной лимфаденопатии.   Эритемная форма в 67,8% -  кольцевидная или сплошная эритема от 5-7 см в диаметре, с центробежным распространением, без болевых ощущений и зуда. Иногда в области эритемы возникают нарушения местной микроциркуляции с развитием мелкоточечной петехиальной сыпи.</vt:lpstr>
      <vt:lpstr>Мигрирующая эритема</vt:lpstr>
      <vt:lpstr>Безэритемная форма в 32,2% </vt:lpstr>
      <vt:lpstr>Ранняя диссеминированная стадия  (через несколько недель или месяцев)    </vt:lpstr>
      <vt:lpstr>Доброкачественная лимфоцитома</vt:lpstr>
      <vt:lpstr>Поздняя стадия (через 0,5– 2 года)</vt:lpstr>
      <vt:lpstr>Осложнения </vt:lpstr>
      <vt:lpstr>Редкие проявления </vt:lpstr>
      <vt:lpstr>Периферический парез левого лицевого нерва при синдроме Баннварта</vt:lpstr>
      <vt:lpstr>Дифференциальная диагностика </vt:lpstr>
      <vt:lpstr>Моноцитарный эрлихиоз человека  </vt:lpstr>
      <vt:lpstr>Поражение моноцитов эрлихиями</vt:lpstr>
      <vt:lpstr>Эритемоподобная сыпь при эрлихиозе</vt:lpstr>
      <vt:lpstr>Дифференциальная диагностика </vt:lpstr>
      <vt:lpstr>Бабезиоз</vt:lpstr>
      <vt:lpstr>Слайд 31</vt:lpstr>
      <vt:lpstr>Дифференциация различных риккетсиозов </vt:lpstr>
      <vt:lpstr>Везикулезный риккетсиоз</vt:lpstr>
      <vt:lpstr>Диагностика  клещевых инфекций</vt:lpstr>
      <vt:lpstr>Диагностика боррелиоза</vt:lpstr>
      <vt:lpstr>Алгоритм действий при присасывании клеща </vt:lpstr>
      <vt:lpstr>Схемы экстренной антибиотикопрофилактики  Лайм-боррелиоза</vt:lpstr>
      <vt:lpstr>Лечение</vt:lpstr>
      <vt:lpstr>Схема лечения ИКБ  Европейский совет по Болезни Лайма (EUCALB), 16-я согласительная конференция по антиинфекционной терапии  Лайм-боррелиоза </vt:lpstr>
      <vt:lpstr>Лечение нейроборрелиоза у детей  рекомендации Европейской Федерации Неврологических Обществ (EFNS) </vt:lpstr>
      <vt:lpstr>Прогноз</vt:lpstr>
      <vt:lpstr>Лечение эрлихиоза и анаплазмоза</vt:lpstr>
      <vt:lpstr>ВЫВОДЫ 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инфекций, передающихся через укусы клещей</dc:title>
  <dc:creator>1</dc:creator>
  <cp:lastModifiedBy>1</cp:lastModifiedBy>
  <cp:revision>94</cp:revision>
  <dcterms:created xsi:type="dcterms:W3CDTF">2019-08-12T18:38:34Z</dcterms:created>
  <dcterms:modified xsi:type="dcterms:W3CDTF">2020-10-08T20:15:44Z</dcterms:modified>
</cp:coreProperties>
</file>