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FE1B3-0765-48C5-9A96-06DFB722428C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82C-81CD-4204-A5D2-6498F756B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1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2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3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384890-26BD-41F3-9F74-DD1B70A4D2E8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E617BD-129D-4F01-B533-85C7019638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Лекарственная аллергия: симптомы и послед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7296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73" y="312738"/>
            <a:ext cx="8928992" cy="4412406"/>
          </a:xfrm>
          <a:noFill/>
          <a:ln>
            <a:noFill/>
          </a:ln>
          <a:effectLst>
            <a:softEdge rad="635000"/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ГОО ВПО ДОННМУ ИМ. ГОРЬКОГО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Редкий клинический случай синдрома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-Джонсона у подростка.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373216"/>
            <a:ext cx="6177134" cy="9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представлена: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Лепиховой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 П.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Коваленко Т. И.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 descr="Лекарственная аллергия: незнание не освобождает от последст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Лекарственная аллергия: незнание не освобождает от последств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86409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328592" cy="416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29611"/>
            <a:ext cx="5328592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28087"/>
            <a:ext cx="23762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1302" y="4182516"/>
            <a:ext cx="2262767" cy="2329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1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94620"/>
            <a:ext cx="2160240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10" y="116632"/>
            <a:ext cx="8568952" cy="108012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006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Слизистая оболочка полости рта: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губах, щеках, небе возникают разлитая эритема, пузыри, эрозивные участки, покрытые желтовато-серым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налетом. После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вскрытия крупных пузырей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сплошные кровоточащие болезненные очаги, при этом губы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становятся опухшими, болезненными, с геморрагическими корками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блефароконъюнктивит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иридоциклит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привести к потере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зрения.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Слизистая оболочка мочеполовой системы: эрозивное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осложняться стриктурами уретры у мужчин, кровотечениями из мочевого пузыря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вульвовагинитами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женщин. </a:t>
            </a:r>
          </a:p>
        </p:txBody>
      </p:sp>
      <p:pic>
        <p:nvPicPr>
          <p:cNvPr id="4" name="Picture 2" descr="http://www.dermis.net/bilder/CD069/550px/img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338" y="2852936"/>
            <a:ext cx="187220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787" y="4653136"/>
            <a:ext cx="208823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</a:rPr>
              <a:t>Диагностика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98904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Основана на анамнезе заболевания.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арактерной клинической картине.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Лабораторных методах исследования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анемия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лимфопения,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эозинофилия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(редко); нейтропения является неблагоприятным прогностическим признаком.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Гистологического исследования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биоптата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некроз всех слоев эпидермиса, образование щели над базальной мембраной, отслойка эпидермиса, в дерме воспалительная инфильтрация выражена незначительно или отсутствует.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29614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–Джонсона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дифференцируют с: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вульгарной пузырчаткой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синдромом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стафилококковой ошпаренной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оксическим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эпидермальным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некролизом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(синдромом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Лайелла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многоформной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экссудативной эритемой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карлатиной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термическим ожогом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фототоксической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реакцией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эксфолиативной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эритродермией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фиксированной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токсидермией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86409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препараты системного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Преднизолон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50–80 мг в сутки в/м или в/в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7–10 мг в сутки в/м или в/в.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 (допустимо чередование различных схем):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Калия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 + натрия хлорид + магния хлорид (C) 400,0 мл в\в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курс 5–10 вливаний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Натрия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 0,9% (C) 400 мл в/в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курс 5–10 вливаний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Кальция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глюконат 10% (C) 10 мл 1 раз в сутки в/м в течение 8–10 дней;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Тиосульфат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натрия 30% (C) 10 мл 1 раз в сутки в/в на курс 8–10 вливаний.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оправданным проведение процедур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гемосорбции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плазмафереза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Атибактериальная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(при возникновении инфекционных осложнений).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тщательном уходе и обработке кожных покровов путем очищения, удаления некротической ткани.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Антисептические препараты: раствор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перекиси водорода 1%, раствор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0,06%, раствор перманганата калия.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нилиновые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красители: метиленовый синий,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фукорцин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бриллиантовый зеленый.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Препараты искусственной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слезы, глазные капли с антибиотиками или с антисептиками, наружно применяют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эритромициновую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мазь.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олоскания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раз в день антисептическими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мирамистин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или противогрибковыми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клотримазол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растворами.</a:t>
            </a:r>
          </a:p>
        </p:txBody>
      </p:sp>
    </p:spTree>
    <p:extLst>
      <p:ext uri="{BB962C8B-B14F-4D97-AF65-F5344CB8AC3E}">
        <p14:creationId xmlns:p14="http://schemas.microsoft.com/office/powerpoint/2010/main" val="730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93610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712968" cy="374441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лет поступил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экстренном порядке 02.01.20г., в ОИТДИ ЦГКБ №1 г. Донецка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жалобами на высокую температуру тела, сыпь на коже, отек и гнойное отделяемое из глаз, боль в ногах, руках. 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Анамнез жизни: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«Д» учете не состоит. Болел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ветрянной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оспой,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ОРВИ. Рос и развивался соответственно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возрасту. 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тмечались 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аллергические реакции в виде крапивницы на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реамберин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аскорутин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аскорбиновую кислоту, </a:t>
            </a:r>
            <a:r>
              <a:rPr lang="ru-RU" sz="2000" dirty="0" smtClean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шоколад!</a:t>
            </a:r>
            <a:endParaRPr lang="ru-RU" sz="2000" dirty="0">
              <a:solidFill>
                <a:srgbClr val="C025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Анамнез заболевания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03244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болеет с 30.12.19г., когда повысилась температура тела до 39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С, за медпомощью не обращались, лечились самостоятельно, принимали жаропонижающие препараты (парацетамол). 31.10.19г., присоединился гнойный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коньюктивит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отек губ, продолжал лихорадить. 01.01.20г. состояние ухудшилось, присоединилась сыпь, боль в нижних и верхних конечностях. Вызвали СМП, доставлен в 6 стационар г. Горловка. В связи с ухудшением состояния переведен в ОИТДИ местного стационара. Состояние без улучшения. По линии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санавиации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доставлен в ЦГКБ№1 г. Донецка, где был госпитализирован с диагнозом: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Аденовирусная инфекция,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фарингоконьюктивальная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лихорадка. Синдром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-Джонсона.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 при поступлении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388843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ребенка тяжелое, обусловлено проявлениями токсико-аллергического дерматита с участками десквамативного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эпидермолиза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образованием булл, наполненных серозным содержимым. Сплошная сливная сыпь на лице, распространяющаяся полиморфная сыпь с тенденцией к слиянию на шее и верхней части туловища, больше по передней поверхности с участками просветления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Предьявляет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жалобы на резкую болезненность кожных покровов, при прикосновении, особенно к краям стоп. Глазные щели резко сужены за счет отека и гнойного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коньюктивита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выражен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периорбитальный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отек. Глазные яблоки подвижны,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нормотоничны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Зрачки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фотореакцию проверить не удалось, из-за выраженного сужения глазных щелей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светобоязни.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93610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 при поступлении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856984" cy="36004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Густые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мелкоточечные, от вишневого до темно-коричневого цвета, 1-3мм в диаметре, полиморфные высыпания на конечностях и нижней части туловища с тенденцией к распространению вширь.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сознании. Лихорадит на фебрильных цифрах. Тошноты, рвоты нет. Правильного телосложения. Нормального питания. На осмотр реагирует адекватно, ориентирован в личности, пространстве, времени. Очаговая неврологическая симптоматика, менингеальные знаки отрицательные. Видимые слизистые суховаты, губы покрыты гнойными корками, кровоточащими эрозиями. Язык густо обложен белым налетом, явления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ангулярного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стоматита.</a:t>
            </a:r>
          </a:p>
        </p:txBody>
      </p:sp>
    </p:spTree>
    <p:extLst>
      <p:ext uri="{BB962C8B-B14F-4D97-AF65-F5344CB8AC3E}">
        <p14:creationId xmlns:p14="http://schemas.microsoft.com/office/powerpoint/2010/main" val="42202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496944" cy="259228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-Джонсона (токсический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эпидермальный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некролиз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острая тяжелая аллергическая реакция, характеризующаяся обширными поражениями кожи и слизистых оболочек, индуцированная приемом лекарственных препаратов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9073008" cy="453650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анализ крови: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лейкоциты – 7,8х10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палочкоядерные – 2%, сегментоядерные – 49%; лимфоциты  – 20%; моноциты – 10%; эритроциты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3,8х10</a:t>
            </a:r>
            <a:r>
              <a:rPr lang="ru-RU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гемоглобин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121г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– 0,96; СОЭ – 10 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тромбоциты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319х10</a:t>
            </a:r>
            <a:r>
              <a:rPr lang="ru-RU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лейкоциты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–6,2х10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палочкоядерные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сегментоядерные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лимфоциты 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моноциты – 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34,9х10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гемоглобин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цветовой показатель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0,98;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СОЭ – 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тромбоциты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лейкоциты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–16,4х10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палочкоядерные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11%,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лимфоциты 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гемоглобин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 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цветовой показатель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0,91;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СОЭ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тромбоциты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395х10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61"/>
            <a:ext cx="8784976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анализ мочи: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дельный вес – 1012; белок и глюкоза отсутствуют; лейкоциты – 3-4 в поле зрения; эпителий плоский единичный; слизь – 1+.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Биохимический анализ крови: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02.01.20: общий белок – 62 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мочевина – 4,0 ммоль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111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глюкоза – 6,3 ммоль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билирубин (общий) – 9,1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непрямой – 9,1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Коагулограмма: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АЧТВ – 36 с., ПТИ – 72 с.; ПВ – 19,4 с.; МНО – 147 с.; фибриноген – 3,62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33037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Назначены: системные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 4 мг х 4 р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 последующим уменьшением дозы ситуационно; антибактериальная терапия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амикацин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330 мг х 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в;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флуканозол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 мг 1 раз в сутки, с последующим уменьшением дозы до 100 мг.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проводится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-солевыми растворами.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Ежедневная антисептическая обработка кожи и слизистых оболочек полости рта 0,03% р-ром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Инстилляции глазных капель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флоксал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корнегель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ципролет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левомицетин в оба глаза каждые 4 часа.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Гепаринизация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растворов по  50 – 100 ЕД гепарина в сутки (под контролем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На фоне интенсивной антибактериальной,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глюкокортикостероидной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инфузионной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терапии на 19 сутки лечения у пациента наступило клиническое улучшение, что позволило выписать ребенка на амбулаторное долечивание.</a:t>
            </a: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0963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можно сделать вывод что при этих тяжелых состояниях необходимо тщательно изучать анамнез заболевания и семейный анамнез учитывая все возможные варианты сенсибилизации в прошлом. А также необходимо уделять большое внимание выбору медикаментозной терапии острых инфекций, избегая, по возможности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полипрагмазии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 &quot;Социология медицины и здравоохранения&quot; - скачать  презентации по Медиц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1156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73387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развития подразделяют на 4 категории: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средства. 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Инфекционные агенты. 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Аутоимунные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 и злокачественные новообразования.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Идиопатический синдром С-Д.</a:t>
            </a:r>
          </a:p>
          <a:p>
            <a:endParaRPr lang="ru-RU" sz="2000" dirty="0"/>
          </a:p>
        </p:txBody>
      </p:sp>
      <p:pic>
        <p:nvPicPr>
          <p:cNvPr id="4" name="Picture 2" descr="https://artsustav.ru/wp-content/uploads/2017/08/le4enije-artrosa-st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876" y="2420888"/>
            <a:ext cx="2016224" cy="164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opsv-oz.ru/uploads/posts/2016-05/1462487818_v-gorle-sopl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573" y="4759145"/>
            <a:ext cx="1929035" cy="161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6" descr="https://www.euroonco.ru/uploads/mutacii-kolorektalnogo-ra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18197"/>
            <a:ext cx="2016224" cy="1792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076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2413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44824"/>
            <a:ext cx="8856984" cy="48965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токсико-аллергическая реакция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возникает в ответ 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терапевтической дозы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медикамента. Наиболее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лекарственные препараты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Courier New" pitchFamily="49" charset="0"/>
              <a:buChar char="o"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11287"/>
              </p:ext>
            </p:extLst>
          </p:nvPr>
        </p:nvGraphicFramePr>
        <p:xfrm>
          <a:off x="143001" y="3212976"/>
          <a:ext cx="9000999" cy="331727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4216"/>
                <a:gridCol w="2287566"/>
                <a:gridCol w="2438655"/>
                <a:gridCol w="2330562"/>
              </a:tblGrid>
              <a:tr h="3307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Антибактериальные препараты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Противосудорожные</a:t>
                      </a:r>
                    </a:p>
                    <a:p>
                      <a:pPr algn="ctr"/>
                      <a:r>
                        <a:rPr lang="ru-RU" sz="1600" dirty="0" smtClean="0"/>
                        <a:t>(до 18%)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НПВП</a:t>
                      </a:r>
                    </a:p>
                    <a:p>
                      <a:pPr algn="ctr"/>
                      <a:r>
                        <a:rPr lang="ru-RU" sz="1600" dirty="0" smtClean="0"/>
                        <a:t>(до</a:t>
                      </a:r>
                      <a:r>
                        <a:rPr lang="ru-RU" sz="1600" baseline="0" dirty="0" smtClean="0"/>
                        <a:t> 25%)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7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Сульфаниламиды</a:t>
                      </a:r>
                    </a:p>
                    <a:p>
                      <a:pPr algn="ctr"/>
                      <a:r>
                        <a:rPr lang="ru-RU" sz="1600" dirty="0" smtClean="0"/>
                        <a:t>(до 10%)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Антибиотики</a:t>
                      </a:r>
                    </a:p>
                    <a:p>
                      <a:pPr algn="ctr"/>
                      <a:r>
                        <a:rPr lang="ru-RU" sz="1600" dirty="0" smtClean="0"/>
                        <a:t>(до 55%)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8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Ко-</a:t>
                      </a:r>
                      <a:r>
                        <a:rPr lang="ru-RU" sz="1600" dirty="0" err="1" smtClean="0"/>
                        <a:t>тримоксазол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Аминопенициллины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Фторхинолоны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Гликопептиды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Тетрацеклины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Цефалоспорины</a:t>
                      </a:r>
                    </a:p>
                    <a:p>
                      <a:r>
                        <a:rPr lang="ru-RU" sz="1600" dirty="0" err="1" smtClean="0"/>
                        <a:t>Макролиды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Фенобарбитал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Карбамазепин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Ламотригин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Вальпроевая</a:t>
                      </a:r>
                      <a:r>
                        <a:rPr lang="ru-RU" sz="1600" dirty="0" smtClean="0"/>
                        <a:t> кислота</a:t>
                      </a:r>
                    </a:p>
                    <a:p>
                      <a:r>
                        <a:rPr lang="ru-RU" sz="1600" dirty="0" err="1" smtClean="0"/>
                        <a:t>Фенитоин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Ибупрофен</a:t>
                      </a:r>
                    </a:p>
                    <a:p>
                      <a:r>
                        <a:rPr lang="ru-RU" sz="1600" dirty="0" err="1" smtClean="0"/>
                        <a:t>Кетопрофен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Нимесулид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Индометацин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Пироксикам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Теноксикам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Мелоксикам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Ацетилсалициловая кислота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Патогенные микроорганизмы, способные вызвать развитие ССД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03544"/>
              </p:ext>
            </p:extLst>
          </p:nvPr>
        </p:nvGraphicFramePr>
        <p:xfrm>
          <a:off x="179511" y="2060849"/>
          <a:ext cx="8712969" cy="4754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6345"/>
                <a:gridCol w="2592288"/>
                <a:gridCol w="3024336"/>
              </a:tblGrid>
              <a:tr h="3148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Вирусы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Бактерии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Микробы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11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Вирус простого герпеса 1 и 2 типа</a:t>
                      </a:r>
                    </a:p>
                    <a:p>
                      <a:r>
                        <a:rPr lang="ru-RU" sz="1600" dirty="0" smtClean="0"/>
                        <a:t>Аденовирус</a:t>
                      </a:r>
                    </a:p>
                    <a:p>
                      <a:r>
                        <a:rPr lang="ru-RU" sz="1600" dirty="0" smtClean="0"/>
                        <a:t>Вирус</a:t>
                      </a:r>
                      <a:r>
                        <a:rPr lang="ru-RU" sz="1600" baseline="0" dirty="0" smtClean="0"/>
                        <a:t> Коксаки В5</a:t>
                      </a:r>
                    </a:p>
                    <a:p>
                      <a:r>
                        <a:rPr lang="ru-RU" sz="1600" baseline="0" dirty="0" err="1" smtClean="0"/>
                        <a:t>Эховирусы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Вирус Эпштейн-</a:t>
                      </a:r>
                      <a:r>
                        <a:rPr lang="ru-RU" sz="1600" baseline="0" dirty="0" err="1" smtClean="0"/>
                        <a:t>Барр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Вирусы гепатитов А и В</a:t>
                      </a:r>
                    </a:p>
                    <a:p>
                      <a:r>
                        <a:rPr lang="ru-RU" sz="1600" baseline="0" dirty="0" smtClean="0"/>
                        <a:t>Вирус кори</a:t>
                      </a:r>
                    </a:p>
                    <a:p>
                      <a:r>
                        <a:rPr lang="ru-RU" sz="1600" baseline="0" dirty="0" smtClean="0"/>
                        <a:t>Вирус </a:t>
                      </a:r>
                      <a:r>
                        <a:rPr lang="ru-RU" sz="1600" baseline="0" dirty="0" err="1" smtClean="0"/>
                        <a:t>ветрянной</a:t>
                      </a:r>
                      <a:r>
                        <a:rPr lang="ru-RU" sz="1600" baseline="0" dirty="0" smtClean="0"/>
                        <a:t> оспы</a:t>
                      </a:r>
                    </a:p>
                    <a:p>
                      <a:r>
                        <a:rPr lang="ru-RU" sz="1600" baseline="0" dirty="0" smtClean="0"/>
                        <a:t>Вирус гриппа</a:t>
                      </a:r>
                    </a:p>
                    <a:p>
                      <a:r>
                        <a:rPr lang="ru-RU" sz="1600" baseline="0" dirty="0" smtClean="0"/>
                        <a:t>Вирус паротита</a:t>
                      </a:r>
                    </a:p>
                    <a:p>
                      <a:r>
                        <a:rPr lang="ru-RU" sz="1600" baseline="0" dirty="0" err="1" smtClean="0"/>
                        <a:t>Полиовирус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Цитомегаловирус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ВИЧ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Микоплазма пневмонии</a:t>
                      </a:r>
                    </a:p>
                    <a:p>
                      <a:r>
                        <a:rPr lang="ru-RU" sz="1600" dirty="0" smtClean="0"/>
                        <a:t>Протей</a:t>
                      </a:r>
                    </a:p>
                    <a:p>
                      <a:r>
                        <a:rPr lang="ru-RU" sz="1600" dirty="0" smtClean="0"/>
                        <a:t>Сальмонелла</a:t>
                      </a:r>
                    </a:p>
                    <a:p>
                      <a:r>
                        <a:rPr lang="ru-RU" sz="1600" dirty="0" smtClean="0"/>
                        <a:t>Туберкулезная</a:t>
                      </a:r>
                      <a:r>
                        <a:rPr lang="ru-RU" sz="1600" baseline="0" dirty="0" smtClean="0"/>
                        <a:t> палочка</a:t>
                      </a:r>
                    </a:p>
                    <a:p>
                      <a:r>
                        <a:rPr lang="ru-RU" sz="1600" baseline="0" dirty="0" smtClean="0"/>
                        <a:t>Возбудитель туляремии</a:t>
                      </a:r>
                    </a:p>
                    <a:p>
                      <a:r>
                        <a:rPr lang="ru-RU" sz="1600" baseline="0" dirty="0" smtClean="0"/>
                        <a:t>Гонококк</a:t>
                      </a:r>
                    </a:p>
                    <a:p>
                      <a:r>
                        <a:rPr lang="ru-RU" sz="1600" baseline="0" dirty="0" err="1" smtClean="0"/>
                        <a:t>Бруцелла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Иерсиния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кокцидиодомикоза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дерматофитоза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гистоплазмоза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804">
                <a:tc rowSpan="2">
                  <a:txBody>
                    <a:bodyPr/>
                    <a:lstStyle/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Простейшие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Возбудитель трихомониаза</a:t>
                      </a:r>
                    </a:p>
                    <a:p>
                      <a:r>
                        <a:rPr lang="ru-RU" sz="1600" smtClean="0"/>
                        <a:t>Возбудитель малярии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nogrip.psyfactoronline.com/images/virusGRIPP_3D_bigBL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5638"/>
            <a:ext cx="1681826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517632" cy="352839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Относится к редким заболеваниям. Встречается в любом возрасте. Редко патология встречается у детей первых трех лет жизни.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Заболеваемость: от 1 до 7 случаев на 1 миллион человек в год.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заболевших мальчиков и девочек одинаковое.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составляет от 5-12%.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Регистрируется сезонный подъем заболеваемости зимой и ранней весной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(пусковым фактором являются вирусные и бактериальные инфекции)</a:t>
            </a:r>
          </a:p>
        </p:txBody>
      </p:sp>
    </p:spTree>
    <p:extLst>
      <p:ext uri="{BB962C8B-B14F-4D97-AF65-F5344CB8AC3E}">
        <p14:creationId xmlns:p14="http://schemas.microsoft.com/office/powerpoint/2010/main" val="28473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vseproanalizy.ru/wp-content/uploads/2016/09/immunoglobulin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638" y="2081095"/>
            <a:ext cx="1188132" cy="105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s://avatars.mds.yandex.net/get-pdb/234183/d934911b-7703-4c03-983f-efd422321f5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0422" t="29013" r="63513" b="43728"/>
          <a:stretch>
            <a:fillRect/>
          </a:stretch>
        </p:blipFill>
        <p:spPr bwMode="auto">
          <a:xfrm>
            <a:off x="7560332" y="1119950"/>
            <a:ext cx="122413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6" descr="http://www.sanidadanimal.info/cursos/inmuno2/images/4ig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332" y="2010972"/>
            <a:ext cx="879029" cy="99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sz="6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857" y="1340768"/>
            <a:ext cx="5770984" cy="78319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Поверхностные молекулы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собственной клетки распознаются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иммунной системой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антигены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204864"/>
            <a:ext cx="6048672" cy="1123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иммуноглобулинов класса M и G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визуализируют антигены для комплемента, естественных киллеров и фагоцитов.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443" y="3441982"/>
            <a:ext cx="6120680" cy="44267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повреждение клетки-мишени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4005064"/>
            <a:ext cx="5112568" cy="551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 кератиноцитов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4653136"/>
            <a:ext cx="8784976" cy="1123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Цитотоксические лейкоциты и NK-клетки мигрируют в эпидермис кожи, где продуцируют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иммунных медиаторов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(растворимый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перфорин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гранзим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гранулизин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во внеклеточное пространство.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9612" y="5877272"/>
            <a:ext cx="6840760" cy="78319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Гранулизин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приводит 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апоптозу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кератиноцитов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обширным некрозам эпидермиса и образованию пузырей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" name="Picture 2" descr="https://stilnie-ludi.nethouse.ru/static/img/0000/0005/7688/57688294.ihxzug4dny.W665.jpg"/>
          <p:cNvPicPr>
            <a:picLocks noChangeAspect="1" noChangeArrowheads="1"/>
          </p:cNvPicPr>
          <p:nvPr/>
        </p:nvPicPr>
        <p:blipFill>
          <a:blip r:embed="rId6" cstate="print"/>
          <a:srcRect l="52711" t="20011" r="5675" b="15507"/>
          <a:stretch>
            <a:fillRect/>
          </a:stretch>
        </p:blipFill>
        <p:spPr bwMode="auto">
          <a:xfrm>
            <a:off x="7272300" y="3319393"/>
            <a:ext cx="1418656" cy="123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9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60678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864096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972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Выделяют 3 периода: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Продромальный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гриппоподобный период)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длится от 1 до 14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Характеризуется: лихорадкой, общей слабостью, кашлем, болью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горле, головной болью, артралгией,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отмечается рвота и диарея.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Период разгара болезни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 фаза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поражение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слизистых оболочек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стремительно, обычно через 4–6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Поражение кожи: симметричные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высыпания на разгибательных поверхностях предплечий, голеней, тыла кистей и стоп, лице, половых органах, на слизистых оболочках (четко отграниченные, уплощенные папулы розово-красного цвета округлой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формы),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диаметром от нескольких миллиметров до 2–5 см, имеющие две зоны: внутреннюю (серовато-синюшного цвета, иногда с пузырем в центре, наполненным серозным или геморрагическим содержимым) и наружную (красного цвета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Высыпания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сопровождаются жжением и зудом.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805</TotalTime>
  <Words>1724</Words>
  <Application>Microsoft Office PowerPoint</Application>
  <PresentationFormat>Экран (4:3)</PresentationFormat>
  <Paragraphs>195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ГОО ВПО ДОННМУ ИМ. ГОРЬКОГО    Редкий клинический случай синдрома Стивенса-Джонсона у подростка. </vt:lpstr>
      <vt:lpstr>Определение</vt:lpstr>
      <vt:lpstr>Этиология</vt:lpstr>
      <vt:lpstr>Этиология</vt:lpstr>
      <vt:lpstr>Этиология</vt:lpstr>
      <vt:lpstr>Эпидемиология</vt:lpstr>
      <vt:lpstr>Патогенез</vt:lpstr>
      <vt:lpstr>Патогенез</vt:lpstr>
      <vt:lpstr>Клиника</vt:lpstr>
      <vt:lpstr>Клиника</vt:lpstr>
      <vt:lpstr>Клиника</vt:lpstr>
      <vt:lpstr>Диагностика</vt:lpstr>
      <vt:lpstr>Дифференциальная диагностика</vt:lpstr>
      <vt:lpstr>Лечение</vt:lpstr>
      <vt:lpstr>Лечение</vt:lpstr>
      <vt:lpstr>Клинический случай</vt:lpstr>
      <vt:lpstr>Анамнез заболевания</vt:lpstr>
      <vt:lpstr>Объективно при поступлении</vt:lpstr>
      <vt:lpstr>Объективно при поступлении</vt:lpstr>
      <vt:lpstr>Обследование</vt:lpstr>
      <vt:lpstr>Обследование</vt:lpstr>
      <vt:lpstr>Лечение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РЕДКИЙ КЛИНИЧЕСКИЙ СЛУЧАЙ СИНДРОМА СТИВЕНСА-ДЖОНСОНА У ПОДРОСТКА</dc:title>
  <dc:creator>1</dc:creator>
  <cp:lastModifiedBy>1</cp:lastModifiedBy>
  <cp:revision>71</cp:revision>
  <dcterms:created xsi:type="dcterms:W3CDTF">2020-10-08T09:16:36Z</dcterms:created>
  <dcterms:modified xsi:type="dcterms:W3CDTF">2020-10-10T16:39:11Z</dcterms:modified>
</cp:coreProperties>
</file>