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3" r:id="rId2"/>
    <p:sldId id="434" r:id="rId3"/>
    <p:sldId id="435" r:id="rId4"/>
    <p:sldId id="436" r:id="rId5"/>
    <p:sldId id="437" r:id="rId6"/>
    <p:sldId id="461" r:id="rId7"/>
    <p:sldId id="462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34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E0000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859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5BFBF-6857-419A-B76F-074E5AA0E013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CE29-FA33-4D8B-BD34-F268E9DB9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5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B2BF2A-E16C-4D55-85DB-126C90C7780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846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2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8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6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9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3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9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6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1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4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9F13-C945-4D30-9CD0-E7FDF0336572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2BF9E-1B3E-4F65-8F48-54B070B76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8870" y="3258153"/>
            <a:ext cx="88931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оздоровления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</a:t>
            </a:r>
            <a:r>
              <a:rPr lang="ru-R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болеющих детей </a:t>
            </a:r>
            <a:endParaRPr lang="ru-RU" sz="36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</a:t>
            </a: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71750" y="214313"/>
            <a:ext cx="655478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  <a:t>ГОО ВПО «ДОНЕЦКИЙ НАЦИОНАЛЬНЫЙ МЕДИЦИНСКИЙ УНИВЕРСИТЕТ ИМЕНИ М. ГОРЬКОГО</a:t>
            </a:r>
            <a:r>
              <a:rPr lang="ru-RU" altLang="ru-RU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339933"/>
                </a:solidFill>
                <a:latin typeface="Arial" panose="020B0604020202020204" pitchFamily="34" charset="0"/>
              </a:rPr>
              <a:t>Кафедра пропедевтики педиатрии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960048" y="5301720"/>
            <a:ext cx="721082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Докладчики</a:t>
            </a:r>
            <a:r>
              <a:rPr lang="uk-UA" altLang="ru-RU" sz="28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: </a:t>
            </a:r>
            <a:endParaRPr lang="uk-UA" altLang="ru-RU" sz="2800" b="1" dirty="0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990033"/>
                </a:solidFill>
                <a:latin typeface="Arial" panose="020B0604020202020204" pitchFamily="34" charset="0"/>
              </a:rPr>
              <a:t>доцент </a:t>
            </a:r>
            <a:r>
              <a:rPr lang="uk-UA" altLang="ru-RU" sz="2800" b="1" dirty="0" err="1">
                <a:solidFill>
                  <a:srgbClr val="990033"/>
                </a:solidFill>
                <a:latin typeface="Arial" panose="020B0604020202020204" pitchFamily="34" charset="0"/>
              </a:rPr>
              <a:t>Кривущев</a:t>
            </a:r>
            <a:r>
              <a:rPr lang="uk-UA" altLang="ru-RU" sz="2800" b="1" dirty="0">
                <a:solidFill>
                  <a:srgbClr val="990033"/>
                </a:solidFill>
                <a:latin typeface="Arial" panose="020B0604020202020204" pitchFamily="34" charset="0"/>
              </a:rPr>
              <a:t> Борис </a:t>
            </a:r>
            <a:r>
              <a:rPr lang="uk-UA" altLang="ru-RU" sz="28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Исаевич</a:t>
            </a:r>
            <a:endParaRPr lang="uk-UA" altLang="ru-RU" sz="2800" b="1" dirty="0" smtClean="0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доцент Ярошенко </a:t>
            </a:r>
            <a:r>
              <a:rPr lang="uk-UA" altLang="ru-RU" sz="28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Сергей</a:t>
            </a:r>
            <a:r>
              <a:rPr lang="uk-UA" altLang="ru-RU" sz="28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 Ярославович</a:t>
            </a:r>
            <a:endParaRPr lang="uk-UA" altLang="ru-RU" sz="28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26431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44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75504"/>
            <a:ext cx="8796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Средняя 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продолжительность одного случая острой респираторной </a:t>
            </a:r>
            <a:r>
              <a:rPr lang="ru-RU" sz="2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инфекции 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также изменилась. </a:t>
            </a:r>
          </a:p>
          <a:p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основной </a:t>
            </a:r>
            <a:r>
              <a:rPr lang="ru-RU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группе она 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составляла</a:t>
            </a:r>
            <a:r>
              <a:rPr lang="ru-RU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до программы 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реабилитации 10,92±1,94 </a:t>
            </a:r>
            <a:r>
              <a:rPr lang="ru-RU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дней; 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после реабилитации – </a:t>
            </a:r>
            <a:r>
              <a:rPr lang="ru-RU" sz="2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5,22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±4,35. </a:t>
            </a:r>
          </a:p>
          <a:p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группе сравнения 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(без Бронхо-</a:t>
            </a:r>
            <a:r>
              <a:rPr lang="ru-RU" sz="2600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мунала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П) изменения </a:t>
            </a:r>
            <a:r>
              <a:rPr lang="ru-RU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этого показателя были незначительными: до программы 9,79±2,80 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дней и </a:t>
            </a:r>
            <a:r>
              <a:rPr lang="ru-RU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после 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реабилитации – </a:t>
            </a:r>
            <a:r>
              <a:rPr lang="ru-RU" sz="2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9,04</a:t>
            </a:r>
            <a:r>
              <a:rPr lang="ru-RU" sz="26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±4,87</a:t>
            </a:r>
            <a:r>
              <a:rPr lang="ru-RU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2600" dirty="0">
              <a:solidFill>
                <a:srgbClr val="0000C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85006"/>
              </p:ext>
            </p:extLst>
          </p:nvPr>
        </p:nvGraphicFramePr>
        <p:xfrm>
          <a:off x="228600" y="4055777"/>
          <a:ext cx="8705088" cy="2564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1065">
                  <a:extLst>
                    <a:ext uri="{9D8B030D-6E8A-4147-A177-3AD203B41FA5}">
                      <a16:colId xmlns:a16="http://schemas.microsoft.com/office/drawing/2014/main" val="2143642734"/>
                    </a:ext>
                  </a:extLst>
                </a:gridCol>
                <a:gridCol w="1360811">
                  <a:extLst>
                    <a:ext uri="{9D8B030D-6E8A-4147-A177-3AD203B41FA5}">
                      <a16:colId xmlns:a16="http://schemas.microsoft.com/office/drawing/2014/main" val="805610551"/>
                    </a:ext>
                  </a:extLst>
                </a:gridCol>
                <a:gridCol w="1360811">
                  <a:extLst>
                    <a:ext uri="{9D8B030D-6E8A-4147-A177-3AD203B41FA5}">
                      <a16:colId xmlns:a16="http://schemas.microsoft.com/office/drawing/2014/main" val="2519079552"/>
                    </a:ext>
                  </a:extLst>
                </a:gridCol>
                <a:gridCol w="1297415">
                  <a:extLst>
                    <a:ext uri="{9D8B030D-6E8A-4147-A177-3AD203B41FA5}">
                      <a16:colId xmlns:a16="http://schemas.microsoft.com/office/drawing/2014/main" val="4124485742"/>
                    </a:ext>
                  </a:extLst>
                </a:gridCol>
                <a:gridCol w="1297415">
                  <a:extLst>
                    <a:ext uri="{9D8B030D-6E8A-4147-A177-3AD203B41FA5}">
                      <a16:colId xmlns:a16="http://schemas.microsoft.com/office/drawing/2014/main" val="2452602302"/>
                    </a:ext>
                  </a:extLst>
                </a:gridCol>
                <a:gridCol w="987571">
                  <a:extLst>
                    <a:ext uri="{9D8B030D-6E8A-4147-A177-3AD203B41FA5}">
                      <a16:colId xmlns:a16="http://schemas.microsoft.com/office/drawing/2014/main" val="1646132162"/>
                    </a:ext>
                  </a:extLst>
                </a:gridCol>
              </a:tblGrid>
              <a:tr h="6651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группа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=23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сравнения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=22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Конт-рольная группа,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9033403"/>
                  </a:ext>
                </a:extLst>
              </a:tr>
              <a:tr h="554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программы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программы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программы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программ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70382"/>
                  </a:ext>
                </a:extLst>
              </a:tr>
              <a:tr h="1345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продолжитель-ность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случая заболевания ОРИ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10,92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5,22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9,79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9,04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733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4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174367"/>
            <a:ext cx="8924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Количество антибактериальных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препаратов, полученных одним ребенком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основной группе до программы составило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9,20±4,13 (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пересчете на год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), а после реабилитации –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0,33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±0,50. 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группе детей,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получавших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бактериальный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лизат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3,33±3,20 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0,75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±1,39 соответственно. </a:t>
            </a:r>
            <a:endParaRPr lang="ru-RU" sz="3200" dirty="0">
              <a:solidFill>
                <a:srgbClr val="0000C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69162"/>
              </p:ext>
            </p:extLst>
          </p:nvPr>
        </p:nvGraphicFramePr>
        <p:xfrm>
          <a:off x="194278" y="4206240"/>
          <a:ext cx="8718868" cy="2565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4866">
                  <a:extLst>
                    <a:ext uri="{9D8B030D-6E8A-4147-A177-3AD203B41FA5}">
                      <a16:colId xmlns:a16="http://schemas.microsoft.com/office/drawing/2014/main" val="659996705"/>
                    </a:ext>
                  </a:extLst>
                </a:gridCol>
                <a:gridCol w="1362966">
                  <a:extLst>
                    <a:ext uri="{9D8B030D-6E8A-4147-A177-3AD203B41FA5}">
                      <a16:colId xmlns:a16="http://schemas.microsoft.com/office/drawing/2014/main" val="1761496392"/>
                    </a:ext>
                  </a:extLst>
                </a:gridCol>
                <a:gridCol w="1362966">
                  <a:extLst>
                    <a:ext uri="{9D8B030D-6E8A-4147-A177-3AD203B41FA5}">
                      <a16:colId xmlns:a16="http://schemas.microsoft.com/office/drawing/2014/main" val="2682991812"/>
                    </a:ext>
                  </a:extLst>
                </a:gridCol>
                <a:gridCol w="1299468">
                  <a:extLst>
                    <a:ext uri="{9D8B030D-6E8A-4147-A177-3AD203B41FA5}">
                      <a16:colId xmlns:a16="http://schemas.microsoft.com/office/drawing/2014/main" val="1815427171"/>
                    </a:ext>
                  </a:extLst>
                </a:gridCol>
                <a:gridCol w="1299468">
                  <a:extLst>
                    <a:ext uri="{9D8B030D-6E8A-4147-A177-3AD203B41FA5}">
                      <a16:colId xmlns:a16="http://schemas.microsoft.com/office/drawing/2014/main" val="1854928564"/>
                    </a:ext>
                  </a:extLst>
                </a:gridCol>
                <a:gridCol w="989134">
                  <a:extLst>
                    <a:ext uri="{9D8B030D-6E8A-4147-A177-3AD203B41FA5}">
                      <a16:colId xmlns:a16="http://schemas.microsoft.com/office/drawing/2014/main" val="205662648"/>
                    </a:ext>
                  </a:extLst>
                </a:gridCol>
              </a:tblGrid>
              <a:tr h="4888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группа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=23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сравнения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=22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Конт-рольная группа,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=30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81057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программы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программы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программы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программы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02554"/>
                  </a:ext>
                </a:extLst>
              </a:tr>
              <a:tr h="1456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антибактериальных препаратов, полученных одним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ребенком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9,20</a:t>
                      </a:r>
                      <a:endParaRPr lang="ru-RU" sz="28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ru-RU" sz="28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670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40042"/>
              </p:ext>
            </p:extLst>
          </p:nvPr>
        </p:nvGraphicFramePr>
        <p:xfrm>
          <a:off x="169100" y="4142233"/>
          <a:ext cx="8828595" cy="2413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131">
                  <a:extLst>
                    <a:ext uri="{9D8B030D-6E8A-4147-A177-3AD203B41FA5}">
                      <a16:colId xmlns:a16="http://schemas.microsoft.com/office/drawing/2014/main" val="2736404830"/>
                    </a:ext>
                  </a:extLst>
                </a:gridCol>
                <a:gridCol w="1380119">
                  <a:extLst>
                    <a:ext uri="{9D8B030D-6E8A-4147-A177-3AD203B41FA5}">
                      <a16:colId xmlns:a16="http://schemas.microsoft.com/office/drawing/2014/main" val="537768084"/>
                    </a:ext>
                  </a:extLst>
                </a:gridCol>
                <a:gridCol w="1380119">
                  <a:extLst>
                    <a:ext uri="{9D8B030D-6E8A-4147-A177-3AD203B41FA5}">
                      <a16:colId xmlns:a16="http://schemas.microsoft.com/office/drawing/2014/main" val="183230991"/>
                    </a:ext>
                  </a:extLst>
                </a:gridCol>
                <a:gridCol w="1315822">
                  <a:extLst>
                    <a:ext uri="{9D8B030D-6E8A-4147-A177-3AD203B41FA5}">
                      <a16:colId xmlns:a16="http://schemas.microsoft.com/office/drawing/2014/main" val="1604732135"/>
                    </a:ext>
                  </a:extLst>
                </a:gridCol>
                <a:gridCol w="1315822">
                  <a:extLst>
                    <a:ext uri="{9D8B030D-6E8A-4147-A177-3AD203B41FA5}">
                      <a16:colId xmlns:a16="http://schemas.microsoft.com/office/drawing/2014/main" val="2581678129"/>
                    </a:ext>
                  </a:extLst>
                </a:gridCol>
                <a:gridCol w="1001582">
                  <a:extLst>
                    <a:ext uri="{9D8B030D-6E8A-4147-A177-3AD203B41FA5}">
                      <a16:colId xmlns:a16="http://schemas.microsoft.com/office/drawing/2014/main" val="3079850618"/>
                    </a:ext>
                  </a:extLst>
                </a:gridCol>
              </a:tblGrid>
              <a:tr h="4179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группа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=23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сравнения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=22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Конт-рольная группа,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=30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088888"/>
                  </a:ext>
                </a:extLst>
              </a:tr>
              <a:tr h="34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программы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программы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программы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программы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29125"/>
                  </a:ext>
                </a:extLst>
              </a:tr>
              <a:tr h="845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антибактериальных препаратов на </a:t>
                      </a:r>
                      <a:endParaRPr lang="ru-RU" sz="16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случай </a:t>
                      </a:r>
                      <a:endParaRPr lang="ru-RU" sz="16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заболевания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0,83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879695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00" y="201168"/>
            <a:ext cx="8746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антибактериальных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препаратов на один случай заболевания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значительно снизилось, в основной группе до начала программы показатель составил 0,95±0,38;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0,18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±0,34. 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группе сравнения: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0,62±0,33 и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0,33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±0,54 соответственно. </a:t>
            </a:r>
            <a:endParaRPr lang="ru-RU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12" y="146304"/>
            <a:ext cx="8741664" cy="654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200"/>
            </a:pPr>
            <a:r>
              <a:rPr lang="ru-RU" sz="3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3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бактериальных </a:t>
            </a:r>
            <a:r>
              <a:rPr lang="ru-RU" sz="3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лизатов</a:t>
            </a:r>
            <a:r>
              <a:rPr lang="ru-RU" sz="3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комплексной программе оздоровления 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болеющих детей  специализированного дома ребенка позволило: </a:t>
            </a:r>
          </a:p>
          <a:p>
            <a:pPr marL="457200" lvl="0" indent="-457200">
              <a:lnSpc>
                <a:spcPct val="13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снизить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частоту ОРИ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1 год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2,7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раза;</a:t>
            </a:r>
          </a:p>
          <a:p>
            <a:pPr marL="457200" lvl="0" indent="-457200">
              <a:lnSpc>
                <a:spcPct val="13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уменьшить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среднюю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случая ОРИ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2,1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раза; </a:t>
            </a:r>
          </a:p>
          <a:p>
            <a:pPr marL="457200" lvl="0" indent="-457200">
              <a:lnSpc>
                <a:spcPct val="13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снизить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количества применения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антибактериальных препаратов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раз.</a:t>
            </a:r>
            <a:endParaRPr lang="ru-RU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1" y="89654"/>
            <a:ext cx="87965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Комплекс оздоровительных мероприятий</a:t>
            </a:r>
          </a:p>
          <a:p>
            <a:endParaRPr lang="ru-RU" sz="2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Бронхо-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мунал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Фито-чай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Корень солодки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Витамины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«Алфавит. Наш малыш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Витамин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1 000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сутки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УФО: общее и зоны надпочечников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ЛФК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Массаж воротниковой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зоны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Прогулки на свежем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воздухе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Классическая музыка при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засыпании</a:t>
            </a: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7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157448"/>
            <a:ext cx="87782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нашим наблюдением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находилось </a:t>
            </a: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 часто болеющих детей 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Республиканского специализированного дома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ребенка в возрасте от полутора до трех лет включительно. </a:t>
            </a: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8E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Основную </a:t>
            </a:r>
            <a:r>
              <a:rPr lang="ru-RU" sz="3200" dirty="0">
                <a:solidFill>
                  <a:srgbClr val="8E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группу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составили </a:t>
            </a:r>
            <a:r>
              <a:rPr lang="ru-RU" sz="3200" dirty="0">
                <a:solidFill>
                  <a:srgbClr val="8E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ребенка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получавшие комплекс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разработанных нами оздоровительных мероприятий и </a:t>
            </a:r>
            <a:r>
              <a:rPr lang="ru-RU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бакте-риальный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лизат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ОМ-85 (</a:t>
            </a:r>
            <a:r>
              <a:rPr lang="ru-RU" sz="3200" u="sng" dirty="0" smtClean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Бронхо-</a:t>
            </a:r>
            <a:r>
              <a:rPr lang="ru-RU" sz="3200" u="sng" dirty="0" err="1" smtClean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мунал</a:t>
            </a:r>
            <a:r>
              <a:rPr lang="ru-RU" sz="3200" u="sng" dirty="0" smtClean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32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Группу сравнения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ребенка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получавшие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оздоровления </a:t>
            </a:r>
          </a:p>
          <a:p>
            <a:r>
              <a:rPr lang="ru-RU" sz="3200" u="sng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Бронхо-</a:t>
            </a:r>
            <a:r>
              <a:rPr lang="ru-RU" sz="3200" u="sng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мунала</a:t>
            </a:r>
            <a:r>
              <a:rPr lang="ru-RU" sz="3200" u="sng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Контрольную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группу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детей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68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1" y="89654"/>
            <a:ext cx="879652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Комплекс оздоровительных мероприятий включал:</a:t>
            </a:r>
          </a:p>
          <a:p>
            <a:endParaRPr lang="ru-RU" sz="2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Фито-чай</a:t>
            </a:r>
            <a:r>
              <a:rPr lang="ru-RU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(лист </a:t>
            </a:r>
            <a:r>
              <a:rPr lang="ru-RU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смородины</a:t>
            </a:r>
            <a:r>
              <a:rPr lang="ru-RU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цветки </a:t>
            </a:r>
            <a:r>
              <a:rPr lang="ru-RU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липы</a:t>
            </a:r>
            <a:r>
              <a:rPr lang="ru-RU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50,0 мл 3 раза в день за 30 мин до еды в течение 1-го месяца с целью укрепления организма и повышения иммунитета; </a:t>
            </a:r>
            <a:endParaRPr lang="ru-RU" sz="27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Корень </a:t>
            </a:r>
            <a:r>
              <a:rPr lang="ru-RU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солодки </a:t>
            </a:r>
            <a:r>
              <a:rPr lang="ru-RU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2,0 мл 1 раз в день) в течение 1-го </a:t>
            </a:r>
            <a:r>
              <a:rPr lang="ru-RU" sz="27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(выводит </a:t>
            </a:r>
            <a:r>
              <a:rPr lang="ru-RU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организма токсины, стимулирует работу надпочечников, снимает спазмы и воспаления, нормализуют кровоток, нормализует водный баланс и обмен веществ в </a:t>
            </a:r>
            <a:r>
              <a:rPr lang="ru-RU" sz="27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организме);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Витамины </a:t>
            </a:r>
            <a:r>
              <a:rPr lang="ru-RU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«Алфавит. Наш малыш»</a:t>
            </a:r>
            <a:r>
              <a:rPr lang="ru-RU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(№ 1 - завтрак, № 2 - обед, № 3 - ужин во время еды) в течение 1-го </a:t>
            </a:r>
            <a:r>
              <a:rPr lang="ru-RU" sz="27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– дополнительный источник витаминов </a:t>
            </a:r>
            <a:r>
              <a:rPr lang="ru-RU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минеральных веществ (макро- и микроэлементов); </a:t>
            </a:r>
          </a:p>
        </p:txBody>
      </p:sp>
    </p:spTree>
    <p:extLst>
      <p:ext uri="{BB962C8B-B14F-4D97-AF65-F5344CB8AC3E}">
        <p14:creationId xmlns:p14="http://schemas.microsoft.com/office/powerpoint/2010/main" val="19905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6984"/>
            <a:ext cx="90434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Аквадетрим</a:t>
            </a: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(по 2 капли 1 раз в 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день –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1 000 МЕ витамина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сутки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течение 3-х 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месяцев:</a:t>
            </a:r>
            <a:endParaRPr lang="ru-RU" sz="3200" dirty="0" smtClean="0">
              <a:solidFill>
                <a:srgbClr val="0000CC"/>
              </a:solidFill>
            </a:endParaRPr>
          </a:p>
          <a:p>
            <a:pPr marL="357188" indent="-28416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CC"/>
                </a:solidFill>
              </a:rPr>
              <a:t>участвует </a:t>
            </a:r>
            <a:r>
              <a:rPr lang="ru-RU" sz="3200" dirty="0">
                <a:solidFill>
                  <a:srgbClr val="0000CC"/>
                </a:solidFill>
              </a:rPr>
              <a:t>в регуляции пролиферации и дифференцировки клеток всех органов и тканей, в </a:t>
            </a:r>
            <a:r>
              <a:rPr lang="ru-RU" sz="3200" dirty="0" smtClean="0">
                <a:solidFill>
                  <a:srgbClr val="0000CC"/>
                </a:solidFill>
              </a:rPr>
              <a:t>том числе </a:t>
            </a:r>
            <a:r>
              <a:rPr lang="ru-RU" sz="3200" dirty="0">
                <a:solidFill>
                  <a:srgbClr val="0000CC"/>
                </a:solidFill>
              </a:rPr>
              <a:t>иммунокомпетентных </a:t>
            </a:r>
            <a:r>
              <a:rPr lang="ru-RU" sz="3200" dirty="0" smtClean="0">
                <a:solidFill>
                  <a:srgbClr val="0000CC"/>
                </a:solidFill>
              </a:rPr>
              <a:t>клеток; </a:t>
            </a:r>
          </a:p>
          <a:p>
            <a:pPr marL="357188" indent="-28416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CC"/>
                </a:solidFill>
              </a:rPr>
              <a:t>о</a:t>
            </a:r>
            <a:r>
              <a:rPr lang="ru-RU" sz="3200" dirty="0" smtClean="0">
                <a:solidFill>
                  <a:srgbClr val="0000CC"/>
                </a:solidFill>
              </a:rPr>
              <a:t>казывает оптимизирующее </a:t>
            </a:r>
            <a:r>
              <a:rPr lang="ru-RU" sz="3200" dirty="0">
                <a:solidFill>
                  <a:srgbClr val="0000CC"/>
                </a:solidFill>
              </a:rPr>
              <a:t>влияние </a:t>
            </a:r>
            <a:r>
              <a:rPr lang="ru-RU" sz="3200" dirty="0" smtClean="0">
                <a:solidFill>
                  <a:srgbClr val="0000CC"/>
                </a:solidFill>
              </a:rPr>
              <a:t>на функционирование </a:t>
            </a:r>
            <a:r>
              <a:rPr lang="ru-RU" sz="3200" dirty="0">
                <a:solidFill>
                  <a:srgbClr val="0000CC"/>
                </a:solidFill>
              </a:rPr>
              <a:t>неспецифических механизмов </a:t>
            </a:r>
            <a:r>
              <a:rPr lang="ru-RU" sz="3200" dirty="0" smtClean="0">
                <a:solidFill>
                  <a:srgbClr val="0000CC"/>
                </a:solidFill>
              </a:rPr>
              <a:t>защиты и </a:t>
            </a:r>
            <a:r>
              <a:rPr lang="ru-RU" sz="3200" dirty="0">
                <a:solidFill>
                  <a:srgbClr val="0000CC"/>
                </a:solidFill>
              </a:rPr>
              <a:t>адаптивного </a:t>
            </a:r>
            <a:r>
              <a:rPr lang="ru-RU" sz="3200" dirty="0" smtClean="0">
                <a:solidFill>
                  <a:srgbClr val="0000CC"/>
                </a:solidFill>
              </a:rPr>
              <a:t>иммунитета, </a:t>
            </a:r>
          </a:p>
          <a:p>
            <a:pPr marL="357188" indent="-28416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CC"/>
                </a:solidFill>
              </a:rPr>
              <a:t>н</a:t>
            </a:r>
            <a:r>
              <a:rPr lang="ru-RU" sz="3200" dirty="0" smtClean="0">
                <a:solidFill>
                  <a:srgbClr val="0000CC"/>
                </a:solidFill>
              </a:rPr>
              <a:t>епосредственно </a:t>
            </a:r>
            <a:r>
              <a:rPr lang="ru-RU" sz="3200" dirty="0">
                <a:solidFill>
                  <a:srgbClr val="0000CC"/>
                </a:solidFill>
              </a:rPr>
              <a:t>модулирует пролиферацию </a:t>
            </a:r>
            <a:endParaRPr lang="ru-RU" sz="3200" dirty="0" smtClean="0">
              <a:solidFill>
                <a:srgbClr val="0000CC"/>
              </a:solidFill>
            </a:endParaRPr>
          </a:p>
          <a:p>
            <a:pPr marL="73025">
              <a:buClr>
                <a:srgbClr val="C00000"/>
              </a:buClr>
            </a:pPr>
            <a:r>
              <a:rPr lang="ru-RU" sz="3200" dirty="0" smtClean="0">
                <a:solidFill>
                  <a:srgbClr val="0000CC"/>
                </a:solidFill>
              </a:rPr>
              <a:t>   Т-лимфоцитов; </a:t>
            </a:r>
          </a:p>
          <a:p>
            <a:pPr marL="357188" indent="-28416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CC"/>
                </a:solidFill>
              </a:rPr>
              <a:t>уменьшает интенсивность воспалительного процесса, </a:t>
            </a:r>
            <a:r>
              <a:rPr lang="ru-RU" sz="3200" dirty="0">
                <a:solidFill>
                  <a:srgbClr val="0000CC"/>
                </a:solidFill>
              </a:rPr>
              <a:t>блокируя взаимодействие иммунных </a:t>
            </a:r>
            <a:r>
              <a:rPr lang="ru-RU" sz="3200" dirty="0" smtClean="0">
                <a:solidFill>
                  <a:srgbClr val="0000CC"/>
                </a:solidFill>
              </a:rPr>
              <a:t>клеток. 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" y="128445"/>
            <a:ext cx="891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УФО: общее и зоны надпочечников </a:t>
            </a: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№ 10 (оказывают положительное влияние на иммунную систему и способствуют активизации факторов неспецифической резистентности </a:t>
            </a:r>
            <a:r>
              <a:rPr lang="ru-RU" sz="30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организма);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ЛФК</a:t>
            </a: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(20 - 30 мин) № </a:t>
            </a:r>
            <a:r>
              <a:rPr lang="ru-RU" sz="30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15;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Массаж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воротниковой зоны </a:t>
            </a: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№ </a:t>
            </a:r>
            <a:r>
              <a:rPr lang="ru-RU" sz="30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 с </a:t>
            </a: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целью увеличению притока к </a:t>
            </a:r>
            <a:r>
              <a:rPr lang="ru-RU" sz="30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мозгу питательных </a:t>
            </a: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веществ и кислорода; </a:t>
            </a:r>
            <a:endParaRPr lang="ru-RU" sz="3000" dirty="0" smtClean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Прогулки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свежем воздухе </a:t>
            </a: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раза в день </a:t>
            </a:r>
            <a:endParaRPr lang="ru-RU" sz="3000" dirty="0" smtClean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30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не менее </a:t>
            </a: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30 мин ежедневно; </a:t>
            </a:r>
            <a:endParaRPr lang="ru-RU" sz="3000" dirty="0" smtClean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Классическая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музыка при засыпании </a:t>
            </a:r>
            <a:r>
              <a:rPr lang="ru-RU" sz="30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ежедневно (Чайковский, Моцарт, Бах, </a:t>
            </a:r>
            <a:r>
              <a:rPr lang="ru-RU" sz="30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Бетховен). </a:t>
            </a:r>
            <a:endParaRPr lang="ru-RU" sz="3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133338"/>
            <a:ext cx="876909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Иммуномодулятор  бактериального происхождения ОМ-85 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Бронхо-</a:t>
            </a:r>
            <a:r>
              <a:rPr lang="ru-RU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мунал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представляет </a:t>
            </a: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собой стандартизованный </a:t>
            </a:r>
            <a:r>
              <a:rPr lang="ru-RU" sz="28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лизат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 бактерий </a:t>
            </a:r>
            <a:endParaRPr lang="ru-RU" sz="28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 грамположительных и 4 грамотрицательных), являющимися наиболее частыми возбудителями инфекции дыхательных путей и ЛОР органов: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Streptococcus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pneumoniae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Streptococcus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viridans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Streptococcus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pyogenes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Staphylococcus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aureus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Haemophilus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influenzae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Moraxella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catarrhalis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Klebsiella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pneumoniae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Klebsiella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ozaenae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77" y="2941208"/>
            <a:ext cx="3615040" cy="36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69039"/>
            <a:ext cx="87873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Бактериальные </a:t>
            </a:r>
            <a:r>
              <a:rPr lang="ru-RU" sz="3400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лизаты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оказывают 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существенное регуляторное влияние на функцию иммунной системы. 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 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отличие от типичных вакцин, вводимых парентерально, 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их вводят </a:t>
            </a:r>
            <a:r>
              <a:rPr lang="ru-RU" sz="3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перорально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Педиатрическая капсула Бронхо-</a:t>
            </a:r>
            <a:r>
              <a:rPr lang="ru-RU" sz="3400" dirty="0" err="1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мунала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содержит 3,5 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 </a:t>
            </a:r>
            <a:r>
              <a:rPr lang="ru-RU" sz="3400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лиофилизированного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экстракта.</a:t>
            </a:r>
          </a:p>
          <a:p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</a:t>
            </a:r>
            <a:r>
              <a:rPr lang="ru-RU" sz="3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принимали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репарат </a:t>
            </a:r>
          </a:p>
          <a:p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 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натощак 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мин до 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еды </a:t>
            </a:r>
          </a:p>
          <a:p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тремя 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10-дневными курсами </a:t>
            </a:r>
            <a:endParaRPr lang="ru-RU" sz="3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20-дневными интервалами между ними</a:t>
            </a:r>
            <a:r>
              <a:rPr lang="ru-RU" sz="3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1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82881"/>
            <a:ext cx="88331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Оценивались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следующие показатели</a:t>
            </a:r>
            <a:r>
              <a:rPr lang="ru-RU" sz="36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частота ОРИ в течение года;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средняя </a:t>
            </a:r>
            <a:r>
              <a:rPr lang="ru-RU" sz="3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одного случая ОРИ; </a:t>
            </a:r>
            <a:endParaRPr lang="ru-RU" sz="3600" dirty="0" smtClean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количество </a:t>
            </a:r>
            <a:r>
              <a:rPr lang="ru-RU" sz="3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антибактериальных препаратов, полученных одним ребенком за время наблюдения; </a:t>
            </a:r>
            <a:endParaRPr lang="ru-RU" sz="3600" dirty="0" smtClean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количество </a:t>
            </a:r>
            <a:r>
              <a:rPr lang="ru-RU" sz="3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антибактериальных препаратов на один случай заболевания ОРИ. </a:t>
            </a:r>
            <a:endParaRPr lang="ru-RU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72154"/>
              </p:ext>
            </p:extLst>
          </p:nvPr>
        </p:nvGraphicFramePr>
        <p:xfrm>
          <a:off x="146304" y="3867912"/>
          <a:ext cx="8842250" cy="2724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578">
                  <a:extLst>
                    <a:ext uri="{9D8B030D-6E8A-4147-A177-3AD203B41FA5}">
                      <a16:colId xmlns:a16="http://schemas.microsoft.com/office/drawing/2014/main" val="2285891768"/>
                    </a:ext>
                  </a:extLst>
                </a:gridCol>
                <a:gridCol w="1310839">
                  <a:extLst>
                    <a:ext uri="{9D8B030D-6E8A-4147-A177-3AD203B41FA5}">
                      <a16:colId xmlns:a16="http://schemas.microsoft.com/office/drawing/2014/main" val="534307012"/>
                    </a:ext>
                  </a:extLst>
                </a:gridCol>
                <a:gridCol w="1481873">
                  <a:extLst>
                    <a:ext uri="{9D8B030D-6E8A-4147-A177-3AD203B41FA5}">
                      <a16:colId xmlns:a16="http://schemas.microsoft.com/office/drawing/2014/main" val="1887035533"/>
                    </a:ext>
                  </a:extLst>
                </a:gridCol>
                <a:gridCol w="1311742">
                  <a:extLst>
                    <a:ext uri="{9D8B030D-6E8A-4147-A177-3AD203B41FA5}">
                      <a16:colId xmlns:a16="http://schemas.microsoft.com/office/drawing/2014/main" val="143229603"/>
                    </a:ext>
                  </a:extLst>
                </a:gridCol>
                <a:gridCol w="1311742">
                  <a:extLst>
                    <a:ext uri="{9D8B030D-6E8A-4147-A177-3AD203B41FA5}">
                      <a16:colId xmlns:a16="http://schemas.microsoft.com/office/drawing/2014/main" val="1466114409"/>
                    </a:ext>
                  </a:extLst>
                </a:gridCol>
                <a:gridCol w="998476">
                  <a:extLst>
                    <a:ext uri="{9D8B030D-6E8A-4147-A177-3AD203B41FA5}">
                      <a16:colId xmlns:a16="http://schemas.microsoft.com/office/drawing/2014/main" val="981692174"/>
                    </a:ext>
                  </a:extLst>
                </a:gridCol>
              </a:tblGrid>
              <a:tr h="9051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группа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=23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сравнения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=22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Конт-рольная группа,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=30</a:t>
                      </a:r>
                      <a:endParaRPr lang="ru-RU" sz="16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745872"/>
                  </a:ext>
                </a:extLst>
              </a:tr>
              <a:tr h="85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программы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программы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программы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программы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81782"/>
                  </a:ext>
                </a:extLst>
              </a:tr>
              <a:tr h="962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Частота ОРИ за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6,39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7,58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4642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3464" y="146304"/>
            <a:ext cx="8705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детей основной группы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частота острых респираторных инфекции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 начала программы, составила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6,39±1,86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случая, 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 после курса реабилитации –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2,40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±2,53. 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группе сравнения,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получавшей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бактериальный </a:t>
            </a:r>
            <a:r>
              <a:rPr lang="ru-RU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лизат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7,58±2,31  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4,41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±2,76 соответственно. 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908</Words>
  <Application>Microsoft Office PowerPoint</Application>
  <PresentationFormat>Экран (4:3)</PresentationFormat>
  <Paragraphs>150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Machine</dc:creator>
  <cp:lastModifiedBy>Борис</cp:lastModifiedBy>
  <cp:revision>219</cp:revision>
  <dcterms:created xsi:type="dcterms:W3CDTF">2019-08-26T12:28:44Z</dcterms:created>
  <dcterms:modified xsi:type="dcterms:W3CDTF">2020-10-10T06:36:26Z</dcterms:modified>
</cp:coreProperties>
</file>