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4" r:id="rId2"/>
    <p:sldId id="329" r:id="rId3"/>
    <p:sldId id="299" r:id="rId4"/>
    <p:sldId id="330" r:id="rId5"/>
    <p:sldId id="300" r:id="rId6"/>
    <p:sldId id="306" r:id="rId7"/>
    <p:sldId id="332" r:id="rId8"/>
    <p:sldId id="334" r:id="rId9"/>
    <p:sldId id="309" r:id="rId10"/>
    <p:sldId id="317" r:id="rId11"/>
    <p:sldId id="319" r:id="rId12"/>
    <p:sldId id="264" r:id="rId13"/>
    <p:sldId id="320" r:id="rId14"/>
    <p:sldId id="336" r:id="rId15"/>
    <p:sldId id="322" r:id="rId16"/>
    <p:sldId id="337" r:id="rId17"/>
    <p:sldId id="316" r:id="rId18"/>
    <p:sldId id="324" r:id="rId19"/>
    <p:sldId id="325" r:id="rId20"/>
    <p:sldId id="326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23" autoAdjust="0"/>
  </p:normalViewPr>
  <p:slideViewPr>
    <p:cSldViewPr>
      <p:cViewPr varScale="1">
        <p:scale>
          <a:sx n="72" d="100"/>
          <a:sy n="72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5FC3D-BF87-4D1D-9B8B-0903DC97CAAF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4F6D2-BB86-433A-A490-0AFEADDE2D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25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B2BF2A-E16C-4D55-85DB-126C90C77804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8846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9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15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16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9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01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316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397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4F6D2-BB86-433A-A490-0AFEADDE2DE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51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">
              <a:schemeClr val="accent1">
                <a:tint val="44500"/>
                <a:satMod val="160000"/>
              </a:schemeClr>
            </a:gs>
            <a:gs pos="2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80963" y="3104451"/>
            <a:ext cx="88931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Врачебная </a:t>
            </a:r>
            <a:r>
              <a:rPr lang="ru-RU" sz="36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тактика </a:t>
            </a:r>
            <a:endParaRPr lang="ru-RU" sz="3600" b="1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респираторном </a:t>
            </a:r>
            <a:r>
              <a:rPr lang="ru-RU" sz="36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микоплазмозе </a:t>
            </a:r>
            <a:endParaRPr lang="ru-RU" sz="3600" b="1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</a:t>
            </a:r>
            <a:r>
              <a:rPr 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571750" y="214313"/>
            <a:ext cx="6554788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  <a:t>ГОО ВПО </a:t>
            </a:r>
            <a:endParaRPr lang="ru-RU" altLang="ru-RU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«</a:t>
            </a: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  <a:t>ДОНЕЦКИЙ НАЦИОНАЛЬНЫЙ МЕДИЦИНСКИЙ УНИВЕРСИТЕТ ИМЕНИ М. ГОРЬКОГО</a:t>
            </a:r>
            <a:r>
              <a:rPr lang="ru-RU" altLang="ru-RU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»</a:t>
            </a:r>
            <a:r>
              <a:rPr lang="ru-RU" altLang="ru-RU" sz="1200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  <a:t/>
            </a:r>
            <a:br>
              <a:rPr lang="ru-RU" altLang="ru-RU" b="1" dirty="0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ru-RU" altLang="ru-RU" sz="2800" b="1" dirty="0">
                <a:solidFill>
                  <a:srgbClr val="339933"/>
                </a:solidFill>
                <a:latin typeface="Arial" panose="020B0604020202020204" pitchFamily="34" charset="0"/>
              </a:rPr>
              <a:t>Кафедра пропедевтики педиатрии</a:t>
            </a:r>
          </a:p>
        </p:txBody>
      </p:sp>
      <p:sp>
        <p:nvSpPr>
          <p:cNvPr id="3076" name="Rectangle 11"/>
          <p:cNvSpPr>
            <a:spLocks noChangeArrowheads="1"/>
          </p:cNvSpPr>
          <p:nvPr/>
        </p:nvSpPr>
        <p:spPr bwMode="auto">
          <a:xfrm>
            <a:off x="1369306" y="5301208"/>
            <a:ext cx="66213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Докладчики</a:t>
            </a:r>
            <a:r>
              <a:rPr lang="uk-UA" altLang="ru-RU" sz="24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: </a:t>
            </a:r>
            <a:endParaRPr lang="uk-UA" altLang="ru-RU" sz="2400" b="1" dirty="0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990033"/>
                </a:solidFill>
                <a:latin typeface="Arial" panose="020B0604020202020204" pitchFamily="34" charset="0"/>
              </a:rPr>
              <a:t>доцент </a:t>
            </a:r>
            <a:r>
              <a:rPr lang="uk-UA" altLang="ru-RU" sz="24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Пошехонова</a:t>
            </a:r>
            <a:r>
              <a:rPr lang="uk-UA" altLang="ru-RU" sz="24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4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Юлия</a:t>
            </a:r>
            <a:r>
              <a:rPr lang="uk-UA" altLang="ru-RU" sz="24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 </a:t>
            </a:r>
            <a:r>
              <a:rPr lang="uk-UA" altLang="ru-RU" sz="24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Владимировна</a:t>
            </a:r>
            <a:endParaRPr lang="uk-UA" altLang="ru-RU" sz="2400" b="1" dirty="0" smtClean="0">
              <a:solidFill>
                <a:srgbClr val="990033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400" b="1" dirty="0">
                <a:solidFill>
                  <a:srgbClr val="990033"/>
                </a:solidFill>
                <a:latin typeface="Arial" panose="020B0604020202020204" pitchFamily="34" charset="0"/>
              </a:rPr>
              <a:t>д</a:t>
            </a:r>
            <a:r>
              <a:rPr lang="uk-UA" altLang="ru-RU" sz="24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оцент </a:t>
            </a:r>
            <a:r>
              <a:rPr lang="uk-UA" altLang="ru-RU" sz="24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Москалюк</a:t>
            </a:r>
            <a:r>
              <a:rPr lang="uk-UA" altLang="ru-RU" sz="2400" b="1" dirty="0" smtClean="0">
                <a:solidFill>
                  <a:srgbClr val="990033"/>
                </a:solidFill>
                <a:latin typeface="Arial" panose="020B0604020202020204" pitchFamily="34" charset="0"/>
              </a:rPr>
              <a:t> Оксана </a:t>
            </a:r>
            <a:r>
              <a:rPr lang="uk-UA" altLang="ru-RU" sz="2400" b="1" dirty="0" err="1" smtClean="0">
                <a:solidFill>
                  <a:srgbClr val="990033"/>
                </a:solidFill>
                <a:latin typeface="Arial" panose="020B0604020202020204" pitchFamily="34" charset="0"/>
              </a:rPr>
              <a:t>Николаевна</a:t>
            </a:r>
            <a:endParaRPr lang="uk-UA" altLang="ru-RU" sz="2400" b="1" dirty="0">
              <a:solidFill>
                <a:srgbClr val="990033"/>
              </a:solidFill>
              <a:latin typeface="Arial" panose="020B0604020202020204" pitchFamily="34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2643188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21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1E04BC"/>
                </a:solidFill>
              </a:rPr>
              <a:t>C</a:t>
            </a:r>
            <a:r>
              <a:rPr lang="ru-RU" sz="2400" dirty="0" smtClean="0">
                <a:solidFill>
                  <a:srgbClr val="1E04BC"/>
                </a:solidFill>
              </a:rPr>
              <a:t> позиции </a:t>
            </a:r>
            <a:r>
              <a:rPr lang="ru-RU" sz="2400" dirty="0">
                <a:solidFill>
                  <a:srgbClr val="1E04BC"/>
                </a:solidFill>
              </a:rPr>
              <a:t>федеральных клинических рекомендаций Союза педиатров </a:t>
            </a:r>
            <a:r>
              <a:rPr lang="ru-RU" sz="2400" dirty="0" smtClean="0">
                <a:solidFill>
                  <a:srgbClr val="1E04BC"/>
                </a:solidFill>
              </a:rPr>
              <a:t>России и Рабочей группы МЗ ДНР по созданию унифицированного клинического протокола «Острый бронхит у детей»:</a:t>
            </a:r>
            <a:br>
              <a:rPr lang="ru-RU" sz="2400" dirty="0" smtClean="0">
                <a:solidFill>
                  <a:srgbClr val="1E04BC"/>
                </a:solidFill>
              </a:rPr>
            </a:br>
            <a:r>
              <a:rPr lang="ru-RU" sz="2400" dirty="0" smtClean="0">
                <a:solidFill>
                  <a:srgbClr val="1E04BC"/>
                </a:solidFill>
              </a:rPr>
              <a:t>«…Учитывая </a:t>
            </a:r>
            <a:r>
              <a:rPr lang="ru-RU" sz="2400" dirty="0">
                <a:solidFill>
                  <a:srgbClr val="1E04BC"/>
                </a:solidFill>
              </a:rPr>
              <a:t>клинико-эпидемиологические особенности течения </a:t>
            </a:r>
            <a:r>
              <a:rPr lang="ru-RU" sz="2400" dirty="0" err="1">
                <a:solidFill>
                  <a:srgbClr val="1E04BC"/>
                </a:solidFill>
              </a:rPr>
              <a:t>микоплазменной</a:t>
            </a:r>
            <a:r>
              <a:rPr lang="ru-RU" sz="2400" dirty="0">
                <a:solidFill>
                  <a:srgbClr val="1E04BC"/>
                </a:solidFill>
              </a:rPr>
              <a:t> пневмонии, сезонность, </a:t>
            </a:r>
            <a:r>
              <a:rPr lang="ru-RU" sz="2400" b="1" dirty="0">
                <a:solidFill>
                  <a:srgbClr val="1E04BC"/>
                </a:solidFill>
              </a:rPr>
              <a:t>не обязательно проводить дорогостоящее </a:t>
            </a:r>
            <a:r>
              <a:rPr lang="ru-RU" sz="2400" b="1" dirty="0" smtClean="0">
                <a:solidFill>
                  <a:srgbClr val="1E04BC"/>
                </a:solidFill>
              </a:rPr>
              <a:t>серологическое обследование</a:t>
            </a:r>
            <a:r>
              <a:rPr lang="ru-RU" sz="2400" dirty="0" smtClean="0">
                <a:solidFill>
                  <a:srgbClr val="1E04BC"/>
                </a:solidFill>
              </a:rPr>
              <a:t> </a:t>
            </a:r>
            <a:r>
              <a:rPr lang="ru-RU" sz="2400" dirty="0">
                <a:solidFill>
                  <a:srgbClr val="1E04BC"/>
                </a:solidFill>
              </a:rPr>
              <a:t>для подтверждения этиологии </a:t>
            </a:r>
            <a:r>
              <a:rPr lang="ru-RU" sz="2400" dirty="0" smtClean="0">
                <a:solidFill>
                  <a:srgbClr val="1E04BC"/>
                </a:solidFill>
              </a:rPr>
              <a:t>M</a:t>
            </a:r>
            <a:r>
              <a:rPr lang="ru-RU" sz="2400" dirty="0">
                <a:solidFill>
                  <a:srgbClr val="1E04BC"/>
                </a:solidFill>
              </a:rPr>
              <a:t>. </a:t>
            </a:r>
            <a:r>
              <a:rPr lang="ru-RU" sz="2400" dirty="0" err="1">
                <a:solidFill>
                  <a:srgbClr val="1E04BC"/>
                </a:solidFill>
              </a:rPr>
              <a:t>pneumoniae</a:t>
            </a:r>
            <a:r>
              <a:rPr lang="ru-RU" sz="2400" dirty="0" smtClean="0">
                <a:solidFill>
                  <a:srgbClr val="1E04BC"/>
                </a:solidFill>
              </a:rPr>
              <a:t>, </a:t>
            </a:r>
            <a:br>
              <a:rPr lang="ru-RU" sz="2400" dirty="0" smtClean="0">
                <a:solidFill>
                  <a:srgbClr val="1E04BC"/>
                </a:solidFill>
              </a:rPr>
            </a:br>
            <a:r>
              <a:rPr lang="ru-RU" sz="2400" dirty="0" smtClean="0">
                <a:solidFill>
                  <a:srgbClr val="1E04BC"/>
                </a:solidFill>
              </a:rPr>
              <a:t>а сразу принять </a:t>
            </a:r>
            <a:r>
              <a:rPr lang="ru-RU" sz="2400" b="1" dirty="0" smtClean="0">
                <a:solidFill>
                  <a:srgbClr val="1E04BC"/>
                </a:solidFill>
              </a:rPr>
              <a:t>эмпирическое решение </a:t>
            </a:r>
            <a:r>
              <a:rPr lang="ru-RU" sz="2400" dirty="0" smtClean="0">
                <a:solidFill>
                  <a:srgbClr val="1E04BC"/>
                </a:solidFill>
              </a:rPr>
              <a:t>о выборе в качестве </a:t>
            </a:r>
            <a:r>
              <a:rPr lang="ru-RU" sz="2400" b="1" dirty="0" smtClean="0">
                <a:solidFill>
                  <a:srgbClr val="1E04BC"/>
                </a:solidFill>
              </a:rPr>
              <a:t>стартового антибактериального препарата </a:t>
            </a:r>
            <a:r>
              <a:rPr lang="ru-RU" sz="2400" b="1" dirty="0" err="1" smtClean="0">
                <a:solidFill>
                  <a:srgbClr val="1E04BC"/>
                </a:solidFill>
              </a:rPr>
              <a:t>макролидного</a:t>
            </a:r>
            <a:r>
              <a:rPr lang="ru-RU" sz="2400" b="1" dirty="0" smtClean="0">
                <a:solidFill>
                  <a:srgbClr val="1E04BC"/>
                </a:solidFill>
              </a:rPr>
              <a:t> антибиотика» </a:t>
            </a:r>
            <a:r>
              <a:rPr lang="en-US" sz="2400" b="1" dirty="0" smtClean="0">
                <a:solidFill>
                  <a:srgbClr val="1E04BC"/>
                </a:solidFill>
              </a:rPr>
              <a:t/>
            </a:r>
            <a:br>
              <a:rPr lang="en-US" sz="2400" b="1" dirty="0" smtClean="0">
                <a:solidFill>
                  <a:srgbClr val="1E04BC"/>
                </a:solidFill>
              </a:rPr>
            </a:br>
            <a:r>
              <a:rPr lang="ru-RU" sz="2200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buNone/>
            </a:pPr>
            <a:endParaRPr lang="ru-RU" sz="16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Приказ МЗ ДНР № 929 от 23.05.2019 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"Об утверждении унифицированных клинических протоколов медицинской помощи «Острые респираторные вирусные инфекции у детей», «Грипп у детей», «Острый бронхит у детей», «Острый </a:t>
            </a:r>
            <a:r>
              <a:rPr lang="ru-RU" sz="1600" b="1" dirty="0" err="1">
                <a:solidFill>
                  <a:prstClr val="black"/>
                </a:solidFill>
                <a:ea typeface="+mj-ea"/>
                <a:cs typeface="+mj-cs"/>
              </a:rPr>
              <a:t>бронхиолит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», «Острый </a:t>
            </a:r>
            <a:r>
              <a:rPr lang="ru-RU" sz="1600" b="1" dirty="0" err="1">
                <a:solidFill>
                  <a:prstClr val="black"/>
                </a:solidFill>
                <a:ea typeface="+mj-ea"/>
                <a:cs typeface="+mj-cs"/>
              </a:rPr>
              <a:t>обструктивный</a:t>
            </a:r>
            <a:r>
              <a:rPr lang="ru-RU" sz="1600" b="1" dirty="0">
                <a:solidFill>
                  <a:prstClr val="black"/>
                </a:solidFill>
                <a:ea typeface="+mj-ea"/>
                <a:cs typeface="+mj-cs"/>
              </a:rPr>
              <a:t> бронхит у детей»"</a:t>
            </a:r>
          </a:p>
          <a:p>
            <a:pPr marL="0" indent="0" algn="r">
              <a:buNone/>
            </a:pPr>
            <a:endParaRPr lang="ru-RU" sz="1600" b="1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Спичак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Т.В.,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Катосова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Л.К.,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Яцышина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С.Б.,и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соавт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.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Критичский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взгляд на результаты лабораторной диагностики пневмонии 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микоплазменной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этиологии у детей. // Педиатрия им. </a:t>
            </a:r>
            <a:r>
              <a:rPr lang="ru-RU" sz="1600" b="1" dirty="0" err="1" smtClean="0">
                <a:solidFill>
                  <a:prstClr val="black"/>
                </a:solidFill>
                <a:ea typeface="+mj-ea"/>
                <a:cs typeface="+mj-cs"/>
              </a:rPr>
              <a:t>Г.Н.Сперанского</a:t>
            </a:r>
            <a:r>
              <a:rPr lang="ru-RU" sz="1600" b="1" dirty="0" smtClean="0">
                <a:solidFill>
                  <a:prstClr val="black"/>
                </a:solidFill>
                <a:ea typeface="+mj-ea"/>
                <a:cs typeface="+mj-cs"/>
              </a:rPr>
              <a:t> 2014;93(3): 46-55.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34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3146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1E04BC"/>
                </a:solidFill>
              </a:rPr>
              <a:t>Проблема </a:t>
            </a:r>
            <a:r>
              <a:rPr lang="ru-RU" sz="2800" b="1" dirty="0">
                <a:solidFill>
                  <a:srgbClr val="1E04BC"/>
                </a:solidFill>
              </a:rPr>
              <a:t>устойчивости</a:t>
            </a:r>
            <a:r>
              <a:rPr lang="ru-RU" sz="2800" dirty="0">
                <a:solidFill>
                  <a:srgbClr val="1E04BC"/>
                </a:solidFill>
              </a:rPr>
              <a:t> возбудителей к </a:t>
            </a:r>
            <a:r>
              <a:rPr lang="ru-RU" sz="2800" b="1" dirty="0">
                <a:solidFill>
                  <a:srgbClr val="1E04BC"/>
                </a:solidFill>
              </a:rPr>
              <a:t>антибактериальным</a:t>
            </a:r>
            <a:r>
              <a:rPr lang="ru-RU" sz="2800" dirty="0">
                <a:solidFill>
                  <a:srgbClr val="1E04BC"/>
                </a:solidFill>
              </a:rPr>
              <a:t> </a:t>
            </a:r>
            <a:r>
              <a:rPr lang="ru-RU" sz="2800" b="1" dirty="0">
                <a:solidFill>
                  <a:srgbClr val="1E04BC"/>
                </a:solidFill>
              </a:rPr>
              <a:t>препаратам</a:t>
            </a:r>
            <a:r>
              <a:rPr lang="ru-RU" sz="2800" dirty="0">
                <a:solidFill>
                  <a:srgbClr val="1E04BC"/>
                </a:solidFill>
              </a:rPr>
              <a:t> создает все большую угрозу для профилактики и лечения инфекционных заболеваний. </a:t>
            </a:r>
            <a:r>
              <a:rPr lang="ru-RU" sz="2800" dirty="0" smtClean="0">
                <a:solidFill>
                  <a:srgbClr val="1E04BC"/>
                </a:solidFill>
              </a:rPr>
              <a:t/>
            </a:r>
            <a:br>
              <a:rPr lang="ru-RU" sz="2800" dirty="0" smtClean="0">
                <a:solidFill>
                  <a:srgbClr val="1E04BC"/>
                </a:solidFill>
              </a:rPr>
            </a:br>
            <a:r>
              <a:rPr lang="ru-RU" sz="2800" dirty="0" smtClean="0">
                <a:solidFill>
                  <a:srgbClr val="1E04BC"/>
                </a:solidFill>
              </a:rPr>
              <a:t>Основной </a:t>
            </a:r>
            <a:r>
              <a:rPr lang="ru-RU" sz="2800" dirty="0">
                <a:solidFill>
                  <a:srgbClr val="1E04BC"/>
                </a:solidFill>
              </a:rPr>
              <a:t>причиной </a:t>
            </a:r>
            <a:r>
              <a:rPr lang="ru-RU" sz="2800" b="1" dirty="0">
                <a:solidFill>
                  <a:srgbClr val="1E04BC"/>
                </a:solidFill>
              </a:rPr>
              <a:t>резистентности</a:t>
            </a:r>
            <a:r>
              <a:rPr lang="ru-RU" sz="2800" dirty="0">
                <a:solidFill>
                  <a:srgbClr val="1E04BC"/>
                </a:solidFill>
              </a:rPr>
              <a:t> микроорганизмов к </a:t>
            </a:r>
            <a:r>
              <a:rPr lang="ru-RU" sz="2800" b="1" dirty="0">
                <a:solidFill>
                  <a:srgbClr val="1E04BC"/>
                </a:solidFill>
              </a:rPr>
              <a:t>антибактериальным</a:t>
            </a:r>
            <a:r>
              <a:rPr lang="ru-RU" sz="2800" dirty="0">
                <a:solidFill>
                  <a:srgbClr val="1E04BC"/>
                </a:solidFill>
              </a:rPr>
              <a:t> </a:t>
            </a:r>
            <a:r>
              <a:rPr lang="ru-RU" sz="2800" b="1" dirty="0">
                <a:solidFill>
                  <a:srgbClr val="1E04BC"/>
                </a:solidFill>
              </a:rPr>
              <a:t>препаратам</a:t>
            </a:r>
            <a:r>
              <a:rPr lang="ru-RU" sz="2800" dirty="0">
                <a:solidFill>
                  <a:srgbClr val="1E04BC"/>
                </a:solidFill>
              </a:rPr>
              <a:t> становится их </a:t>
            </a:r>
            <a:r>
              <a:rPr lang="ru-RU" sz="2800" dirty="0" smtClean="0">
                <a:solidFill>
                  <a:srgbClr val="1E04BC"/>
                </a:solidFill>
              </a:rPr>
              <a:t/>
            </a:r>
            <a:br>
              <a:rPr lang="ru-RU" sz="2800" dirty="0" smtClean="0">
                <a:solidFill>
                  <a:srgbClr val="1E04BC"/>
                </a:solidFill>
              </a:rPr>
            </a:br>
            <a:r>
              <a:rPr lang="ru-RU" sz="2800" b="1" dirty="0" smtClean="0">
                <a:solidFill>
                  <a:srgbClr val="1E04BC"/>
                </a:solidFill>
              </a:rPr>
              <a:t>избыточное </a:t>
            </a:r>
            <a:r>
              <a:rPr lang="ru-RU" sz="2800" b="1" dirty="0">
                <a:solidFill>
                  <a:srgbClr val="1E04BC"/>
                </a:solidFill>
              </a:rPr>
              <a:t>потребление</a:t>
            </a:r>
            <a:r>
              <a:rPr lang="ru-RU" sz="2800" dirty="0" smtClean="0">
                <a:solidFill>
                  <a:srgbClr val="1E04BC"/>
                </a:solidFill>
              </a:rPr>
              <a:t>,</a:t>
            </a:r>
            <a:br>
              <a:rPr lang="ru-RU" sz="2800" dirty="0" smtClean="0">
                <a:solidFill>
                  <a:srgbClr val="1E04BC"/>
                </a:solidFill>
              </a:rPr>
            </a:br>
            <a:r>
              <a:rPr lang="ru-RU" sz="2800" dirty="0" smtClean="0">
                <a:solidFill>
                  <a:srgbClr val="1E04BC"/>
                </a:solidFill>
              </a:rPr>
              <a:t> </a:t>
            </a:r>
            <a:r>
              <a:rPr lang="ru-RU" sz="2800" dirty="0">
                <a:solidFill>
                  <a:srgbClr val="1E04BC"/>
                </a:solidFill>
              </a:rPr>
              <a:t>связанное как с </a:t>
            </a:r>
            <a:r>
              <a:rPr lang="ru-RU" sz="2800" b="1" dirty="0">
                <a:solidFill>
                  <a:srgbClr val="1E04BC"/>
                </a:solidFill>
              </a:rPr>
              <a:t>необоснованны</a:t>
            </a:r>
            <a:r>
              <a:rPr lang="ru-RU" sz="2800" dirty="0">
                <a:solidFill>
                  <a:srgbClr val="1E04BC"/>
                </a:solidFill>
              </a:rPr>
              <a:t>м назначением препаратов, </a:t>
            </a:r>
            <a:r>
              <a:rPr lang="ru-RU" sz="2800" dirty="0" smtClean="0">
                <a:solidFill>
                  <a:srgbClr val="1E04BC"/>
                </a:solidFill>
              </a:rPr>
              <a:t/>
            </a:r>
            <a:br>
              <a:rPr lang="ru-RU" sz="2800" dirty="0" smtClean="0">
                <a:solidFill>
                  <a:srgbClr val="1E04BC"/>
                </a:solidFill>
              </a:rPr>
            </a:br>
            <a:r>
              <a:rPr lang="ru-RU" sz="2800" dirty="0" smtClean="0">
                <a:solidFill>
                  <a:srgbClr val="1E04BC"/>
                </a:solidFill>
              </a:rPr>
              <a:t>так </a:t>
            </a:r>
            <a:r>
              <a:rPr lang="ru-RU" sz="2800" dirty="0">
                <a:solidFill>
                  <a:srgbClr val="1E04BC"/>
                </a:solidFill>
              </a:rPr>
              <a:t>и с отсутствием </a:t>
            </a:r>
            <a:r>
              <a:rPr lang="ru-RU" sz="2800" dirty="0" smtClean="0">
                <a:solidFill>
                  <a:srgbClr val="1E04BC"/>
                </a:solidFill>
              </a:rPr>
              <a:t/>
            </a:r>
            <a:br>
              <a:rPr lang="ru-RU" sz="2800" dirty="0" smtClean="0">
                <a:solidFill>
                  <a:srgbClr val="1E04BC"/>
                </a:solidFill>
              </a:rPr>
            </a:br>
            <a:r>
              <a:rPr lang="ru-RU" sz="2800" b="1" dirty="0" smtClean="0">
                <a:solidFill>
                  <a:srgbClr val="1E04BC"/>
                </a:solidFill>
              </a:rPr>
              <a:t>своевременной </a:t>
            </a:r>
            <a:r>
              <a:rPr lang="ru-RU" sz="2800" b="1" dirty="0">
                <a:solidFill>
                  <a:srgbClr val="1E04BC"/>
                </a:solidFill>
              </a:rPr>
              <a:t>этиологической </a:t>
            </a:r>
            <a:r>
              <a:rPr lang="ru-RU" sz="2800" b="1" dirty="0" smtClean="0">
                <a:solidFill>
                  <a:srgbClr val="1E04BC"/>
                </a:solidFill>
              </a:rPr>
              <a:t>диагностики</a:t>
            </a:r>
            <a:endParaRPr lang="ru-RU" sz="2800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733256"/>
            <a:ext cx="8229600" cy="896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800" b="1" dirty="0" smtClean="0"/>
              <a:t>«</a:t>
            </a:r>
            <a:r>
              <a:rPr lang="ru-RU" sz="1800" b="1" dirty="0"/>
              <a:t>Глобальный отчет по надзору за резистентностью к антимикробным препаратам</a:t>
            </a:r>
            <a:r>
              <a:rPr lang="ru-RU" sz="1800" b="1" dirty="0" smtClean="0"/>
              <a:t>», ВОЗ, 2014 г.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5721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020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1E04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Лечение респираторного микоплазмоза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80728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Препараты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первой линии </a:t>
            </a:r>
            <a:r>
              <a:rPr lang="ru-RU" sz="2800" b="1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антибиотики из группы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макролидов</a:t>
            </a:r>
            <a:r>
              <a:rPr lang="ru-RU" sz="2800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 (уровень доказательности А):</a:t>
            </a:r>
          </a:p>
          <a:p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азитромицин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(внутрь 10 мг/кг однократно в сутки),</a:t>
            </a:r>
          </a:p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джозамицин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(внутрь 30-50 мг/кг в 3 приема в сутки),</a:t>
            </a:r>
          </a:p>
          <a:p>
            <a:r>
              <a:rPr lang="ru-RU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кларитромицин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(внутрь 7,5-15 мг/кг в 2 приема в сутки),</a:t>
            </a:r>
            <a:endParaRPr lang="ru-RU" sz="2800" dirty="0">
              <a:solidFill>
                <a:srgbClr val="1E04B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рокситромицин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(внутрь 5-8 мг/кг в 2 приема в сутки),</a:t>
            </a:r>
          </a:p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клиндамицин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(внутрь 10-25 мг/кг в 3 приема в сутки или </a:t>
            </a:r>
            <a:endParaRPr lang="ru-RU" sz="2800" dirty="0" smtClean="0">
              <a:solidFill>
                <a:srgbClr val="1E04B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                        в/в, в/м </a:t>
            </a:r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20-40 мг/кг в сутки, не более </a:t>
            </a:r>
            <a:r>
              <a:rPr lang="ru-RU" sz="2800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                        3г/сутки</a:t>
            </a:r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мидекамицин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(внутрь 30-50мг/кг в 2-3 приема в сутки</a:t>
            </a:r>
            <a:r>
              <a:rPr lang="ru-RU" sz="2800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Продолжительность антибиотикотерапии зависит от тяжести и остроты болезни от 5 до 10 дней.</a:t>
            </a:r>
          </a:p>
        </p:txBody>
      </p:sp>
    </p:spTree>
    <p:extLst>
      <p:ext uri="{BB962C8B-B14F-4D97-AF65-F5344CB8AC3E}">
        <p14:creationId xmlns:p14="http://schemas.microsoft.com/office/powerpoint/2010/main" val="351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1E04BC"/>
                </a:solidFill>
                <a:ea typeface="+mn-ea"/>
                <a:cs typeface="+mn-cs"/>
              </a:rPr>
              <a:t>Согласно рекомендациям Ассоциации инфекционных заболеваний Соединенных Штатов Америки и Американской торакальной ассоциации </a:t>
            </a:r>
            <a:r>
              <a:rPr lang="ru-RU" sz="2700" b="1" dirty="0" smtClean="0">
                <a:solidFill>
                  <a:srgbClr val="1E04BC"/>
                </a:solidFill>
                <a:ea typeface="+mn-ea"/>
                <a:cs typeface="+mn-cs"/>
              </a:rPr>
              <a:t>(2016)</a:t>
            </a:r>
            <a:endParaRPr lang="ru-RU" b="1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72208"/>
            <a:ext cx="8892480" cy="51411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Левофлоксацин</a:t>
            </a:r>
            <a:r>
              <a:rPr lang="ru-RU" dirty="0" smtClean="0">
                <a:solidFill>
                  <a:srgbClr val="1E04BC"/>
                </a:solidFill>
              </a:rPr>
              <a:t> в </a:t>
            </a:r>
            <a:r>
              <a:rPr lang="ru-RU" dirty="0">
                <a:solidFill>
                  <a:srgbClr val="1E04BC"/>
                </a:solidFill>
              </a:rPr>
              <a:t>дозе 16–20 мг/кг/</a:t>
            </a:r>
            <a:r>
              <a:rPr lang="ru-RU" dirty="0" err="1">
                <a:solidFill>
                  <a:srgbClr val="1E04BC"/>
                </a:solidFill>
              </a:rPr>
              <a:t>сут</a:t>
            </a:r>
            <a:r>
              <a:rPr lang="ru-RU" dirty="0">
                <a:solidFill>
                  <a:srgbClr val="1E04BC"/>
                </a:solidFill>
              </a:rPr>
              <a:t> каждые 12 </a:t>
            </a:r>
            <a:r>
              <a:rPr lang="ru-RU" dirty="0" smtClean="0">
                <a:solidFill>
                  <a:srgbClr val="1E04BC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1E04BC"/>
                </a:solidFill>
              </a:rPr>
              <a:t>                                    часов </a:t>
            </a:r>
            <a:r>
              <a:rPr lang="ru-RU" dirty="0">
                <a:solidFill>
                  <a:srgbClr val="1E04BC"/>
                </a:solidFill>
              </a:rPr>
              <a:t>для детей 6 месяцев — 5 </a:t>
            </a:r>
            <a:r>
              <a:rPr lang="ru-RU" dirty="0" smtClean="0">
                <a:solidFill>
                  <a:srgbClr val="1E04BC"/>
                </a:solidFill>
              </a:rPr>
              <a:t>лет;</a:t>
            </a:r>
          </a:p>
          <a:p>
            <a:pPr marL="0" indent="0">
              <a:buNone/>
            </a:pP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                                   </a:t>
            </a:r>
            <a:r>
              <a:rPr lang="ru-RU" dirty="0">
                <a:solidFill>
                  <a:srgbClr val="1E04BC"/>
                </a:solidFill>
              </a:rPr>
              <a:t>8–10 мг/кг/</a:t>
            </a:r>
            <a:r>
              <a:rPr lang="ru-RU" dirty="0" err="1">
                <a:solidFill>
                  <a:srgbClr val="1E04BC"/>
                </a:solidFill>
              </a:rPr>
              <a:t>сут</a:t>
            </a:r>
            <a:r>
              <a:rPr lang="ru-RU" dirty="0">
                <a:solidFill>
                  <a:srgbClr val="1E04BC"/>
                </a:solidFill>
              </a:rPr>
              <a:t> каждые 24 часа — </a:t>
            </a:r>
            <a:r>
              <a:rPr lang="ru-RU" dirty="0" smtClean="0">
                <a:solidFill>
                  <a:srgbClr val="1E04BC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                                   для </a:t>
            </a:r>
            <a:r>
              <a:rPr lang="ru-RU" dirty="0">
                <a:solidFill>
                  <a:srgbClr val="1E04BC"/>
                </a:solidFill>
              </a:rPr>
              <a:t>детей </a:t>
            </a:r>
            <a:r>
              <a:rPr lang="ru-RU" dirty="0" smtClean="0">
                <a:solidFill>
                  <a:srgbClr val="1E04BC"/>
                </a:solidFill>
              </a:rPr>
              <a:t>5–16 </a:t>
            </a:r>
            <a:r>
              <a:rPr lang="ru-RU" dirty="0">
                <a:solidFill>
                  <a:srgbClr val="1E04BC"/>
                </a:solidFill>
              </a:rPr>
              <a:t>лет. </a:t>
            </a:r>
            <a:endParaRPr lang="ru-RU" dirty="0" smtClean="0">
              <a:solidFill>
                <a:srgbClr val="1E04BC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           Максимальная </a:t>
            </a:r>
            <a:r>
              <a:rPr lang="ru-RU" dirty="0">
                <a:solidFill>
                  <a:srgbClr val="1E04BC"/>
                </a:solidFill>
              </a:rPr>
              <a:t>суточная доза — 750 мг </a:t>
            </a:r>
            <a:endParaRPr lang="ru-RU" dirty="0" smtClean="0">
              <a:solidFill>
                <a:srgbClr val="1E04BC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1E04BC"/>
                </a:solidFill>
              </a:rPr>
              <a:t>(</a:t>
            </a:r>
            <a:r>
              <a:rPr lang="ru-RU" dirty="0">
                <a:solidFill>
                  <a:srgbClr val="1E04BC"/>
                </a:solidFill>
              </a:rPr>
              <a:t>уровень </a:t>
            </a:r>
            <a:r>
              <a:rPr lang="ru-RU" dirty="0" smtClean="0">
                <a:solidFill>
                  <a:srgbClr val="1E04BC"/>
                </a:solidFill>
              </a:rPr>
              <a:t>доказательности </a:t>
            </a:r>
            <a:r>
              <a:rPr lang="ru-RU" dirty="0">
                <a:solidFill>
                  <a:srgbClr val="1E04BC"/>
                </a:solidFill>
              </a:rPr>
              <a:t>В). </a:t>
            </a:r>
            <a:endParaRPr lang="ru-RU" dirty="0" smtClean="0">
              <a:solidFill>
                <a:srgbClr val="1E04BC"/>
              </a:solidFill>
            </a:endParaRPr>
          </a:p>
          <a:p>
            <a:r>
              <a:rPr lang="ru-RU" b="1" dirty="0" err="1" smtClean="0">
                <a:solidFill>
                  <a:srgbClr val="C00000"/>
                </a:solidFill>
              </a:rPr>
              <a:t>Ципрофлоксацин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1E04BC"/>
                </a:solidFill>
              </a:rPr>
              <a:t>— 30 мг/кг/</a:t>
            </a:r>
            <a:r>
              <a:rPr lang="ru-RU" dirty="0" err="1">
                <a:solidFill>
                  <a:srgbClr val="1E04BC"/>
                </a:solidFill>
              </a:rPr>
              <a:t>сут</a:t>
            </a:r>
            <a:r>
              <a:rPr lang="ru-RU" dirty="0">
                <a:solidFill>
                  <a:srgbClr val="1E04BC"/>
                </a:solidFill>
              </a:rPr>
              <a:t> каждые 12 часов</a:t>
            </a:r>
            <a:r>
              <a:rPr lang="ru-RU" dirty="0" smtClean="0">
                <a:solidFill>
                  <a:srgbClr val="1E04BC"/>
                </a:solidFill>
              </a:rPr>
              <a:t>.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Моксифлоксацин</a:t>
            </a:r>
            <a:r>
              <a:rPr lang="ru-RU" dirty="0" smtClean="0">
                <a:solidFill>
                  <a:srgbClr val="1E04BC"/>
                </a:solidFill>
              </a:rPr>
              <a:t> </a:t>
            </a:r>
            <a:r>
              <a:rPr lang="ru-RU" dirty="0">
                <a:solidFill>
                  <a:srgbClr val="1E04BC"/>
                </a:solidFill>
              </a:rPr>
              <a:t>— 400 мг 1 раз в день </a:t>
            </a:r>
            <a:endParaRPr lang="ru-RU" dirty="0" smtClean="0">
              <a:solidFill>
                <a:srgbClr val="1E04BC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                                      применяется </a:t>
            </a:r>
            <a:r>
              <a:rPr lang="ru-RU" dirty="0">
                <a:solidFill>
                  <a:srgbClr val="1E04BC"/>
                </a:solidFill>
              </a:rPr>
              <a:t>у детей </a:t>
            </a:r>
            <a:r>
              <a:rPr lang="ru-RU" dirty="0" smtClean="0">
                <a:solidFill>
                  <a:srgbClr val="1E04BC"/>
                </a:solidFill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                                      подросткового </a:t>
            </a:r>
            <a:r>
              <a:rPr lang="ru-RU" dirty="0">
                <a:solidFill>
                  <a:srgbClr val="1E04BC"/>
                </a:solidFill>
              </a:rPr>
              <a:t>возраста с </a:t>
            </a:r>
            <a:endParaRPr lang="ru-RU" dirty="0" smtClean="0">
              <a:solidFill>
                <a:srgbClr val="1E04BC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                                      развитым </a:t>
            </a:r>
            <a:r>
              <a:rPr lang="ru-RU" dirty="0">
                <a:solidFill>
                  <a:srgbClr val="1E04BC"/>
                </a:solidFill>
              </a:rPr>
              <a:t>скелетом </a:t>
            </a:r>
            <a:endParaRPr lang="ru-RU" dirty="0" smtClean="0">
              <a:solidFill>
                <a:srgbClr val="1E04BC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                                       (</a:t>
            </a:r>
            <a:r>
              <a:rPr lang="ru-RU" dirty="0">
                <a:solidFill>
                  <a:srgbClr val="1E04BC"/>
                </a:solidFill>
              </a:rPr>
              <a:t>уровень доказательности В</a:t>
            </a:r>
            <a:r>
              <a:rPr lang="ru-RU" dirty="0" smtClean="0">
                <a:solidFill>
                  <a:srgbClr val="1E04BC"/>
                </a:solidFill>
              </a:rPr>
              <a:t>) </a:t>
            </a:r>
            <a:endParaRPr lang="ru-RU" dirty="0">
              <a:solidFill>
                <a:srgbClr val="1E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0728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1E04BC"/>
                </a:solidFill>
              </a:rPr>
              <a:t>ЛЕЧЕНИЕ РЕСПИРАТОРНОГО МИКОПЛАЗМОЗА</a:t>
            </a:r>
            <a:endParaRPr lang="ru-RU" sz="3200" b="1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i="1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Иммуномодуляторы </a:t>
            </a:r>
            <a:r>
              <a:rPr lang="ru-RU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зависимости от изменений в показателях </a:t>
            </a:r>
            <a:r>
              <a:rPr lang="ru-RU" dirty="0" err="1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иммунограммы</a:t>
            </a:r>
            <a:r>
              <a:rPr lang="ru-RU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тималин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тактивин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тимоген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имунофан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полиоксидоний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деринат</a:t>
            </a:r>
            <a:r>
              <a:rPr lang="ru-RU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1E04B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Препараты </a:t>
            </a:r>
            <a:r>
              <a:rPr lang="ru-RU" b="1" dirty="0" smtClean="0">
                <a:solidFill>
                  <a:srgbClr val="1E04BC"/>
                </a:solidFill>
                <a:latin typeface="Times New Roman" pitchFamily="18" charset="0"/>
                <a:cs typeface="Times New Roman" pitchFamily="18" charset="0"/>
              </a:rPr>
              <a:t>интерферона или его индукторы: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виферон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кипферон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реаферон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циклоферон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амиксин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арбидол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анаферон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др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15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4474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1E04BC"/>
                </a:solidFill>
              </a:rPr>
              <a:t>В случае </a:t>
            </a:r>
            <a:r>
              <a:rPr lang="ru-RU" sz="3000" u="sng" dirty="0" smtClean="0">
                <a:solidFill>
                  <a:srgbClr val="1E04BC"/>
                </a:solidFill>
              </a:rPr>
              <a:t>тяжелого течения респираторного микоплазмоза </a:t>
            </a:r>
            <a:r>
              <a:rPr lang="ru-RU" sz="3000" dirty="0" smtClean="0">
                <a:solidFill>
                  <a:srgbClr val="1E04BC"/>
                </a:solidFill>
              </a:rPr>
              <a:t>(тяжелая пневмония) </a:t>
            </a:r>
          </a:p>
          <a:p>
            <a:r>
              <a:rPr lang="ru-RU" sz="3000" dirty="0" smtClean="0">
                <a:solidFill>
                  <a:srgbClr val="1E04BC"/>
                </a:solidFill>
              </a:rPr>
              <a:t>с </a:t>
            </a:r>
            <a:r>
              <a:rPr lang="ru-RU" sz="3000" b="1" dirty="0" err="1" smtClean="0">
                <a:solidFill>
                  <a:srgbClr val="1E04BC"/>
                </a:solidFill>
              </a:rPr>
              <a:t>фулминантным</a:t>
            </a:r>
            <a:r>
              <a:rPr lang="ru-RU" sz="3000" dirty="0" smtClean="0">
                <a:solidFill>
                  <a:srgbClr val="1E04BC"/>
                </a:solidFill>
              </a:rPr>
              <a:t> </a:t>
            </a:r>
            <a:r>
              <a:rPr lang="ru-RU" sz="3000" b="1" dirty="0" smtClean="0">
                <a:solidFill>
                  <a:srgbClr val="1E04BC"/>
                </a:solidFill>
              </a:rPr>
              <a:t>течением</a:t>
            </a:r>
            <a:r>
              <a:rPr lang="ru-RU" sz="3000" dirty="0" smtClean="0">
                <a:solidFill>
                  <a:srgbClr val="1E04BC"/>
                </a:solidFill>
              </a:rPr>
              <a:t>  и угрозой </a:t>
            </a:r>
          </a:p>
          <a:p>
            <a:r>
              <a:rPr lang="ru-RU" sz="3000" b="1" dirty="0" smtClean="0">
                <a:solidFill>
                  <a:srgbClr val="1E04BC"/>
                </a:solidFill>
              </a:rPr>
              <a:t>летального исхода</a:t>
            </a:r>
            <a:r>
              <a:rPr lang="ru-RU" sz="3000" dirty="0" smtClean="0">
                <a:solidFill>
                  <a:srgbClr val="1E04BC"/>
                </a:solidFill>
              </a:rPr>
              <a:t> показано </a:t>
            </a:r>
            <a:r>
              <a:rPr lang="ru-RU" sz="3000" b="1" dirty="0" smtClean="0">
                <a:solidFill>
                  <a:srgbClr val="C00000"/>
                </a:solidFill>
              </a:rPr>
              <a:t>кортикостероидов</a:t>
            </a:r>
            <a:r>
              <a:rPr lang="ru-RU" sz="3000" dirty="0" smtClean="0">
                <a:solidFill>
                  <a:srgbClr val="1E04BC"/>
                </a:solidFill>
              </a:rPr>
              <a:t> и/или </a:t>
            </a:r>
            <a:r>
              <a:rPr lang="ru-RU" sz="3000" b="1" dirty="0" smtClean="0">
                <a:solidFill>
                  <a:srgbClr val="C00000"/>
                </a:solidFill>
              </a:rPr>
              <a:t>внутривенных </a:t>
            </a:r>
            <a:r>
              <a:rPr lang="ru-RU" sz="3000" b="1" dirty="0" err="1" smtClean="0">
                <a:solidFill>
                  <a:srgbClr val="C00000"/>
                </a:solidFill>
              </a:rPr>
              <a:t>иммуноглоблинов</a:t>
            </a:r>
            <a:r>
              <a:rPr lang="ru-RU" sz="3000" dirty="0" smtClean="0">
                <a:solidFill>
                  <a:srgbClr val="1E04BC"/>
                </a:solidFill>
              </a:rPr>
              <a:t>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000" b="1" dirty="0" err="1" smtClean="0">
                <a:solidFill>
                  <a:srgbClr val="C00000"/>
                </a:solidFill>
              </a:rPr>
              <a:t>метилпреднизолон</a:t>
            </a:r>
            <a:r>
              <a:rPr lang="ru-RU" sz="3000" dirty="0" smtClean="0">
                <a:solidFill>
                  <a:srgbClr val="1E04BC"/>
                </a:solidFill>
              </a:rPr>
              <a:t> </a:t>
            </a:r>
            <a:r>
              <a:rPr lang="ru-RU" sz="3000" dirty="0">
                <a:solidFill>
                  <a:srgbClr val="1E04BC"/>
                </a:solidFill>
              </a:rPr>
              <a:t>(2 мг/кг/ </a:t>
            </a:r>
            <a:r>
              <a:rPr lang="ru-RU" sz="3000" dirty="0" err="1">
                <a:solidFill>
                  <a:srgbClr val="1E04BC"/>
                </a:solidFill>
              </a:rPr>
              <a:t>сут</a:t>
            </a:r>
            <a:r>
              <a:rPr lang="ru-RU" sz="3000" dirty="0">
                <a:solidFill>
                  <a:srgbClr val="1E04BC"/>
                </a:solidFill>
              </a:rPr>
              <a:t> в течение 3 </a:t>
            </a:r>
            <a:r>
              <a:rPr lang="ru-RU" sz="3000" dirty="0" smtClean="0">
                <a:solidFill>
                  <a:srgbClr val="1E04BC"/>
                </a:solidFill>
              </a:rPr>
              <a:t> </a:t>
            </a:r>
          </a:p>
          <a:p>
            <a:r>
              <a:rPr lang="ru-RU" sz="3000" dirty="0">
                <a:solidFill>
                  <a:srgbClr val="1E04BC"/>
                </a:solidFill>
              </a:rPr>
              <a:t> </a:t>
            </a:r>
            <a:r>
              <a:rPr lang="ru-RU" sz="3000" dirty="0" smtClean="0">
                <a:solidFill>
                  <a:srgbClr val="1E04BC"/>
                </a:solidFill>
              </a:rPr>
              <a:t>                                           дней</a:t>
            </a:r>
            <a:r>
              <a:rPr lang="ru-RU" sz="3000" dirty="0">
                <a:solidFill>
                  <a:srgbClr val="1E04BC"/>
                </a:solidFill>
              </a:rPr>
              <a:t>) </a:t>
            </a:r>
            <a:endParaRPr lang="ru-RU" sz="3000" dirty="0" smtClean="0">
              <a:solidFill>
                <a:srgbClr val="1E04BC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3000" dirty="0" smtClean="0">
                <a:solidFill>
                  <a:srgbClr val="1E04BC"/>
                </a:solidFill>
              </a:rPr>
              <a:t> </a:t>
            </a:r>
            <a:r>
              <a:rPr lang="ru-RU" sz="3000" b="1" dirty="0">
                <a:solidFill>
                  <a:srgbClr val="C00000"/>
                </a:solidFill>
              </a:rPr>
              <a:t>IVIG </a:t>
            </a:r>
            <a:r>
              <a:rPr lang="ru-RU" sz="3000" dirty="0">
                <a:solidFill>
                  <a:srgbClr val="1E04BC"/>
                </a:solidFill>
              </a:rPr>
              <a:t>(400 мг/кг/</a:t>
            </a:r>
            <a:r>
              <a:rPr lang="ru-RU" sz="3000" dirty="0" err="1">
                <a:solidFill>
                  <a:srgbClr val="1E04BC"/>
                </a:solidFill>
              </a:rPr>
              <a:t>сут</a:t>
            </a:r>
            <a:r>
              <a:rPr lang="ru-RU" sz="3000" dirty="0">
                <a:solidFill>
                  <a:srgbClr val="1E04BC"/>
                </a:solidFill>
              </a:rPr>
              <a:t> в течение 3 дней) </a:t>
            </a:r>
            <a:endParaRPr lang="ru-RU" sz="3000" dirty="0" smtClean="0">
              <a:solidFill>
                <a:srgbClr val="1E04BC"/>
              </a:solidFill>
            </a:endParaRPr>
          </a:p>
          <a:p>
            <a:r>
              <a:rPr lang="ru-RU" sz="3000" dirty="0">
                <a:solidFill>
                  <a:srgbClr val="1E04BC"/>
                </a:solidFill>
              </a:rPr>
              <a:t> </a:t>
            </a:r>
            <a:r>
              <a:rPr lang="ru-RU" sz="3000" dirty="0" smtClean="0">
                <a:solidFill>
                  <a:srgbClr val="1E04BC"/>
                </a:solidFill>
              </a:rPr>
              <a:t>             (уровень </a:t>
            </a:r>
            <a:r>
              <a:rPr lang="ru-RU" sz="3000" dirty="0">
                <a:solidFill>
                  <a:srgbClr val="1E04BC"/>
                </a:solidFill>
              </a:rPr>
              <a:t>доказательности </a:t>
            </a:r>
            <a:r>
              <a:rPr lang="ru-RU" sz="3000" dirty="0" smtClean="0">
                <a:solidFill>
                  <a:srgbClr val="1E04BC"/>
                </a:solidFill>
              </a:rPr>
              <a:t>С) </a:t>
            </a:r>
            <a:endParaRPr lang="ru-RU" sz="3000" dirty="0">
              <a:solidFill>
                <a:srgbClr val="1E04BC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51720" y="5777725"/>
            <a:ext cx="6789440" cy="1069579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buNone/>
            </a:pPr>
            <a:r>
              <a:rPr lang="ru-RU" dirty="0"/>
              <a:t> </a:t>
            </a:r>
            <a:r>
              <a:rPr lang="en-US" sz="2500" b="1" dirty="0"/>
              <a:t>World J </a:t>
            </a:r>
            <a:r>
              <a:rPr lang="en-US" sz="2500" b="1" dirty="0" err="1"/>
              <a:t>Pediatr</a:t>
            </a:r>
            <a:r>
              <a:rPr lang="en-US" sz="2500" b="1" dirty="0"/>
              <a:t>. 2017 Aug;13(4):321-327. </a:t>
            </a:r>
            <a:r>
              <a:rPr lang="en-US" sz="2500" b="1" dirty="0" err="1"/>
              <a:t>doi</a:t>
            </a:r>
            <a:r>
              <a:rPr lang="en-US" sz="2500" b="1" dirty="0"/>
              <a:t>: 10.1007/s12519-017-0014-9. </a:t>
            </a:r>
            <a:r>
              <a:rPr lang="en-US" sz="2500" b="1" dirty="0" err="1"/>
              <a:t>Epub</a:t>
            </a:r>
            <a:r>
              <a:rPr lang="en-US" sz="2500" b="1" dirty="0"/>
              <a:t> 2017 Jan </a:t>
            </a:r>
            <a:r>
              <a:rPr lang="en-US" sz="2500" b="1" dirty="0" smtClean="0"/>
              <a:t>27</a:t>
            </a:r>
            <a:endParaRPr lang="ru-RU" sz="2500" b="1" dirty="0" smtClean="0"/>
          </a:p>
          <a:p>
            <a:pPr marL="0" indent="0" algn="r">
              <a:buNone/>
            </a:pPr>
            <a:r>
              <a:rPr lang="en-US" sz="2500" b="1" dirty="0"/>
              <a:t>Korean J </a:t>
            </a:r>
            <a:r>
              <a:rPr lang="en-US" sz="2500" b="1" dirty="0" err="1"/>
              <a:t>Pediatr</a:t>
            </a:r>
            <a:r>
              <a:rPr lang="en-US" sz="2500" b="1" dirty="0"/>
              <a:t>. 2017 Jun;60(6):167-174. </a:t>
            </a:r>
            <a:r>
              <a:rPr lang="en-US" sz="2500" b="1" dirty="0" err="1"/>
              <a:t>doi</a:t>
            </a:r>
            <a:r>
              <a:rPr lang="en-US" sz="2500" b="1" dirty="0"/>
              <a:t>: 10.3345/kjp.2017.60.6.167. </a:t>
            </a:r>
            <a:r>
              <a:rPr lang="en-US" sz="2500" b="1" dirty="0" err="1"/>
              <a:t>Epub</a:t>
            </a:r>
            <a:r>
              <a:rPr lang="en-US" sz="2500" b="1" dirty="0"/>
              <a:t> 2017 Jun 22.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6068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E04BC"/>
                </a:solidFill>
              </a:rPr>
              <a:t>Выводы</a:t>
            </a:r>
            <a:endParaRPr lang="ru-RU" sz="4000" b="1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1E04BC"/>
                </a:solidFill>
              </a:rPr>
              <a:t>Таким образом, </a:t>
            </a:r>
            <a:r>
              <a:rPr lang="ru-RU" sz="2000" b="1" dirty="0">
                <a:solidFill>
                  <a:srgbClr val="1E04BC"/>
                </a:solidFill>
              </a:rPr>
              <a:t>М. </a:t>
            </a:r>
            <a:r>
              <a:rPr lang="ru-RU" sz="2000" b="1" dirty="0" err="1">
                <a:solidFill>
                  <a:srgbClr val="1E04BC"/>
                </a:solidFill>
              </a:rPr>
              <a:t>pneumoniae</a:t>
            </a:r>
            <a:r>
              <a:rPr lang="ru-RU" sz="2000" b="1" dirty="0">
                <a:solidFill>
                  <a:srgbClr val="1E04BC"/>
                </a:solidFill>
              </a:rPr>
              <a:t> </a:t>
            </a:r>
            <a:r>
              <a:rPr lang="ru-RU" sz="2000" dirty="0">
                <a:solidFill>
                  <a:srgbClr val="1E04BC"/>
                </a:solidFill>
              </a:rPr>
              <a:t>—распространенный возбудитель ОРЗ у детей, занимающий </a:t>
            </a:r>
            <a:r>
              <a:rPr lang="ru-RU" sz="2000" b="1" dirty="0">
                <a:solidFill>
                  <a:srgbClr val="1E04BC"/>
                </a:solidFill>
              </a:rPr>
              <a:t>второе место </a:t>
            </a:r>
            <a:r>
              <a:rPr lang="ru-RU" sz="2000" dirty="0">
                <a:solidFill>
                  <a:srgbClr val="1E04BC"/>
                </a:solidFill>
              </a:rPr>
              <a:t>в структуре заболеваний респираторного тракта в период эпидемий у детей </a:t>
            </a:r>
            <a:r>
              <a:rPr lang="ru-RU" sz="2000" b="1" dirty="0">
                <a:solidFill>
                  <a:srgbClr val="1E04BC"/>
                </a:solidFill>
              </a:rPr>
              <a:t>после 5 лет.</a:t>
            </a:r>
          </a:p>
          <a:p>
            <a:r>
              <a:rPr lang="ru-RU" sz="2000" dirty="0" smtClean="0">
                <a:solidFill>
                  <a:srgbClr val="1E04BC"/>
                </a:solidFill>
              </a:rPr>
              <a:t>Особенности </a:t>
            </a:r>
            <a:r>
              <a:rPr lang="ru-RU" sz="2000" dirty="0">
                <a:solidFill>
                  <a:srgbClr val="1E04BC"/>
                </a:solidFill>
              </a:rPr>
              <a:t>данного возбудителя определяют возможность </a:t>
            </a:r>
            <a:r>
              <a:rPr lang="ru-RU" sz="2000" b="1" dirty="0">
                <a:solidFill>
                  <a:srgbClr val="1E04BC"/>
                </a:solidFill>
              </a:rPr>
              <a:t>длительной персистенции</a:t>
            </a:r>
            <a:r>
              <a:rPr lang="ru-RU" sz="2000" dirty="0">
                <a:solidFill>
                  <a:srgbClr val="1E04BC"/>
                </a:solidFill>
              </a:rPr>
              <a:t> микроорганизма и </a:t>
            </a:r>
            <a:r>
              <a:rPr lang="ru-RU" sz="2000" b="1" dirty="0">
                <a:solidFill>
                  <a:srgbClr val="1E04BC"/>
                </a:solidFill>
              </a:rPr>
              <a:t>ускользание его из-под контроля иммунной системы хозяина</a:t>
            </a:r>
            <a:r>
              <a:rPr lang="ru-RU" sz="2000" dirty="0">
                <a:solidFill>
                  <a:srgbClr val="1E04BC"/>
                </a:solidFill>
              </a:rPr>
              <a:t>, </a:t>
            </a:r>
            <a:r>
              <a:rPr lang="ru-RU" sz="2000" dirty="0" smtClean="0">
                <a:solidFill>
                  <a:srgbClr val="1E04BC"/>
                </a:solidFill>
              </a:rPr>
              <a:t>а </a:t>
            </a:r>
            <a:r>
              <a:rPr lang="ru-RU" sz="2000" dirty="0">
                <a:solidFill>
                  <a:srgbClr val="1E04BC"/>
                </a:solidFill>
              </a:rPr>
              <a:t>также отсутствие стойкого постинфекционного </a:t>
            </a:r>
            <a:r>
              <a:rPr lang="ru-RU" sz="2000" dirty="0" smtClean="0">
                <a:solidFill>
                  <a:srgbClr val="1E04BC"/>
                </a:solidFill>
              </a:rPr>
              <a:t>иммунитета.</a:t>
            </a:r>
          </a:p>
          <a:p>
            <a:r>
              <a:rPr lang="ru-RU" sz="2000" b="1" dirty="0">
                <a:solidFill>
                  <a:srgbClr val="1E04BC"/>
                </a:solidFill>
              </a:rPr>
              <a:t>Отсутствие специфических клинических </a:t>
            </a:r>
            <a:r>
              <a:rPr lang="ru-RU" sz="2000" dirty="0">
                <a:solidFill>
                  <a:srgbClr val="1E04BC"/>
                </a:solidFill>
              </a:rPr>
              <a:t>и </a:t>
            </a:r>
            <a:r>
              <a:rPr lang="ru-RU" sz="2000" b="1" dirty="0">
                <a:solidFill>
                  <a:srgbClr val="1E04BC"/>
                </a:solidFill>
              </a:rPr>
              <a:t>рентгенологических </a:t>
            </a:r>
            <a:r>
              <a:rPr lang="ru-RU" sz="2000" dirty="0">
                <a:solidFill>
                  <a:srgbClr val="1E04BC"/>
                </a:solidFill>
              </a:rPr>
              <a:t>признаков заболевания, которые позволили бы практическому врачу с высокой степенью достоверности уточнить этиологическую диагностику </a:t>
            </a:r>
            <a:r>
              <a:rPr lang="ru-RU" sz="2000" dirty="0" smtClean="0">
                <a:solidFill>
                  <a:srgbClr val="1E04BC"/>
                </a:solidFill>
              </a:rPr>
              <a:t>ОРЗ</a:t>
            </a:r>
          </a:p>
          <a:p>
            <a:r>
              <a:rPr lang="ru-RU" sz="2000" dirty="0">
                <a:solidFill>
                  <a:srgbClr val="1E04BC"/>
                </a:solidFill>
              </a:rPr>
              <a:t>Современные лабораторные исследования с целью определения возбудителя в амбулаторных условиях часто </a:t>
            </a:r>
            <a:r>
              <a:rPr lang="ru-RU" sz="2000" b="1" dirty="0">
                <a:solidFill>
                  <a:srgbClr val="1E04BC"/>
                </a:solidFill>
              </a:rPr>
              <a:t>недоступны и сложны</a:t>
            </a:r>
          </a:p>
          <a:p>
            <a:endParaRPr lang="ru-RU" sz="1800" dirty="0">
              <a:solidFill>
                <a:srgbClr val="1E04BC"/>
              </a:solidFill>
            </a:endParaRPr>
          </a:p>
          <a:p>
            <a:endParaRPr lang="ru-RU" sz="1800" dirty="0" smtClean="0">
              <a:solidFill>
                <a:srgbClr val="1E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3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1E04BC"/>
                </a:solidFill>
              </a:rPr>
              <a:t>Практические рекомендации</a:t>
            </a:r>
            <a:endParaRPr lang="ru-RU" sz="4000" b="1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352928" cy="4896544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1E04BC"/>
                </a:solidFill>
              </a:rPr>
              <a:t>Одновременное</a:t>
            </a:r>
            <a:r>
              <a:rPr lang="ru-RU" sz="2800" dirty="0" smtClean="0">
                <a:solidFill>
                  <a:srgbClr val="1E04BC"/>
                </a:solidFill>
              </a:rPr>
              <a:t> использование двух методов исследования (</a:t>
            </a:r>
            <a:r>
              <a:rPr lang="ru-RU" sz="2800" b="1" dirty="0" smtClean="0">
                <a:solidFill>
                  <a:srgbClr val="1E04BC"/>
                </a:solidFill>
              </a:rPr>
              <a:t>ПЦР</a:t>
            </a:r>
            <a:r>
              <a:rPr lang="ru-RU" sz="2800" dirty="0" smtClean="0">
                <a:solidFill>
                  <a:srgbClr val="1E04BC"/>
                </a:solidFill>
              </a:rPr>
              <a:t> и </a:t>
            </a:r>
            <a:r>
              <a:rPr lang="ru-RU" sz="2800" b="1" dirty="0" smtClean="0">
                <a:solidFill>
                  <a:srgbClr val="1E04BC"/>
                </a:solidFill>
              </a:rPr>
              <a:t>серологического</a:t>
            </a:r>
            <a:r>
              <a:rPr lang="ru-RU" sz="2800" dirty="0" smtClean="0">
                <a:solidFill>
                  <a:srgbClr val="1E04BC"/>
                </a:solidFill>
              </a:rPr>
              <a:t>) с обнаружением </a:t>
            </a:r>
            <a:r>
              <a:rPr lang="ru-RU" sz="2800" b="1" dirty="0" smtClean="0">
                <a:solidFill>
                  <a:srgbClr val="1E04BC"/>
                </a:solidFill>
              </a:rPr>
              <a:t>ДНК возбудителя </a:t>
            </a:r>
            <a:r>
              <a:rPr lang="ru-RU" sz="2800" dirty="0" smtClean="0">
                <a:solidFill>
                  <a:srgbClr val="1E04BC"/>
                </a:solidFill>
              </a:rPr>
              <a:t>и </a:t>
            </a:r>
            <a:r>
              <a:rPr lang="en-US" sz="2800" b="1" dirty="0" err="1" smtClean="0">
                <a:solidFill>
                  <a:srgbClr val="1E04BC"/>
                </a:solidFill>
              </a:rPr>
              <a:t>IgM</a:t>
            </a:r>
            <a:r>
              <a:rPr lang="ru-RU" sz="2800" b="1" dirty="0" smtClean="0">
                <a:solidFill>
                  <a:srgbClr val="1E04BC"/>
                </a:solidFill>
              </a:rPr>
              <a:t> </a:t>
            </a:r>
            <a:r>
              <a:rPr lang="ru-RU" sz="2800" dirty="0" smtClean="0">
                <a:solidFill>
                  <a:srgbClr val="1E04BC"/>
                </a:solidFill>
              </a:rPr>
              <a:t>и </a:t>
            </a:r>
            <a:r>
              <a:rPr lang="en-US" sz="2800" b="1" dirty="0" err="1" smtClean="0">
                <a:solidFill>
                  <a:srgbClr val="1E04BC"/>
                </a:solidFill>
              </a:rPr>
              <a:t>IgG</a:t>
            </a:r>
            <a:r>
              <a:rPr lang="ru-RU" sz="2800" b="1" dirty="0" smtClean="0">
                <a:solidFill>
                  <a:srgbClr val="1E04BC"/>
                </a:solidFill>
              </a:rPr>
              <a:t> АТ </a:t>
            </a:r>
            <a:r>
              <a:rPr lang="ru-RU" sz="2800" dirty="0" smtClean="0">
                <a:solidFill>
                  <a:srgbClr val="1E04BC"/>
                </a:solidFill>
              </a:rPr>
              <a:t>значительно повышают диагностическую достоверность</a:t>
            </a:r>
            <a:r>
              <a:rPr lang="en-US" sz="2800" dirty="0" smtClean="0">
                <a:solidFill>
                  <a:srgbClr val="1E04BC"/>
                </a:solidFill>
              </a:rPr>
              <a:t> </a:t>
            </a:r>
            <a:r>
              <a:rPr lang="ru-RU" sz="2800" dirty="0" smtClean="0">
                <a:solidFill>
                  <a:srgbClr val="1E04BC"/>
                </a:solidFill>
              </a:rPr>
              <a:t> </a:t>
            </a:r>
            <a:r>
              <a:rPr lang="en-US" sz="2800" dirty="0" smtClean="0">
                <a:solidFill>
                  <a:srgbClr val="1E04BC"/>
                </a:solidFill>
              </a:rPr>
              <a:t>M</a:t>
            </a:r>
            <a:r>
              <a:rPr lang="en-US" sz="2800" dirty="0">
                <a:solidFill>
                  <a:srgbClr val="1E04BC"/>
                </a:solidFill>
              </a:rPr>
              <a:t>.</a:t>
            </a:r>
            <a:r>
              <a:rPr lang="en-US" sz="2800" dirty="0" smtClean="0">
                <a:solidFill>
                  <a:srgbClr val="1E04BC"/>
                </a:solidFill>
              </a:rPr>
              <a:t> </a:t>
            </a:r>
            <a:r>
              <a:rPr lang="ru-RU" sz="2800" dirty="0">
                <a:solidFill>
                  <a:srgbClr val="1E04BC"/>
                </a:solidFill>
              </a:rPr>
              <a:t>р</a:t>
            </a:r>
            <a:r>
              <a:rPr lang="en-US" sz="2800" dirty="0" err="1" smtClean="0">
                <a:solidFill>
                  <a:srgbClr val="1E04BC"/>
                </a:solidFill>
              </a:rPr>
              <a:t>neumonia</a:t>
            </a:r>
            <a:r>
              <a:rPr lang="ru-RU" sz="2800" dirty="0" smtClean="0">
                <a:solidFill>
                  <a:srgbClr val="1E04BC"/>
                </a:solidFill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>
                <a:solidFill>
                  <a:srgbClr val="1E04BC"/>
                </a:solidFill>
              </a:rPr>
              <a:t>В настоящее время имеют место </a:t>
            </a:r>
            <a:r>
              <a:rPr lang="ru-RU" sz="2800" b="1" dirty="0" smtClean="0">
                <a:solidFill>
                  <a:srgbClr val="1E04BC"/>
                </a:solidFill>
              </a:rPr>
              <a:t>3 </a:t>
            </a:r>
            <a:r>
              <a:rPr lang="ru-RU" sz="2800" b="1" dirty="0">
                <a:solidFill>
                  <a:srgbClr val="1E04BC"/>
                </a:solidFill>
              </a:rPr>
              <a:t>варианта терапевтической стратегии </a:t>
            </a:r>
            <a:r>
              <a:rPr lang="ru-RU" sz="2800" dirty="0" smtClean="0">
                <a:solidFill>
                  <a:srgbClr val="1E04BC"/>
                </a:solidFill>
              </a:rPr>
              <a:t>в </a:t>
            </a:r>
            <a:r>
              <a:rPr lang="ru-RU" sz="2800" dirty="0">
                <a:solidFill>
                  <a:srgbClr val="1E04BC"/>
                </a:solidFill>
              </a:rPr>
              <a:t>случае респираторного микоплазмоза</a:t>
            </a:r>
          </a:p>
          <a:p>
            <a:pPr algn="just">
              <a:buFont typeface="Wingdings" pitchFamily="2" charset="2"/>
              <a:buChar char="q"/>
            </a:pPr>
            <a:endParaRPr lang="ru-RU" sz="2400" dirty="0">
              <a:solidFill>
                <a:srgbClr val="1E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8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E04BC"/>
                </a:solidFill>
              </a:rPr>
              <a:t>Практические рекомендации</a:t>
            </a:r>
            <a:endParaRPr lang="ru-RU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2700" b="1" dirty="0" smtClean="0">
                <a:solidFill>
                  <a:srgbClr val="C00000"/>
                </a:solidFill>
              </a:rPr>
              <a:t>1. </a:t>
            </a:r>
            <a:r>
              <a:rPr lang="ru-RU" dirty="0" smtClean="0">
                <a:solidFill>
                  <a:srgbClr val="1E04BC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невозможности этиологической идентификации </a:t>
            </a:r>
            <a:r>
              <a:rPr lang="ru-RU" dirty="0">
                <a:solidFill>
                  <a:srgbClr val="1E04BC"/>
                </a:solidFill>
              </a:rPr>
              <a:t>у организованных детей </a:t>
            </a:r>
            <a:r>
              <a:rPr lang="ru-RU" b="1" dirty="0">
                <a:solidFill>
                  <a:srgbClr val="1E04BC"/>
                </a:solidFill>
              </a:rPr>
              <a:t>школьного возраста</a:t>
            </a:r>
            <a:r>
              <a:rPr lang="ru-RU" dirty="0">
                <a:solidFill>
                  <a:srgbClr val="1E04BC"/>
                </a:solidFill>
              </a:rPr>
              <a:t> </a:t>
            </a:r>
            <a:r>
              <a:rPr lang="ru-RU" dirty="0" smtClean="0">
                <a:solidFill>
                  <a:srgbClr val="1E04BC"/>
                </a:solidFill>
              </a:rPr>
              <a:t>в момент </a:t>
            </a:r>
            <a:r>
              <a:rPr lang="ru-RU" b="1" dirty="0">
                <a:solidFill>
                  <a:srgbClr val="1E04BC"/>
                </a:solidFill>
              </a:rPr>
              <a:t>повышенной респираторной</a:t>
            </a:r>
            <a:r>
              <a:rPr lang="ru-RU" dirty="0">
                <a:solidFill>
                  <a:srgbClr val="1E04BC"/>
                </a:solidFill>
              </a:rPr>
              <a:t> заболеваемости </a:t>
            </a:r>
            <a:r>
              <a:rPr lang="ru-RU" dirty="0" smtClean="0">
                <a:solidFill>
                  <a:srgbClr val="1E04BC"/>
                </a:solidFill>
              </a:rPr>
              <a:t> в </a:t>
            </a:r>
            <a:r>
              <a:rPr lang="ru-RU" b="1" dirty="0" smtClean="0">
                <a:solidFill>
                  <a:srgbClr val="1E04BC"/>
                </a:solidFill>
              </a:rPr>
              <a:t>осенний</a:t>
            </a:r>
            <a:r>
              <a:rPr lang="ru-RU" dirty="0" smtClean="0">
                <a:solidFill>
                  <a:srgbClr val="1E04BC"/>
                </a:solidFill>
              </a:rPr>
              <a:t> период позволяет </a:t>
            </a:r>
            <a:r>
              <a:rPr lang="ru-RU" dirty="0">
                <a:solidFill>
                  <a:srgbClr val="1E04BC"/>
                </a:solidFill>
              </a:rPr>
              <a:t>предположить в этиологии внебольничной пневмонии роль </a:t>
            </a:r>
            <a:endParaRPr lang="ru-RU" dirty="0" smtClean="0">
              <a:solidFill>
                <a:srgbClr val="1E04BC"/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rgbClr val="1E04BC"/>
                </a:solidFill>
              </a:rPr>
              <a:t>М</a:t>
            </a:r>
            <a:r>
              <a:rPr lang="ru-RU" dirty="0">
                <a:solidFill>
                  <a:srgbClr val="1E04BC"/>
                </a:solidFill>
              </a:rPr>
              <a:t>. </a:t>
            </a:r>
            <a:r>
              <a:rPr lang="ru-RU" dirty="0" err="1">
                <a:solidFill>
                  <a:srgbClr val="1E04BC"/>
                </a:solidFill>
              </a:rPr>
              <a:t>pneumoniae</a:t>
            </a:r>
            <a:r>
              <a:rPr lang="ru-RU" dirty="0">
                <a:solidFill>
                  <a:srgbClr val="1E04BC"/>
                </a:solidFill>
              </a:rPr>
              <a:t> и принять </a:t>
            </a:r>
            <a:r>
              <a:rPr lang="ru-RU" b="1" dirty="0">
                <a:solidFill>
                  <a:srgbClr val="1E04BC"/>
                </a:solidFill>
              </a:rPr>
              <a:t>эмпирическое </a:t>
            </a:r>
            <a:r>
              <a:rPr lang="ru-RU" b="1" dirty="0" err="1">
                <a:solidFill>
                  <a:srgbClr val="1E04BC"/>
                </a:solidFill>
              </a:rPr>
              <a:t>клиничеcкое</a:t>
            </a:r>
            <a:r>
              <a:rPr lang="ru-RU" b="1" dirty="0">
                <a:solidFill>
                  <a:srgbClr val="1E04BC"/>
                </a:solidFill>
              </a:rPr>
              <a:t> </a:t>
            </a:r>
            <a:r>
              <a:rPr lang="ru-RU" dirty="0">
                <a:solidFill>
                  <a:srgbClr val="1E04BC"/>
                </a:solidFill>
              </a:rPr>
              <a:t>решение о выборе в качестве </a:t>
            </a:r>
            <a:r>
              <a:rPr lang="ru-RU" dirty="0" smtClean="0">
                <a:solidFill>
                  <a:srgbClr val="1E04BC"/>
                </a:solidFill>
              </a:rPr>
              <a:t>препарата </a:t>
            </a:r>
            <a:r>
              <a:rPr lang="ru-RU" b="1" dirty="0" smtClean="0">
                <a:solidFill>
                  <a:srgbClr val="C00000"/>
                </a:solidFill>
              </a:rPr>
              <a:t>первой линии </a:t>
            </a:r>
            <a:r>
              <a:rPr lang="ru-RU" dirty="0" err="1" smtClean="0">
                <a:solidFill>
                  <a:srgbClr val="C00000"/>
                </a:solidFill>
              </a:rPr>
              <a:t>макролидного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антибиотика</a:t>
            </a:r>
            <a:r>
              <a:rPr lang="ru-RU" dirty="0">
                <a:solidFill>
                  <a:srgbClr val="1E04BC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87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E04BC"/>
                </a:solidFill>
              </a:rPr>
              <a:t>Практические рекомендации</a:t>
            </a:r>
            <a:endParaRPr lang="ru-RU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2. 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Если </a:t>
            </a:r>
            <a:r>
              <a:rPr lang="ru-RU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у ребенка с </a:t>
            </a:r>
            <a:r>
              <a:rPr lang="ru-RU" b="1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подтвержденной</a:t>
            </a:r>
            <a:r>
              <a:rPr lang="ru-RU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микоплазменной</a:t>
            </a:r>
            <a:r>
              <a:rPr lang="ru-RU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 пневмонией 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(</a:t>
            </a:r>
            <a:r>
              <a:rPr lang="ru-RU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или поражением верхних дыхательных путей) имеется лихорадка и кашель </a:t>
            </a:r>
            <a:r>
              <a:rPr lang="ru-RU" b="1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без осложнений</a:t>
            </a:r>
            <a:r>
              <a:rPr lang="ru-RU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, рекомендуется назначение </a:t>
            </a:r>
            <a:r>
              <a:rPr lang="ru-RU" b="1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антибиотиков первой линии</a:t>
            </a:r>
            <a:r>
              <a:rPr lang="ru-RU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иммуномодуляторов и  </a:t>
            </a:r>
            <a:r>
              <a:rPr lang="ru-RU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индукторов </a:t>
            </a:r>
            <a:r>
              <a:rPr lang="ru-RU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интерферона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293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6047655" cy="5853113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Респираторный микоплазмоз</a:t>
            </a:r>
            <a:r>
              <a:rPr lang="ru-RU" dirty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 – группа инфекционно-воспалительных заболеваний органов дыхания, вызываемых патогенными микроорганизмами рода </a:t>
            </a:r>
            <a:r>
              <a:rPr lang="ru-RU" b="1" dirty="0" err="1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Mycoplasma</a:t>
            </a:r>
            <a:r>
              <a:rPr lang="ru-RU" dirty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dirty="0" smtClean="0">
              <a:solidFill>
                <a:srgbClr val="1E04BC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Установлено</a:t>
            </a:r>
            <a:r>
              <a:rPr lang="ru-RU" dirty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, что основным возбудителем при этом является </a:t>
            </a:r>
            <a:r>
              <a:rPr lang="ru-RU" b="1" dirty="0" err="1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Mycoplasma</a:t>
            </a:r>
            <a:r>
              <a:rPr lang="ru-RU" b="1" dirty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 smtClean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pneumoniae</a:t>
            </a:r>
            <a:r>
              <a:rPr lang="en-US" b="1" dirty="0" smtClean="0">
                <a:solidFill>
                  <a:srgbClr val="1E04BC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solidFill>
                <a:srgbClr val="1E04BC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404664"/>
            <a:ext cx="309634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65" y="3474720"/>
            <a:ext cx="309634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2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1E04BC"/>
                </a:solidFill>
              </a:rPr>
              <a:t>Практические рекомендации</a:t>
            </a:r>
            <a:endParaRPr lang="ru-RU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3. 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При </a:t>
            </a:r>
            <a:r>
              <a:rPr lang="ru-RU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чрезмерном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 иммунном ответе, </a:t>
            </a:r>
            <a:r>
              <a:rPr lang="ru-RU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прогрессирующей </a:t>
            </a:r>
            <a:r>
              <a:rPr lang="ru-RU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консолидации</a:t>
            </a:r>
            <a:r>
              <a:rPr lang="ru-RU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 или формировании </a:t>
            </a:r>
            <a:r>
              <a:rPr lang="ru-RU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осложнений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, а также </a:t>
            </a:r>
            <a:r>
              <a:rPr lang="ru-RU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неэффективности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 антибиотиков </a:t>
            </a:r>
            <a:r>
              <a:rPr lang="ru-RU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первой линии </a:t>
            </a:r>
            <a:r>
              <a:rPr lang="ru-RU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рекомендуется использовать </a:t>
            </a:r>
            <a:r>
              <a:rPr lang="ru-RU" b="1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антибиотики </a:t>
            </a:r>
            <a:r>
              <a:rPr lang="ru-RU" b="1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второй линии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кортикостероиды</a:t>
            </a:r>
            <a:r>
              <a:rPr lang="ru-RU" dirty="0" smtClean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1E04BC"/>
                </a:solidFill>
                <a:latin typeface="&amp;quot"/>
                <a:ea typeface="Calibri"/>
                <a:cs typeface="Times New Roman"/>
              </a:rPr>
              <a:t>и/или </a:t>
            </a:r>
            <a:r>
              <a:rPr lang="ru-RU" b="1" dirty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внутривенный </a:t>
            </a:r>
            <a:r>
              <a:rPr lang="ru-RU" b="1" dirty="0" smtClean="0">
                <a:solidFill>
                  <a:srgbClr val="C00000"/>
                </a:solidFill>
                <a:latin typeface="&amp;quot"/>
                <a:ea typeface="Calibri"/>
                <a:cs typeface="Times New Roman"/>
              </a:rPr>
              <a:t>иммуноглобулин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92188" l="31148" r="77283">
                        <a14:backgroundMark x1="34660" y1="33750" x2="36768" y2="30000"/>
                        <a14:backgroundMark x1="35363" y1="32500" x2="39813" y2="25625"/>
                        <a14:backgroundMark x1="39813" y1="28438" x2="44262" y2="2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60" t="25736" r="18114" b="7208"/>
          <a:stretch/>
        </p:blipFill>
        <p:spPr bwMode="auto">
          <a:xfrm>
            <a:off x="2129244" y="317137"/>
            <a:ext cx="5611108" cy="4970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100304"/>
            <a:ext cx="9144000" cy="1512168"/>
          </a:xfrm>
          <a:prstGeom prst="rect">
            <a:avLst/>
          </a:prstGeom>
          <a:noFill/>
        </p:spPr>
        <p:txBody>
          <a:bodyPr wrap="square" rtlCol="0">
            <a:prstTxWarp prst="textDeflateTop">
              <a:avLst>
                <a:gd name="adj" fmla="val 59158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>
                  <a:solidFill>
                    <a:srgbClr val="00B0F0"/>
                  </a:solidFill>
                </a:ln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246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00" y="764704"/>
            <a:ext cx="8964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Каждые </a:t>
            </a:r>
            <a:r>
              <a:rPr lang="ru-RU" sz="4000" b="1" i="1" dirty="0" smtClean="0">
                <a:solidFill>
                  <a:srgbClr val="FF0000"/>
                </a:solidFill>
              </a:rPr>
              <a:t>4 – 8 </a:t>
            </a:r>
            <a:r>
              <a:rPr lang="ru-RU" sz="4000" b="1" i="1" dirty="0">
                <a:solidFill>
                  <a:srgbClr val="FF0000"/>
                </a:solidFill>
              </a:rPr>
              <a:t>лет имеет место эпидемический подъем заболеваемости. 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M</a:t>
            </a:r>
            <a:r>
              <a:rPr lang="ru-RU" sz="4000" b="1" i="1" dirty="0">
                <a:solidFill>
                  <a:srgbClr val="FF0000"/>
                </a:solidFill>
              </a:rPr>
              <a:t>. </a:t>
            </a:r>
            <a:r>
              <a:rPr lang="ru-RU" sz="4000" b="1" i="1" dirty="0" err="1">
                <a:solidFill>
                  <a:srgbClr val="FF0000"/>
                </a:solidFill>
              </a:rPr>
              <a:t>р</a:t>
            </a:r>
            <a:r>
              <a:rPr lang="ru-RU" sz="4000" b="1" i="1" dirty="0" err="1" smtClean="0">
                <a:solidFill>
                  <a:srgbClr val="FF0000"/>
                </a:solidFill>
              </a:rPr>
              <a:t>neumoniae</a:t>
            </a:r>
            <a:r>
              <a:rPr lang="ru-RU" sz="4000" b="1" i="1" dirty="0" smtClean="0">
                <a:solidFill>
                  <a:srgbClr val="FF0000"/>
                </a:solidFill>
              </a:rPr>
              <a:t>-инфекция </a:t>
            </a:r>
            <a:r>
              <a:rPr lang="ru-RU" sz="4000" b="1" i="1" dirty="0">
                <a:solidFill>
                  <a:srgbClr val="FF0000"/>
                </a:solidFill>
              </a:rPr>
              <a:t>может встречаться у людей любого возраста, но наиболее часто – у </a:t>
            </a:r>
            <a:r>
              <a:rPr lang="ru-RU" sz="4000" b="1" i="1" dirty="0" smtClean="0">
                <a:solidFill>
                  <a:srgbClr val="FF0000"/>
                </a:solidFill>
              </a:rPr>
              <a:t>детей школьного возраста, </a:t>
            </a:r>
            <a:r>
              <a:rPr lang="ru-RU" sz="4000" b="1" i="1" dirty="0">
                <a:solidFill>
                  <a:srgbClr val="FF0000"/>
                </a:solidFill>
              </a:rPr>
              <a:t>подростков и молодых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194106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716" t="22454" r="31451" b="6250"/>
          <a:stretch/>
        </p:blipFill>
        <p:spPr bwMode="auto">
          <a:xfrm>
            <a:off x="1619672" y="52"/>
            <a:ext cx="5472607" cy="68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16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E04BC"/>
                </a:solidFill>
              </a:rPr>
              <a:t>Характеристика М. </a:t>
            </a:r>
            <a:r>
              <a:rPr lang="ru-RU" b="1" dirty="0">
                <a:solidFill>
                  <a:srgbClr val="1E04BC"/>
                </a:solidFill>
              </a:rPr>
              <a:t>р</a:t>
            </a:r>
            <a:r>
              <a:rPr lang="en-US" b="1" dirty="0" err="1" smtClean="0">
                <a:solidFill>
                  <a:srgbClr val="1E04BC"/>
                </a:solidFill>
              </a:rPr>
              <a:t>neumonia</a:t>
            </a:r>
            <a:r>
              <a:rPr lang="en-US" b="1" dirty="0" smtClean="0">
                <a:solidFill>
                  <a:srgbClr val="1E04BC"/>
                </a:solidFill>
              </a:rPr>
              <a:t>-</a:t>
            </a:r>
            <a:r>
              <a:rPr lang="ru-RU" b="1" dirty="0" smtClean="0">
                <a:solidFill>
                  <a:srgbClr val="1E04BC"/>
                </a:solidFill>
              </a:rPr>
              <a:t>инфекции</a:t>
            </a:r>
            <a:endParaRPr lang="ru-RU" b="1" dirty="0">
              <a:solidFill>
                <a:srgbClr val="1E04BC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/>
          <a:lstStyle/>
          <a:p>
            <a:r>
              <a:rPr lang="ru-RU" dirty="0" smtClean="0">
                <a:solidFill>
                  <a:srgbClr val="1E04BC"/>
                </a:solidFill>
              </a:rPr>
              <a:t>Разнообразные клинические проявления: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FF0000"/>
                </a:solidFill>
              </a:rPr>
              <a:t>н</a:t>
            </a:r>
            <a:r>
              <a:rPr lang="ru-RU" dirty="0" err="1" smtClean="0">
                <a:solidFill>
                  <a:srgbClr val="FF0000"/>
                </a:solidFill>
              </a:rPr>
              <a:t>азофарингит</a:t>
            </a:r>
            <a:r>
              <a:rPr lang="ru-RU" dirty="0" smtClean="0">
                <a:solidFill>
                  <a:srgbClr val="FF0000"/>
                </a:solidFill>
              </a:rPr>
              <a:t>, трахеит, острый </a:t>
            </a:r>
            <a:r>
              <a:rPr lang="ru-RU" dirty="0" err="1" smtClean="0">
                <a:solidFill>
                  <a:srgbClr val="FF0000"/>
                </a:solidFill>
              </a:rPr>
              <a:t>стенозирующий</a:t>
            </a:r>
            <a:r>
              <a:rPr lang="ru-RU" dirty="0" smtClean="0">
                <a:solidFill>
                  <a:srgbClr val="FF0000"/>
                </a:solidFill>
              </a:rPr>
              <a:t> ларинготрахеит, острый бронхит, пневмония (30 – 40 %).</a:t>
            </a:r>
          </a:p>
          <a:p>
            <a:r>
              <a:rPr lang="ru-RU" dirty="0" smtClean="0">
                <a:solidFill>
                  <a:srgbClr val="1E04BC"/>
                </a:solidFill>
              </a:rPr>
              <a:t>Длительность сохранения и </a:t>
            </a:r>
            <a:r>
              <a:rPr lang="ru-RU" dirty="0" err="1" smtClean="0">
                <a:solidFill>
                  <a:srgbClr val="1E04BC"/>
                </a:solidFill>
              </a:rPr>
              <a:t>неспецифичность</a:t>
            </a:r>
            <a:r>
              <a:rPr lang="ru-RU" dirty="0" smtClean="0">
                <a:solidFill>
                  <a:srgbClr val="1E04BC"/>
                </a:solidFill>
              </a:rPr>
              <a:t> симптоматики</a:t>
            </a:r>
          </a:p>
          <a:p>
            <a:r>
              <a:rPr lang="ru-RU" dirty="0" smtClean="0">
                <a:solidFill>
                  <a:srgbClr val="1E04BC"/>
                </a:solidFill>
              </a:rPr>
              <a:t>Возможность самоизлечения</a:t>
            </a:r>
          </a:p>
          <a:p>
            <a:r>
              <a:rPr lang="ru-RU" dirty="0" smtClean="0">
                <a:solidFill>
                  <a:srgbClr val="1E04BC"/>
                </a:solidFill>
              </a:rPr>
              <a:t>Возможность </a:t>
            </a:r>
            <a:r>
              <a:rPr lang="ru-RU" b="1" dirty="0" err="1" smtClean="0">
                <a:solidFill>
                  <a:srgbClr val="1E04BC"/>
                </a:solidFill>
              </a:rPr>
              <a:t>инаппарантного</a:t>
            </a:r>
            <a:r>
              <a:rPr lang="ru-RU" b="1" dirty="0" smtClean="0">
                <a:solidFill>
                  <a:srgbClr val="1E04BC"/>
                </a:solidFill>
              </a:rPr>
              <a:t> инфицирования</a:t>
            </a:r>
            <a:endParaRPr lang="ru-RU" b="1" dirty="0">
              <a:solidFill>
                <a:srgbClr val="1E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0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1E04BC"/>
                </a:solidFill>
              </a:rPr>
              <a:t>Клинические особенности </a:t>
            </a:r>
            <a:r>
              <a:rPr lang="ru-RU" b="1" dirty="0" err="1" smtClean="0">
                <a:solidFill>
                  <a:srgbClr val="1E04BC"/>
                </a:solidFill>
              </a:rPr>
              <a:t>микоплазменной</a:t>
            </a:r>
            <a:r>
              <a:rPr lang="ru-RU" b="1" dirty="0" smtClean="0">
                <a:solidFill>
                  <a:srgbClr val="1E04BC"/>
                </a:solidFill>
              </a:rPr>
              <a:t> пневмонии</a:t>
            </a:r>
            <a:endParaRPr lang="ru-RU" b="1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rgbClr val="1E04BC"/>
                </a:solidFill>
              </a:rPr>
              <a:t>Острое начало</a:t>
            </a:r>
          </a:p>
          <a:p>
            <a:r>
              <a:rPr lang="ru-RU" sz="3500" dirty="0" smtClean="0">
                <a:solidFill>
                  <a:srgbClr val="1E04BC"/>
                </a:solidFill>
              </a:rPr>
              <a:t>Фебрильная температура</a:t>
            </a:r>
          </a:p>
          <a:p>
            <a:r>
              <a:rPr lang="ru-RU" sz="3500" dirty="0" smtClean="0">
                <a:solidFill>
                  <a:srgbClr val="1E04BC"/>
                </a:solidFill>
              </a:rPr>
              <a:t>Общее состояние не тяжелое</a:t>
            </a:r>
          </a:p>
          <a:p>
            <a:r>
              <a:rPr lang="ru-RU" sz="3500" dirty="0" smtClean="0">
                <a:solidFill>
                  <a:srgbClr val="1E04BC"/>
                </a:solidFill>
              </a:rPr>
              <a:t>Отсутствие выраженной интоксикации и дыхательной недостаточности</a:t>
            </a:r>
          </a:p>
          <a:p>
            <a:r>
              <a:rPr lang="ru-RU" sz="3500" dirty="0" smtClean="0">
                <a:solidFill>
                  <a:srgbClr val="1E04BC"/>
                </a:solidFill>
              </a:rPr>
              <a:t>Сухой навязчивый </a:t>
            </a:r>
            <a:r>
              <a:rPr lang="ru-RU" sz="3500" dirty="0" err="1" smtClean="0">
                <a:solidFill>
                  <a:srgbClr val="1E04BC"/>
                </a:solidFill>
              </a:rPr>
              <a:t>коклюшеподобный</a:t>
            </a:r>
            <a:r>
              <a:rPr lang="ru-RU" sz="3500" dirty="0" smtClean="0">
                <a:solidFill>
                  <a:srgbClr val="1E04BC"/>
                </a:solidFill>
              </a:rPr>
              <a:t> кашель</a:t>
            </a:r>
          </a:p>
          <a:p>
            <a:r>
              <a:rPr lang="ru-RU" sz="3500" dirty="0" smtClean="0">
                <a:solidFill>
                  <a:srgbClr val="1E04BC"/>
                </a:solidFill>
              </a:rPr>
              <a:t>При аускультации ослабленное дыхание, обильные мелкопузырчатые хрипы и крепитация в зоне пневмонической инфильтрации</a:t>
            </a:r>
          </a:p>
          <a:p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52438"/>
            <a:ext cx="5040560" cy="2688530"/>
          </a:xfrm>
        </p:spPr>
        <p:txBody>
          <a:bodyPr>
            <a:noAutofit/>
          </a:bodyPr>
          <a:lstStyle/>
          <a:p>
            <a:r>
              <a:rPr lang="ru-RU" sz="2800" u="sng" dirty="0" smtClean="0">
                <a:solidFill>
                  <a:srgbClr val="1E04BC"/>
                </a:solidFill>
              </a:rPr>
              <a:t>Рентгенологические признаки </a:t>
            </a:r>
            <a:r>
              <a:rPr lang="ru-RU" sz="2800" dirty="0" err="1" smtClean="0">
                <a:solidFill>
                  <a:srgbClr val="1E04BC"/>
                </a:solidFill>
              </a:rPr>
              <a:t>микоплазменной</a:t>
            </a:r>
            <a:r>
              <a:rPr lang="ru-RU" sz="2800" dirty="0" smtClean="0">
                <a:solidFill>
                  <a:srgbClr val="1E04BC"/>
                </a:solidFill>
              </a:rPr>
              <a:t> пневмонии:</a:t>
            </a:r>
          </a:p>
          <a:p>
            <a:r>
              <a:rPr lang="ru-RU" sz="2800" dirty="0" smtClean="0">
                <a:solidFill>
                  <a:srgbClr val="1E04BC"/>
                </a:solidFill>
              </a:rPr>
              <a:t> по </a:t>
            </a:r>
            <a:r>
              <a:rPr lang="ru-RU" sz="2800" b="1" dirty="0" smtClean="0">
                <a:solidFill>
                  <a:srgbClr val="1E04BC"/>
                </a:solidFill>
              </a:rPr>
              <a:t>интерстициальному типу </a:t>
            </a:r>
            <a:r>
              <a:rPr lang="ru-RU" sz="2800" dirty="0" smtClean="0">
                <a:solidFill>
                  <a:srgbClr val="1E04BC"/>
                </a:solidFill>
              </a:rPr>
              <a:t>-  усиление легочного рисунка, нечеткость и деформация </a:t>
            </a:r>
            <a:r>
              <a:rPr lang="ru-RU" sz="2800" dirty="0" err="1" smtClean="0">
                <a:solidFill>
                  <a:srgbClr val="1E04BC"/>
                </a:solidFill>
              </a:rPr>
              <a:t>бронхососудистых</a:t>
            </a:r>
            <a:r>
              <a:rPr lang="ru-RU" sz="2800" dirty="0" smtClean="0">
                <a:solidFill>
                  <a:srgbClr val="1E04BC"/>
                </a:solidFill>
              </a:rPr>
              <a:t> пучков</a:t>
            </a:r>
            <a:endParaRPr lang="ru-RU" sz="2800" dirty="0">
              <a:solidFill>
                <a:srgbClr val="1E04BC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422" y="1"/>
            <a:ext cx="377857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536" y="393305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1E04BC"/>
                </a:solidFill>
              </a:rPr>
              <a:t>В общем анализе крови появляются умеренно выраженный </a:t>
            </a:r>
            <a:r>
              <a:rPr lang="ru-RU" sz="2800" b="1" dirty="0">
                <a:solidFill>
                  <a:srgbClr val="1E04BC"/>
                </a:solidFill>
              </a:rPr>
              <a:t>лейкоцито</a:t>
            </a:r>
            <a:r>
              <a:rPr lang="ru-RU" sz="2800" dirty="0">
                <a:solidFill>
                  <a:srgbClr val="1E04BC"/>
                </a:solidFill>
              </a:rPr>
              <a:t>з, </a:t>
            </a:r>
            <a:r>
              <a:rPr lang="ru-RU" sz="2800" b="1" dirty="0" err="1">
                <a:solidFill>
                  <a:srgbClr val="1E04BC"/>
                </a:solidFill>
              </a:rPr>
              <a:t>нейтрофилез</a:t>
            </a:r>
            <a:r>
              <a:rPr lang="ru-RU" sz="2800" b="1" dirty="0">
                <a:solidFill>
                  <a:srgbClr val="1E04BC"/>
                </a:solidFill>
              </a:rPr>
              <a:t> со сдвигом лейкоцитарной формулы влево</a:t>
            </a:r>
            <a:r>
              <a:rPr lang="ru-RU" sz="2800" dirty="0">
                <a:solidFill>
                  <a:srgbClr val="1E04BC"/>
                </a:solidFill>
              </a:rPr>
              <a:t>, </a:t>
            </a:r>
            <a:r>
              <a:rPr lang="ru-RU" sz="2800" b="1" dirty="0">
                <a:solidFill>
                  <a:srgbClr val="1E04BC"/>
                </a:solidFill>
              </a:rPr>
              <a:t>ускорение СОЭ</a:t>
            </a:r>
            <a:r>
              <a:rPr lang="ru-RU" sz="2800" dirty="0">
                <a:solidFill>
                  <a:srgbClr val="1E04BC"/>
                </a:solidFill>
              </a:rPr>
              <a:t>, которые могут сохраняться </a:t>
            </a:r>
            <a:r>
              <a:rPr lang="ru-RU" sz="2800" u="sng" dirty="0">
                <a:solidFill>
                  <a:srgbClr val="1E04BC"/>
                </a:solidFill>
              </a:rPr>
              <a:t>до 3-4 недель болезни</a:t>
            </a:r>
            <a:r>
              <a:rPr lang="ru-RU" sz="2800" dirty="0">
                <a:solidFill>
                  <a:srgbClr val="1E04B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54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1E04BC"/>
                </a:solidFill>
              </a:rPr>
              <a:t>Внереспираторные</a:t>
            </a:r>
            <a:r>
              <a:rPr lang="ru-RU" sz="3200" b="1" dirty="0" smtClean="0">
                <a:solidFill>
                  <a:srgbClr val="1E04BC"/>
                </a:solidFill>
              </a:rPr>
              <a:t> симптомы:</a:t>
            </a:r>
            <a:endParaRPr lang="ru-RU" sz="3200" b="1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8206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04BC"/>
                </a:solidFill>
              </a:rPr>
              <a:t>артралгии </a:t>
            </a:r>
            <a:r>
              <a:rPr lang="ru-RU" sz="2000" dirty="0">
                <a:solidFill>
                  <a:srgbClr val="1E04BC"/>
                </a:solidFill>
              </a:rPr>
              <a:t>в области крупных </a:t>
            </a:r>
            <a:r>
              <a:rPr lang="ru-RU" sz="2000" dirty="0" smtClean="0">
                <a:solidFill>
                  <a:srgbClr val="1E04BC"/>
                </a:solidFill>
              </a:rPr>
              <a:t>суставов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04BC"/>
                </a:solidFill>
              </a:rPr>
              <a:t> мелкопятнистая сыпь или полиморфная эритема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err="1">
                <a:solidFill>
                  <a:srgbClr val="1E04BC"/>
                </a:solidFill>
              </a:rPr>
              <a:t>л</a:t>
            </a:r>
            <a:r>
              <a:rPr lang="ru-RU" sz="2000" dirty="0" err="1" smtClean="0">
                <a:solidFill>
                  <a:srgbClr val="1E04BC"/>
                </a:solidFill>
              </a:rPr>
              <a:t>имфаденопатия</a:t>
            </a:r>
            <a:endParaRPr lang="ru-RU" sz="2000" dirty="0" smtClean="0">
              <a:solidFill>
                <a:srgbClr val="1E04BC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1E04BC"/>
                </a:solidFill>
              </a:rPr>
              <a:t> </a:t>
            </a:r>
            <a:r>
              <a:rPr lang="ru-RU" sz="2000" dirty="0" err="1" smtClean="0">
                <a:solidFill>
                  <a:srgbClr val="1E04BC"/>
                </a:solidFill>
              </a:rPr>
              <a:t>гепатоспленомегалия</a:t>
            </a:r>
            <a:r>
              <a:rPr lang="ru-RU" sz="2000" dirty="0" smtClean="0">
                <a:solidFill>
                  <a:srgbClr val="1E04BC"/>
                </a:solidFill>
              </a:rPr>
              <a:t> </a:t>
            </a:r>
            <a:endParaRPr lang="ru-RU" sz="2000" dirty="0">
              <a:solidFill>
                <a:srgbClr val="1E04B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056" y="278092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1E04BC"/>
              </a:solidFill>
            </a:endParaRPr>
          </a:p>
          <a:p>
            <a:pPr algn="ctr"/>
            <a:r>
              <a:rPr lang="ru-RU" sz="3200" b="1" dirty="0" err="1" smtClean="0">
                <a:solidFill>
                  <a:srgbClr val="1E04BC"/>
                </a:solidFill>
              </a:rPr>
              <a:t>Внереспираторные</a:t>
            </a:r>
            <a:r>
              <a:rPr lang="ru-RU" sz="3200" b="1" dirty="0" smtClean="0">
                <a:solidFill>
                  <a:srgbClr val="1E04BC"/>
                </a:solidFill>
              </a:rPr>
              <a:t> </a:t>
            </a:r>
            <a:r>
              <a:rPr lang="ru-RU" sz="3200" b="1" dirty="0">
                <a:solidFill>
                  <a:srgbClr val="1E04BC"/>
                </a:solidFill>
              </a:rPr>
              <a:t>симптомы при генерализации </a:t>
            </a:r>
            <a:r>
              <a:rPr lang="ru-RU" sz="3200" b="1" dirty="0" smtClean="0">
                <a:solidFill>
                  <a:srgbClr val="1E04BC"/>
                </a:solidFill>
              </a:rPr>
              <a:t>процесса:</a:t>
            </a:r>
            <a:endParaRPr lang="ru-RU" sz="3200" b="1" dirty="0">
              <a:solidFill>
                <a:srgbClr val="1E04B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056" y="4350588"/>
            <a:ext cx="80553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1E04BC"/>
                </a:solidFill>
              </a:rPr>
              <a:t>серозный менингит или поражение вещества головного мозга 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1E04BC"/>
                </a:solidFill>
              </a:rPr>
              <a:t>умеренно выраженный </a:t>
            </a:r>
            <a:r>
              <a:rPr lang="ru-RU" sz="2000" dirty="0" err="1">
                <a:solidFill>
                  <a:srgbClr val="1E04BC"/>
                </a:solidFill>
              </a:rPr>
              <a:t>мембранозно</a:t>
            </a:r>
            <a:r>
              <a:rPr lang="ru-RU" sz="2000" dirty="0">
                <a:solidFill>
                  <a:srgbClr val="1E04BC"/>
                </a:solidFill>
              </a:rPr>
              <a:t>-пролиферативный </a:t>
            </a:r>
            <a:r>
              <a:rPr lang="ru-RU" sz="2000" dirty="0" err="1">
                <a:solidFill>
                  <a:srgbClr val="1E04BC"/>
                </a:solidFill>
              </a:rPr>
              <a:t>гломерулонефрит</a:t>
            </a:r>
            <a:r>
              <a:rPr lang="ru-RU" sz="2000" dirty="0">
                <a:solidFill>
                  <a:srgbClr val="1E04BC"/>
                </a:solidFill>
              </a:rPr>
              <a:t>, что клинически выражается умеренной гематурией и протеинурией с относительно легким </a:t>
            </a:r>
            <a:r>
              <a:rPr lang="ru-RU" sz="2000" dirty="0" smtClean="0">
                <a:solidFill>
                  <a:srgbClr val="1E04BC"/>
                </a:solidFill>
              </a:rPr>
              <a:t>течением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rgbClr val="1E04BC"/>
                </a:solidFill>
              </a:rPr>
              <a:t> </a:t>
            </a:r>
            <a:r>
              <a:rPr lang="ru-RU" sz="2000" dirty="0" smtClean="0">
                <a:solidFill>
                  <a:srgbClr val="1E04BC"/>
                </a:solidFill>
              </a:rPr>
              <a:t>развитие </a:t>
            </a:r>
            <a:r>
              <a:rPr lang="ru-RU" sz="2000" dirty="0">
                <a:solidFill>
                  <a:srgbClr val="1E04BC"/>
                </a:solidFill>
              </a:rPr>
              <a:t>гепатита с синдромом </a:t>
            </a:r>
            <a:r>
              <a:rPr lang="ru-RU" sz="2000" dirty="0" err="1">
                <a:solidFill>
                  <a:srgbClr val="1E04BC"/>
                </a:solidFill>
              </a:rPr>
              <a:t>холестаза</a:t>
            </a:r>
            <a:endParaRPr lang="ru-RU" sz="2000" dirty="0">
              <a:solidFill>
                <a:srgbClr val="1E04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800" b="1" dirty="0" smtClean="0">
                <a:solidFill>
                  <a:srgbClr val="1E04BC"/>
                </a:solidFill>
              </a:rPr>
              <a:t>Методы </a:t>
            </a:r>
            <a:r>
              <a:rPr lang="ru-RU" sz="3800" b="1" dirty="0" err="1" smtClean="0">
                <a:solidFill>
                  <a:srgbClr val="1E04BC"/>
                </a:solidFill>
              </a:rPr>
              <a:t>детекции</a:t>
            </a:r>
            <a:r>
              <a:rPr lang="ru-RU" sz="3800" b="1" dirty="0" smtClean="0">
                <a:solidFill>
                  <a:srgbClr val="1E04BC"/>
                </a:solidFill>
              </a:rPr>
              <a:t> </a:t>
            </a:r>
            <a:r>
              <a:rPr lang="ru-RU" sz="3800" b="1" dirty="0" err="1" smtClean="0">
                <a:solidFill>
                  <a:srgbClr val="1E04BC"/>
                </a:solidFill>
              </a:rPr>
              <a:t>М.р</a:t>
            </a:r>
            <a:r>
              <a:rPr lang="en-US" sz="3800" b="1" dirty="0" err="1" smtClean="0">
                <a:solidFill>
                  <a:srgbClr val="1E04BC"/>
                </a:solidFill>
              </a:rPr>
              <a:t>neumonia</a:t>
            </a:r>
            <a:endParaRPr lang="ru-RU" sz="3800" b="1" dirty="0">
              <a:solidFill>
                <a:srgbClr val="1E04B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Иммунологический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 определением специфических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АТ (</a:t>
            </a:r>
            <a:r>
              <a:rPr lang="en-US" b="1" dirty="0" err="1" smtClean="0">
                <a:solidFill>
                  <a:srgbClr val="C00000"/>
                </a:solidFill>
              </a:rPr>
              <a:t>IgM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en-US" b="1" dirty="0" err="1" smtClean="0">
                <a:solidFill>
                  <a:srgbClr val="C00000"/>
                </a:solidFill>
              </a:rPr>
              <a:t>IgG</a:t>
            </a:r>
            <a:r>
              <a:rPr lang="en-US" b="1" dirty="0" smtClean="0">
                <a:solidFill>
                  <a:srgbClr val="C00000"/>
                </a:solidFill>
              </a:rPr>
              <a:t>)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имеет </a:t>
            </a:r>
            <a:r>
              <a:rPr lang="uk-UA" u="sng" dirty="0" err="1" smtClean="0">
                <a:solidFill>
                  <a:srgbClr val="C00000"/>
                </a:solidFill>
              </a:rPr>
              <a:t>ограниченную</a:t>
            </a:r>
            <a:r>
              <a:rPr lang="uk-UA" u="sng" dirty="0" smtClean="0">
                <a:solidFill>
                  <a:srgbClr val="C00000"/>
                </a:solidFill>
              </a:rPr>
              <a:t> </a:t>
            </a:r>
            <a:r>
              <a:rPr lang="uk-UA" u="sng" dirty="0" err="1" smtClean="0">
                <a:solidFill>
                  <a:srgbClr val="C00000"/>
                </a:solidFill>
              </a:rPr>
              <a:t>ценность</a:t>
            </a:r>
            <a:r>
              <a:rPr lang="uk-UA" u="sng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для </a:t>
            </a:r>
            <a:r>
              <a:rPr lang="uk-UA" dirty="0" err="1" smtClean="0">
                <a:solidFill>
                  <a:srgbClr val="C00000"/>
                </a:solidFill>
              </a:rPr>
              <a:t>ранней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диагностики</a:t>
            </a:r>
            <a:r>
              <a:rPr lang="uk-UA" dirty="0" smtClean="0">
                <a:solidFill>
                  <a:srgbClr val="C00000"/>
                </a:solidFill>
              </a:rPr>
              <a:t> и в</a:t>
            </a:r>
            <a:r>
              <a:rPr lang="ru-RU" dirty="0" err="1" smtClean="0">
                <a:solidFill>
                  <a:srgbClr val="C00000"/>
                </a:solidFill>
              </a:rPr>
              <a:t>ыбора</a:t>
            </a:r>
            <a:r>
              <a:rPr lang="ru-RU" dirty="0" smtClean="0">
                <a:solidFill>
                  <a:srgbClr val="C00000"/>
                </a:solidFill>
              </a:rPr>
              <a:t> антибактериального препарата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ПЦР-диагностика</a:t>
            </a:r>
            <a:r>
              <a:rPr lang="ru-RU" dirty="0" smtClean="0">
                <a:solidFill>
                  <a:srgbClr val="C00000"/>
                </a:solidFill>
              </a:rPr>
              <a:t> выявляет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ДНК возбудителя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первого дня </a:t>
            </a:r>
            <a:r>
              <a:rPr lang="ru-RU" dirty="0" smtClean="0">
                <a:solidFill>
                  <a:srgbClr val="C00000"/>
                </a:solidFill>
              </a:rPr>
              <a:t>болезни,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Обладает высокой специфичностью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(до 90%) и чувствительностью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(до 98%)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1124</Words>
  <Application>Microsoft Office PowerPoint</Application>
  <PresentationFormat>Экран (4:3)</PresentationFormat>
  <Paragraphs>131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&amp;quot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М. рneumonia-инфекции</vt:lpstr>
      <vt:lpstr>Клинические особенности микоплазменной пневмонии</vt:lpstr>
      <vt:lpstr>Презентация PowerPoint</vt:lpstr>
      <vt:lpstr>Внереспираторные симптомы:</vt:lpstr>
      <vt:lpstr>Методы детекции М.рneumonia</vt:lpstr>
      <vt:lpstr>C позиции федеральных клинических рекомендаций Союза педиатров России и Рабочей группы МЗ ДНР по созданию унифицированного клинического протокола «Острый бронхит у детей»: «…Учитывая клинико-эпидемиологические особенности течения микоплазменной пневмонии, сезонность, не обязательно проводить дорогостоящее серологическое обследование для подтверждения этиологии M. pneumoniae,  а сразу принять эмпирическое решение о выборе в качестве стартового антибактериального препарата макролидного антибиотика»    </vt:lpstr>
      <vt:lpstr>Проблема устойчивости возбудителей к антибактериальным препаратам создает все большую угрозу для профилактики и лечения инфекционных заболеваний.  Основной причиной резистентности микроорганизмов к антибактериальным препаратам становится их  избыточное потребление,  связанное как с необоснованным назначением препаратов,  так и с отсутствием  своевременной этиологической диагностики</vt:lpstr>
      <vt:lpstr>Презентация PowerPoint</vt:lpstr>
      <vt:lpstr>Согласно рекомендациям Ассоциации инфекционных заболеваний Соединенных Штатов Америки и Американской торакальной ассоциации (2016)</vt:lpstr>
      <vt:lpstr>ЛЕЧЕНИЕ РЕСПИРАТОРНОГО МИКОПЛАЗМОЗА</vt:lpstr>
      <vt:lpstr>Презентация PowerPoint</vt:lpstr>
      <vt:lpstr>Выводы</vt:lpstr>
      <vt:lpstr>Практические рекомендации</vt:lpstr>
      <vt:lpstr>Практические рекомендации</vt:lpstr>
      <vt:lpstr>Практические рекомендации</vt:lpstr>
      <vt:lpstr>Практические рекомендации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Борис</cp:lastModifiedBy>
  <cp:revision>101</cp:revision>
  <dcterms:created xsi:type="dcterms:W3CDTF">2019-09-15T12:14:40Z</dcterms:created>
  <dcterms:modified xsi:type="dcterms:W3CDTF">2020-10-10T06:32:42Z</dcterms:modified>
</cp:coreProperties>
</file>