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60;&#1086;&#1088;&#1091;&#1084;_&#1053;&#1072;&#1091;&#1082;&#1072;%20&#1087;&#1086;&#1073;&#1077;&#1078;&#1076;&#1072;&#1090;&#1100;%20&#1073;&#1086;&#1083;&#1077;&#1079;&#1085;&#1100;%202020\&#1061;&#1086;&#1093;&#1083;&#1086;&#1074;&#1072;_&#1056;&#1072;&#1089;&#1095;&#1077;&#1090;_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60;&#1086;&#1088;&#1091;&#1084;_&#1053;&#1072;&#1091;&#1082;&#1072;%20&#1087;&#1086;&#1073;&#1077;&#1078;&#1076;&#1072;&#1090;&#1100;%20&#1073;&#1086;&#1083;&#1077;&#1079;&#1085;&#1100;%202020\&#1061;&#1086;&#1093;&#1083;&#1086;&#1074;&#1072;_&#1056;&#1072;&#1089;&#1095;&#1077;&#1090;_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694685039370079"/>
          <c:y val="5.1400554097404488E-2"/>
          <c:w val="0.73417957130358702"/>
          <c:h val="0.855767716535433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КрПр!$B$3</c:f>
              <c:strCache>
                <c:ptCount val="1"/>
                <c:pt idx="0">
                  <c:v>I гр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7777777777777779E-3"/>
                  <c:y val="-6.9444444444444448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baseline="0">
                        <a:effectLst/>
                      </a:rPr>
                      <a:t>85,00±4,98%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КрПр!$F$7</c:f>
              <c:numCache>
                <c:formatCode>0.00%</c:formatCode>
                <c:ptCount val="1"/>
                <c:pt idx="0">
                  <c:v>0.85</c:v>
                </c:pt>
              </c:numCache>
            </c:numRef>
          </c:val>
        </c:ser>
        <c:ser>
          <c:idx val="1"/>
          <c:order val="1"/>
          <c:tx>
            <c:strRef>
              <c:f>КрПр!$C$3</c:f>
              <c:strCache>
                <c:ptCount val="1"/>
                <c:pt idx="0">
                  <c:v>II гр</c:v>
                </c:pt>
              </c:strCache>
            </c:strRef>
          </c:tx>
          <c:spPr>
            <a:solidFill>
              <a:srgbClr val="CC0099"/>
            </a:solidFill>
          </c:spPr>
          <c:invertIfNegative val="0"/>
          <c:dLbls>
            <c:dLbl>
              <c:idx val="0"/>
              <c:layout>
                <c:manualLayout>
                  <c:x val="2.5000000000000001E-2"/>
                  <c:y val="-5.0925925925925916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baseline="0">
                        <a:effectLst/>
                      </a:rPr>
                      <a:t>95,00±4,87%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КрПр!$G$7</c:f>
              <c:numCache>
                <c:formatCode>0.00%</c:formatCode>
                <c:ptCount val="1"/>
                <c:pt idx="0">
                  <c:v>0.95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736512"/>
        <c:axId val="45192320"/>
        <c:axId val="0"/>
      </c:bar3DChart>
      <c:catAx>
        <c:axId val="44736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192320"/>
        <c:crosses val="autoZero"/>
        <c:auto val="1"/>
        <c:lblAlgn val="ctr"/>
        <c:lblOffset val="100"/>
        <c:noMultiLvlLbl val="0"/>
      </c:catAx>
      <c:valAx>
        <c:axId val="45192320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473651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6668197725284332"/>
          <c:y val="0.91628280839895015"/>
          <c:w val="0.39165135608049001"/>
          <c:h val="7.021216097987750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694685039370079"/>
          <c:y val="5.1400554097404488E-2"/>
          <c:w val="0.73417957130358702"/>
          <c:h val="0.855767716535433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КрПр!$B$3</c:f>
              <c:strCache>
                <c:ptCount val="1"/>
                <c:pt idx="0">
                  <c:v>I гр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9E-3"/>
                  <c:y val="-6.9444444444444448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baseline="0">
                        <a:effectLst/>
                      </a:rPr>
                      <a:t>75,00±6,68%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КрПр!$B$2</c:f>
              <c:strCache>
                <c:ptCount val="1"/>
                <c:pt idx="0">
                  <c:v>Краевое прилегание герметика 6 мес</c:v>
                </c:pt>
              </c:strCache>
            </c:strRef>
          </c:cat>
          <c:val>
            <c:numRef>
              <c:f>КрПр!$B$7</c:f>
              <c:numCache>
                <c:formatCode>0.00%</c:formatCode>
                <c:ptCount val="1"/>
                <c:pt idx="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КрПр!$C$3</c:f>
              <c:strCache>
                <c:ptCount val="1"/>
                <c:pt idx="0">
                  <c:v>II гр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5.0925925925925916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baseline="0">
                        <a:effectLst/>
                      </a:rPr>
                      <a:t>90,00±5,71%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КрПр!$B$2</c:f>
              <c:strCache>
                <c:ptCount val="1"/>
                <c:pt idx="0">
                  <c:v>Краевое прилегание герметика 6 мес</c:v>
                </c:pt>
              </c:strCache>
            </c:strRef>
          </c:cat>
          <c:val>
            <c:numRef>
              <c:f>КрПр!$C$7</c:f>
              <c:numCache>
                <c:formatCode>0.00%</c:formatCode>
                <c:ptCount val="1"/>
                <c:pt idx="0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406080"/>
        <c:axId val="21407616"/>
        <c:axId val="0"/>
      </c:bar3DChart>
      <c:catAx>
        <c:axId val="21406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407616"/>
        <c:crosses val="autoZero"/>
        <c:auto val="1"/>
        <c:lblAlgn val="ctr"/>
        <c:lblOffset val="100"/>
        <c:noMultiLvlLbl val="0"/>
      </c:catAx>
      <c:valAx>
        <c:axId val="214076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40608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6668197725284332"/>
          <c:y val="0.91628280839895015"/>
          <c:w val="0.39165135608049001"/>
          <c:h val="7.021216097987750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75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7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1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6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70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3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98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33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4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02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93E5A-278B-45DE-B398-59BCF773A4B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2536C-3817-47FD-AA71-C58D6F628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51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4" y="1"/>
            <a:ext cx="1730544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821781"/>
            <a:ext cx="8784976" cy="123906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IV МЕЖДУНАРОДНЫЙ МЕДИЦИНСКИЙ ФОРУМ ДОНБАССА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«НАУКА ПОБЕЖДАТЬ… БОЛЕЗНЬ»,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1600" dirty="0" smtClean="0"/>
              <a:t>посвященный 90-летию Донецкого национального медицинского университета имени М. Горького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4376" y="142781"/>
            <a:ext cx="6616624" cy="60656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Министерство здравоохранения Донецкой Народной Республики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ГОО ВПО ДОННМУ ИМ. М. ГОРЬКОГО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528"/>
            <a:ext cx="1143000" cy="126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800100" y="443711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81469" y="1879959"/>
            <a:ext cx="1529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в формате </a:t>
            </a:r>
            <a:r>
              <a:rPr lang="ru-RU" sz="1400" dirty="0" err="1" smtClean="0"/>
              <a:t>on-line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14620" y="6132762"/>
            <a:ext cx="1446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Донецк 2020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144" y="2296193"/>
            <a:ext cx="9003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ГЕРМЕТИЗАЦИИ ФИССУР ПЕРВЫХ ПОСТОЯННЫХ МОЛЯРОВ ВЫСОКОНАПОЛНЕННЫМИ ГЕРМЕТИКАМИ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207" y="4243267"/>
            <a:ext cx="85475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Докладчик: Хохлова Елена Александровна – </a:t>
            </a:r>
            <a:r>
              <a:rPr lang="ru-RU" sz="1400" dirty="0" smtClean="0"/>
              <a:t>ассистент кафедры терапевтической стоматологии  </a:t>
            </a:r>
          </a:p>
          <a:p>
            <a:r>
              <a:rPr lang="ru-RU" dirty="0" smtClean="0"/>
              <a:t>                      Мороз Анна Борисовна – </a:t>
            </a:r>
            <a:r>
              <a:rPr lang="ru-RU" sz="1400" dirty="0" err="1" smtClean="0"/>
              <a:t>к.мед.н</a:t>
            </a:r>
            <a:r>
              <a:rPr lang="ru-RU" sz="1400" dirty="0" smtClean="0"/>
              <a:t>., доцент кафедры терапевтической стоматологии </a:t>
            </a:r>
          </a:p>
          <a:p>
            <a:r>
              <a:rPr lang="ru-RU" dirty="0" smtClean="0"/>
              <a:t>                      Гонтарь Елена Алексеевна – </a:t>
            </a:r>
            <a:r>
              <a:rPr lang="ru-RU" sz="1400" dirty="0" err="1" smtClean="0"/>
              <a:t>к.мед.н</a:t>
            </a:r>
            <a:r>
              <a:rPr lang="ru-RU" sz="1400" dirty="0" smtClean="0"/>
              <a:t>., доцент кафедры терапевтической стоматологии</a:t>
            </a:r>
          </a:p>
          <a:p>
            <a:r>
              <a:rPr lang="ru-RU" dirty="0" smtClean="0"/>
              <a:t>                      Гаврилов А.Е. </a:t>
            </a:r>
            <a:r>
              <a:rPr lang="ru-RU" sz="1600" dirty="0"/>
              <a:t>–</a:t>
            </a:r>
            <a:r>
              <a:rPr lang="ru-RU" sz="1600" dirty="0" smtClean="0"/>
              <a:t>  </a:t>
            </a:r>
            <a:r>
              <a:rPr lang="ru-RU" sz="1400" dirty="0"/>
              <a:t>ассистент кафедры </a:t>
            </a:r>
            <a:r>
              <a:rPr lang="ru-RU" sz="1400" dirty="0" smtClean="0"/>
              <a:t>ортопедической стоматологии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357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Благодарим за внимание!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4077072"/>
            <a:ext cx="8229600" cy="211683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 уважением, кафедра терапевтической стоматологии.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39"/>
            <a:ext cx="1730544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528"/>
            <a:ext cx="1143000" cy="126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32768" y="476672"/>
            <a:ext cx="8784976" cy="1239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IV МЕЖДУНАРОДНЫЙ МЕДИЦИНСКИЙ ФОРУМ ДОНБАССА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«НАУКА ПОБЕЖДАТЬ… БОЛЕЗНЬ»,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1600" dirty="0" smtClean="0"/>
              <a:t>посвященный 90-летию Донецкого национального медицинского университета имени М. Горького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02237" y="6132762"/>
            <a:ext cx="1446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Донецк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9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41764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Герметизация </a:t>
            </a:r>
            <a:r>
              <a:rPr lang="ru-RU" b="1" dirty="0" err="1"/>
              <a:t>фиссур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В связи с тем, что </a:t>
            </a:r>
            <a:r>
              <a:rPr lang="ru-RU" dirty="0" err="1" smtClean="0"/>
              <a:t>окклюзионная</a:t>
            </a:r>
            <a:r>
              <a:rPr lang="ru-RU" dirty="0" smtClean="0"/>
              <a:t> поверхность постоянных моляров имеет </a:t>
            </a:r>
            <a:r>
              <a:rPr lang="ru-RU" dirty="0"/>
              <a:t>сложный </a:t>
            </a:r>
            <a:r>
              <a:rPr lang="ru-RU" dirty="0" smtClean="0"/>
              <a:t>рельеф, труднодоступный </a:t>
            </a:r>
            <a:r>
              <a:rPr lang="ru-RU" dirty="0"/>
              <a:t>для качественной гигиены, </a:t>
            </a:r>
            <a:r>
              <a:rPr lang="ru-RU" dirty="0" smtClean="0"/>
              <a:t>риск </a:t>
            </a:r>
            <a:r>
              <a:rPr lang="ru-RU" dirty="0"/>
              <a:t>возникновения кариеса на </a:t>
            </a:r>
            <a:r>
              <a:rPr lang="ru-RU" dirty="0" smtClean="0"/>
              <a:t>этих поверхностях зубов высок. </a:t>
            </a:r>
          </a:p>
          <a:p>
            <a:pPr marL="0" indent="0" algn="just">
              <a:buNone/>
            </a:pPr>
            <a:r>
              <a:rPr lang="ru-RU" dirty="0" smtClean="0"/>
              <a:t>    Процедура, направленная на «запечатывание» естественных </a:t>
            </a:r>
            <a:r>
              <a:rPr lang="ru-RU" dirty="0" err="1" smtClean="0"/>
              <a:t>фиссур</a:t>
            </a:r>
            <a:r>
              <a:rPr lang="ru-RU" dirty="0" smtClean="0"/>
              <a:t> с целью предупреждения появления кариеса, называется герметизацией </a:t>
            </a:r>
            <a:r>
              <a:rPr lang="ru-RU" dirty="0" err="1" smtClean="0"/>
              <a:t>фиссур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C:\Users\1\Desktop\Форум_Наука побеждать болезнь 2020\20-10-2020_20-47-53\Новая папка (2)\unnam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424" y="4623445"/>
            <a:ext cx="4022576" cy="223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2931427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Цель исследования - </a:t>
            </a:r>
            <a:r>
              <a:rPr lang="ru-RU" dirty="0" smtClean="0"/>
              <a:t>оценить </a:t>
            </a:r>
            <a:r>
              <a:rPr lang="ru-RU" dirty="0"/>
              <a:t>эффективность двух наполненных </a:t>
            </a:r>
            <a:r>
              <a:rPr lang="ru-RU" dirty="0" err="1"/>
              <a:t>светоотверждаемых</a:t>
            </a:r>
            <a:r>
              <a:rPr lang="ru-RU" dirty="0"/>
              <a:t> фторсодержащих </a:t>
            </a:r>
            <a:r>
              <a:rPr lang="ru-RU" dirty="0" err="1"/>
              <a:t>герметиков</a:t>
            </a:r>
            <a:r>
              <a:rPr lang="ru-RU" dirty="0"/>
              <a:t> для герметизации первых постоянных моляров у школьников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unnam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437112"/>
            <a:ext cx="2232025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2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/>
          <a:lstStyle/>
          <a:p>
            <a:r>
              <a:rPr lang="ru-RU" sz="4000" b="1" dirty="0" smtClean="0"/>
              <a:t>Материалы и методы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" y="1124744"/>
            <a:ext cx="8373616" cy="354516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Объект исследований - </a:t>
            </a:r>
            <a:r>
              <a:rPr lang="ru-RU" dirty="0"/>
              <a:t>школьники в возрасте 6-8 </a:t>
            </a:r>
            <a:r>
              <a:rPr lang="ru-RU" dirty="0" smtClean="0"/>
              <a:t>лет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МОУ «Школа №51 г. Донецка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Обследовано в зимний период 20 детей: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уровень </a:t>
            </a:r>
            <a:r>
              <a:rPr lang="ru-RU" dirty="0"/>
              <a:t>структурно-функциональной кислотоустойчивости (СФКУ) эмали зуба  </a:t>
            </a:r>
            <a:r>
              <a:rPr lang="ru-RU" dirty="0" smtClean="0"/>
              <a:t>по тесту </a:t>
            </a:r>
            <a:r>
              <a:rPr lang="ru-RU" dirty="0"/>
              <a:t>эмалевой резистентности (ТЭР) </a:t>
            </a:r>
            <a:r>
              <a:rPr lang="ru-RU" dirty="0" smtClean="0"/>
              <a:t>низкий - 7,20±0,21 бала: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интенсивность </a:t>
            </a:r>
            <a:r>
              <a:rPr lang="ru-RU" dirty="0"/>
              <a:t>кариеса в смешанном прикусе  (</a:t>
            </a:r>
            <a:r>
              <a:rPr lang="ru-RU" dirty="0" err="1"/>
              <a:t>кп+КПУ</a:t>
            </a:r>
            <a:r>
              <a:rPr lang="ru-RU" dirty="0"/>
              <a:t>) </a:t>
            </a:r>
            <a:r>
              <a:rPr lang="ru-RU" dirty="0" smtClean="0"/>
              <a:t>-4,35±0,27 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индекс </a:t>
            </a:r>
            <a:r>
              <a:rPr lang="ru-RU" dirty="0"/>
              <a:t>гигиены по Федорову-</a:t>
            </a:r>
            <a:r>
              <a:rPr lang="ru-RU" dirty="0" err="1"/>
              <a:t>Володкиной</a:t>
            </a:r>
            <a:r>
              <a:rPr lang="ru-RU" dirty="0"/>
              <a:t> (ГИ</a:t>
            </a:r>
            <a:r>
              <a:rPr lang="ru-RU" dirty="0" smtClean="0"/>
              <a:t>) - </a:t>
            </a:r>
            <a:r>
              <a:rPr lang="ru-RU" dirty="0"/>
              <a:t>2,21±0,11 балла.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3" name="Picture 1" descr="C:\Users\1\Desktop\Форум_Наука побеждать болезнь 2020\20-10-2020_20-47-53\Новая папка (2)\germ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1" y="537321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12504" y="4555314"/>
            <a:ext cx="5079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После проведения профессиональной гигиены полости рта </a:t>
            </a:r>
            <a:r>
              <a:rPr lang="ru-RU" dirty="0" err="1" smtClean="0"/>
              <a:t>фиссуры</a:t>
            </a:r>
            <a:r>
              <a:rPr lang="ru-RU" dirty="0" smtClean="0"/>
              <a:t> первых постоянных моляров верхней и нижней челюсти были запечатаны двумя жидкотекучими герметиками с использованием </a:t>
            </a:r>
            <a:r>
              <a:rPr lang="ru-RU" dirty="0" err="1" smtClean="0"/>
              <a:t>неинвазивного</a:t>
            </a:r>
            <a:r>
              <a:rPr lang="ru-RU" dirty="0" smtClean="0"/>
              <a:t> метода герметизации. Нанесение, распределение и </a:t>
            </a:r>
            <a:r>
              <a:rPr lang="ru-RU" dirty="0" err="1" smtClean="0"/>
              <a:t>светоотверждение</a:t>
            </a:r>
            <a:r>
              <a:rPr lang="ru-RU" dirty="0" smtClean="0"/>
              <a:t> герметика проводилось согласно рекомендациям фирмы-изготовителя. </a:t>
            </a:r>
            <a:endParaRPr lang="ru-RU" dirty="0"/>
          </a:p>
        </p:txBody>
      </p:sp>
      <p:pic>
        <p:nvPicPr>
          <p:cNvPr id="8194" name="Picture 2" descr="C:\Users\1\Desktop\Форум_Наука побеждать болезнь 2020\20-10-2020_20-47-53\Новая папка (2)\germ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555" y="5373216"/>
            <a:ext cx="206944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2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Fissurit FX (Фиссурит FX) - Герметики фиссур | VOCO Gmb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176"/>
            <a:ext cx="2461128" cy="184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/>
          <a:lstStyle/>
          <a:p>
            <a:r>
              <a:rPr lang="ru-RU" sz="4000" b="1" dirty="0" smtClean="0"/>
              <a:t>Материалы и методы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3"/>
            <a:ext cx="8373616" cy="532859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Разделение на группы (две </a:t>
            </a:r>
            <a:r>
              <a:rPr lang="ru-RU" dirty="0"/>
              <a:t>равные группы в зависимости от применяемого </a:t>
            </a:r>
            <a:r>
              <a:rPr lang="ru-RU" dirty="0" smtClean="0"/>
              <a:t>герметика): </a:t>
            </a:r>
          </a:p>
          <a:p>
            <a:r>
              <a:rPr lang="en-US" dirty="0" smtClean="0"/>
              <a:t>I</a:t>
            </a:r>
            <a:r>
              <a:rPr lang="ru-RU" dirty="0" smtClean="0"/>
              <a:t> групп</a:t>
            </a:r>
            <a:r>
              <a:rPr lang="en-US" dirty="0" smtClean="0"/>
              <a:t>a  (</a:t>
            </a:r>
            <a:r>
              <a:rPr lang="ru-RU" dirty="0" smtClean="0"/>
              <a:t>40 моляров)  - высоконаполненный герметик </a:t>
            </a:r>
            <a:r>
              <a:rPr lang="ru-RU" dirty="0" err="1"/>
              <a:t>Fissurit</a:t>
            </a:r>
            <a:r>
              <a:rPr lang="ru-RU" dirty="0"/>
              <a:t> FX (</a:t>
            </a:r>
            <a:r>
              <a:rPr lang="ru-RU" dirty="0" err="1" smtClean="0"/>
              <a:t>Voco</a:t>
            </a:r>
            <a:r>
              <a:rPr lang="ru-RU" dirty="0" smtClean="0"/>
              <a:t>);</a:t>
            </a:r>
          </a:p>
          <a:p>
            <a:r>
              <a:rPr lang="en-US" dirty="0" smtClean="0"/>
              <a:t>II</a:t>
            </a:r>
            <a:r>
              <a:rPr lang="ru-RU" dirty="0" smtClean="0"/>
              <a:t> групп</a:t>
            </a:r>
            <a:r>
              <a:rPr lang="en-US" dirty="0" smtClean="0"/>
              <a:t>a </a:t>
            </a:r>
            <a:r>
              <a:rPr lang="ru-RU" dirty="0" smtClean="0"/>
              <a:t>(</a:t>
            </a:r>
            <a:r>
              <a:rPr lang="ru-RU" dirty="0"/>
              <a:t>40 моляров) </a:t>
            </a:r>
            <a:r>
              <a:rPr lang="ru-RU" dirty="0" smtClean="0"/>
              <a:t>– высоконаполненный герметик </a:t>
            </a:r>
            <a:r>
              <a:rPr lang="ru-RU" dirty="0"/>
              <a:t>на основе </a:t>
            </a:r>
            <a:r>
              <a:rPr lang="ru-RU" dirty="0" err="1"/>
              <a:t>ормокера</a:t>
            </a:r>
            <a:r>
              <a:rPr lang="ru-RU" dirty="0"/>
              <a:t> </a:t>
            </a:r>
            <a:r>
              <a:rPr lang="ru-RU" dirty="0" err="1"/>
              <a:t>Admira</a:t>
            </a:r>
            <a:r>
              <a:rPr lang="ru-RU" dirty="0"/>
              <a:t> </a:t>
            </a:r>
            <a:r>
              <a:rPr lang="ru-RU" dirty="0" err="1"/>
              <a:t>Seal</a:t>
            </a:r>
            <a:r>
              <a:rPr lang="ru-RU" dirty="0"/>
              <a:t> (</a:t>
            </a:r>
            <a:r>
              <a:rPr lang="ru-RU" dirty="0" err="1"/>
              <a:t>Voco</a:t>
            </a:r>
            <a:r>
              <a:rPr lang="ru-RU" dirty="0"/>
              <a:t>). </a:t>
            </a:r>
            <a:endParaRPr lang="ru-RU" dirty="0" smtClean="0"/>
          </a:p>
          <a:p>
            <a:endParaRPr lang="ru-RU" sz="1300" dirty="0"/>
          </a:p>
          <a:p>
            <a:pPr marL="0" indent="0">
              <a:buNone/>
            </a:pPr>
            <a:r>
              <a:rPr lang="ru-RU" sz="2600" dirty="0" smtClean="0"/>
              <a:t>После </a:t>
            </a:r>
            <a:r>
              <a:rPr lang="ru-RU" sz="2600" dirty="0"/>
              <a:t>герметизации было проведено обучение индивидуальной гигиене полости рта, даны рекомендации по сбалансированному питанию. </a:t>
            </a:r>
            <a:endParaRPr lang="ru-RU" sz="2600" dirty="0" smtClean="0"/>
          </a:p>
          <a:p>
            <a:pPr marL="0" indent="0">
              <a:buNone/>
            </a:pPr>
            <a:endParaRPr lang="ru-RU" sz="1300" dirty="0" smtClean="0"/>
          </a:p>
          <a:p>
            <a:pPr marL="0" indent="0" algn="ctr">
              <a:buNone/>
            </a:pPr>
            <a:r>
              <a:rPr lang="ru-RU" dirty="0" smtClean="0"/>
              <a:t>Эффективность </a:t>
            </a:r>
            <a:r>
              <a:rPr lang="ru-RU" dirty="0"/>
              <a:t>герметизации </a:t>
            </a:r>
            <a:r>
              <a:rPr lang="ru-RU" dirty="0" smtClean="0"/>
              <a:t>оценивали </a:t>
            </a:r>
            <a:r>
              <a:rPr lang="ru-RU" dirty="0"/>
              <a:t>через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3 </a:t>
            </a:r>
            <a:r>
              <a:rPr lang="ru-RU" dirty="0"/>
              <a:t>и 6 месяцев по следующим </a:t>
            </a:r>
            <a:r>
              <a:rPr lang="ru-RU" dirty="0" smtClean="0"/>
              <a:t>критериям:</a:t>
            </a:r>
          </a:p>
          <a:p>
            <a:pPr algn="ctr"/>
            <a:r>
              <a:rPr lang="ru-RU" sz="3100" dirty="0" smtClean="0"/>
              <a:t>наличие </a:t>
            </a:r>
            <a:r>
              <a:rPr lang="ru-RU" sz="3100" dirty="0"/>
              <a:t>герметика в </a:t>
            </a:r>
            <a:r>
              <a:rPr lang="ru-RU" sz="3100" dirty="0" err="1" smtClean="0"/>
              <a:t>фисуре</a:t>
            </a:r>
            <a:r>
              <a:rPr lang="ru-RU" sz="3100" dirty="0"/>
              <a:t>;</a:t>
            </a:r>
            <a:endParaRPr lang="ru-RU" sz="3100" dirty="0" smtClean="0"/>
          </a:p>
          <a:p>
            <a:pPr algn="ctr"/>
            <a:r>
              <a:rPr lang="ru-RU" sz="3100" dirty="0" smtClean="0"/>
              <a:t>целостность </a:t>
            </a:r>
            <a:r>
              <a:rPr lang="ru-RU" sz="3100" dirty="0"/>
              <a:t>краевого </a:t>
            </a:r>
            <a:r>
              <a:rPr lang="ru-RU" sz="3100" dirty="0" smtClean="0"/>
              <a:t>прилегания; </a:t>
            </a:r>
          </a:p>
          <a:p>
            <a:pPr algn="ctr"/>
            <a:r>
              <a:rPr lang="ru-RU" sz="3100" dirty="0" smtClean="0"/>
              <a:t>наличие </a:t>
            </a:r>
            <a:r>
              <a:rPr lang="ru-RU" sz="3100" dirty="0"/>
              <a:t>кариеса вокруг герметика.</a:t>
            </a:r>
          </a:p>
        </p:txBody>
      </p:sp>
      <p:pic>
        <p:nvPicPr>
          <p:cNvPr id="5" name="Picture 4" descr="Adm-se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230" y="5445442"/>
            <a:ext cx="2239858" cy="141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5"/>
            <a:ext cx="8373616" cy="17281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 smtClean="0"/>
              <a:t>Через </a:t>
            </a:r>
            <a:r>
              <a:rPr lang="ru-RU" sz="2000" dirty="0"/>
              <a:t>3 месяца все пациенты пришли на контрольный осмотр. </a:t>
            </a:r>
            <a:endParaRPr lang="ru-RU" sz="2000" dirty="0" smtClean="0"/>
          </a:p>
          <a:p>
            <a:pPr algn="just"/>
            <a:r>
              <a:rPr lang="ru-RU" sz="2000" dirty="0" smtClean="0"/>
              <a:t>Уровень </a:t>
            </a:r>
            <a:r>
              <a:rPr lang="ru-RU" sz="2000" dirty="0"/>
              <a:t>СФКУ эмали,  интенсивности кариеса и индекс гигиены у пациентов не имели достоверной  (p&gt;0,05) </a:t>
            </a:r>
            <a:r>
              <a:rPr lang="ru-RU" sz="2000" dirty="0" smtClean="0"/>
              <a:t>динамики. </a:t>
            </a:r>
          </a:p>
          <a:p>
            <a:pPr algn="just"/>
            <a:r>
              <a:rPr lang="ru-RU" sz="2000" dirty="0" smtClean="0"/>
              <a:t>Наблюдалась </a:t>
            </a:r>
            <a:r>
              <a:rPr lang="ru-RU" sz="2000" dirty="0"/>
              <a:t>100%-</a:t>
            </a:r>
            <a:r>
              <a:rPr lang="ru-RU" sz="2000" dirty="0" err="1"/>
              <a:t>ная</a:t>
            </a:r>
            <a:r>
              <a:rPr lang="ru-RU" sz="2000" dirty="0"/>
              <a:t> сохранность герметика во всех исследуемых зубах в обеих группах без вторичного кариеса и нарушения краевого прилегания герметика.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19479"/>
              </p:ext>
            </p:extLst>
          </p:nvPr>
        </p:nvGraphicFramePr>
        <p:xfrm>
          <a:off x="2501900" y="3232244"/>
          <a:ext cx="4662389" cy="2717035"/>
        </p:xfrm>
        <a:graphic>
          <a:graphicData uri="http://schemas.openxmlformats.org/drawingml/2006/table">
            <a:tbl>
              <a:tblPr firstRow="1" firstCol="1" bandRow="1"/>
              <a:tblGrid>
                <a:gridCol w="1621825"/>
                <a:gridCol w="1520282"/>
                <a:gridCol w="1520282"/>
              </a:tblGrid>
              <a:tr h="181135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структурно-функциональной кислотоустойчивости, интенсивности кариеса и индекса гигиены через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месяца после герметизации, 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ТЭР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кп+КПУ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6,80±0,23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4,55±0,24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2,14±0,14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69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5"/>
            <a:ext cx="8373616" cy="151216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dirty="0" smtClean="0"/>
              <a:t>Через 6 месяцев все пациенты пришли на контрольный осмотр. </a:t>
            </a:r>
          </a:p>
          <a:p>
            <a:r>
              <a:rPr lang="ru-RU" sz="2000" dirty="0" smtClean="0"/>
              <a:t>Уровень </a:t>
            </a:r>
            <a:r>
              <a:rPr lang="ru-RU" sz="2000" dirty="0"/>
              <a:t>СФКУ эмали и гигиенический индекс были достоверно выше (p&lt;0,05), чем на момент проведения </a:t>
            </a:r>
            <a:r>
              <a:rPr lang="ru-RU" sz="2000" dirty="0" smtClean="0"/>
              <a:t>герметизации (*). </a:t>
            </a:r>
          </a:p>
          <a:p>
            <a:r>
              <a:rPr lang="ru-RU" sz="2000" dirty="0" smtClean="0"/>
              <a:t>Был </a:t>
            </a:r>
            <a:r>
              <a:rPr lang="ru-RU" sz="2000" dirty="0"/>
              <a:t>отмечен прирост интенсивности кариеса за счет появления новых кариозных полостей в молочных </a:t>
            </a:r>
            <a:r>
              <a:rPr lang="ru-RU" sz="2000" dirty="0" smtClean="0"/>
              <a:t>зубах, </a:t>
            </a:r>
            <a:r>
              <a:rPr lang="ru-RU" sz="2000" dirty="0"/>
              <a:t>однако разница недостоверна (p&gt;0,05).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19873"/>
              </p:ext>
            </p:extLst>
          </p:nvPr>
        </p:nvGraphicFramePr>
        <p:xfrm>
          <a:off x="2501900" y="3232244"/>
          <a:ext cx="4662389" cy="2717035"/>
        </p:xfrm>
        <a:graphic>
          <a:graphicData uri="http://schemas.openxmlformats.org/drawingml/2006/table">
            <a:tbl>
              <a:tblPr firstRow="1" firstCol="1" bandRow="1"/>
              <a:tblGrid>
                <a:gridCol w="1621825"/>
                <a:gridCol w="1520282"/>
                <a:gridCol w="1520282"/>
              </a:tblGrid>
              <a:tr h="181135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структурно-функциональной кислотоустойчивости, интенсивности кариеса и индекса гигиены через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месяцев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 герметизации, 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ТЭР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кп+КПУ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5,35±0,31 *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4,80±0,28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1,93±0,12 *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6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5"/>
            <a:ext cx="8373616" cy="1656185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/>
              <a:t>В ряде случаев герметик отсутствовал  </a:t>
            </a:r>
            <a:r>
              <a:rPr lang="ru-RU" sz="1800" dirty="0"/>
              <a:t>в молярах </a:t>
            </a:r>
            <a:r>
              <a:rPr lang="ru-RU" sz="1800" dirty="0" smtClean="0"/>
              <a:t>как первой так и второй группы. Различия между группами достоверны (p&lt;0,05). </a:t>
            </a:r>
          </a:p>
          <a:p>
            <a:r>
              <a:rPr lang="ru-RU" sz="1800" dirty="0" smtClean="0"/>
              <a:t>Выявлено нарушение целостности </a:t>
            </a:r>
            <a:r>
              <a:rPr lang="ru-RU" sz="1800" dirty="0"/>
              <a:t>краевого прилегания герметика </a:t>
            </a:r>
            <a:r>
              <a:rPr lang="ru-RU" sz="1800" dirty="0" smtClean="0"/>
              <a:t>в обеих группах (p&lt;0,05);</a:t>
            </a:r>
          </a:p>
          <a:p>
            <a:r>
              <a:rPr lang="ru-RU" sz="1800" dirty="0" smtClean="0"/>
              <a:t>На </a:t>
            </a:r>
            <a:r>
              <a:rPr lang="ru-RU" sz="1800" dirty="0"/>
              <a:t>протяжении всего времени исследования кариозных поражений в области герметика не выявлено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41923" y="3239766"/>
            <a:ext cx="24915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Сохранность </a:t>
            </a:r>
            <a:r>
              <a:rPr lang="ru-RU" dirty="0" smtClean="0"/>
              <a:t>герметика</a:t>
            </a:r>
          </a:p>
          <a:p>
            <a:pPr algn="ctr"/>
            <a:r>
              <a:rPr lang="ru-RU" dirty="0" smtClean="0"/>
              <a:t> через 6 месяцев, %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3243192"/>
            <a:ext cx="33319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Краевое прилегание герметика </a:t>
            </a:r>
            <a:endParaRPr lang="ru-RU" dirty="0" smtClean="0"/>
          </a:p>
          <a:p>
            <a:pPr algn="ctr"/>
            <a:r>
              <a:rPr lang="ru-RU" dirty="0" smtClean="0"/>
              <a:t>через 6 месяцев, % </a:t>
            </a:r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357555"/>
              </p:ext>
            </p:extLst>
          </p:nvPr>
        </p:nvGraphicFramePr>
        <p:xfrm>
          <a:off x="0" y="3901921"/>
          <a:ext cx="4539272" cy="2943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515739"/>
              </p:ext>
            </p:extLst>
          </p:nvPr>
        </p:nvGraphicFramePr>
        <p:xfrm>
          <a:off x="4427984" y="3889523"/>
          <a:ext cx="4716016" cy="2968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306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506" y="188640"/>
            <a:ext cx="6995120" cy="77809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Выводы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2207"/>
            <a:ext cx="8373616" cy="2520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dirty="0" smtClean="0"/>
              <a:t>      В </a:t>
            </a:r>
            <a:r>
              <a:rPr lang="ru-RU" sz="2000" dirty="0"/>
              <a:t>результате исследования установлено, что высоконаполненный герметик основе </a:t>
            </a:r>
            <a:r>
              <a:rPr lang="ru-RU" sz="2000" dirty="0" err="1"/>
              <a:t>ормокера</a:t>
            </a:r>
            <a:r>
              <a:rPr lang="ru-RU" sz="2000" dirty="0"/>
              <a:t> </a:t>
            </a:r>
            <a:r>
              <a:rPr lang="ru-RU" sz="2000" dirty="0" err="1"/>
              <a:t>Admira</a:t>
            </a:r>
            <a:r>
              <a:rPr lang="ru-RU" sz="2000" dirty="0"/>
              <a:t> </a:t>
            </a:r>
            <a:r>
              <a:rPr lang="ru-RU" sz="2000" dirty="0" err="1"/>
              <a:t>Seal</a:t>
            </a:r>
            <a:r>
              <a:rPr lang="ru-RU" sz="2000" dirty="0"/>
              <a:t> (</a:t>
            </a:r>
            <a:r>
              <a:rPr lang="ru-RU" sz="2000" dirty="0" err="1"/>
              <a:t>Voco</a:t>
            </a:r>
            <a:r>
              <a:rPr lang="ru-RU" sz="2000" dirty="0"/>
              <a:t>) за счет низкой </a:t>
            </a:r>
            <a:r>
              <a:rPr lang="ru-RU" sz="2000" dirty="0" err="1"/>
              <a:t>полимеризационной</a:t>
            </a:r>
            <a:r>
              <a:rPr lang="ru-RU" sz="2000" dirty="0"/>
              <a:t> усадки и устойчивости к абразии обеспечивает достоверно (p&lt;0,05) лучшую </a:t>
            </a:r>
            <a:r>
              <a:rPr lang="ru-RU" sz="2000" dirty="0" err="1"/>
              <a:t>обтурацию</a:t>
            </a:r>
            <a:r>
              <a:rPr lang="ru-RU" sz="2000" dirty="0"/>
              <a:t> </a:t>
            </a:r>
            <a:r>
              <a:rPr lang="ru-RU" sz="2000" dirty="0" err="1"/>
              <a:t>фиссур</a:t>
            </a:r>
            <a:r>
              <a:rPr lang="ru-RU" sz="2000" dirty="0"/>
              <a:t> постоянных зубов без нарушений краевого прилегания в сравнении с высоконаполненным </a:t>
            </a:r>
            <a:r>
              <a:rPr lang="ru-RU" sz="2000" dirty="0" err="1"/>
              <a:t>герметиком</a:t>
            </a:r>
            <a:r>
              <a:rPr lang="ru-RU" sz="2000" dirty="0"/>
              <a:t>  </a:t>
            </a:r>
            <a:r>
              <a:rPr lang="ru-RU" sz="2000" dirty="0" err="1"/>
              <a:t>Fissurit</a:t>
            </a:r>
            <a:r>
              <a:rPr lang="ru-RU" sz="2000" dirty="0"/>
              <a:t> FX (</a:t>
            </a:r>
            <a:r>
              <a:rPr lang="ru-RU" sz="2000" dirty="0" err="1"/>
              <a:t>Voco</a:t>
            </a:r>
            <a:r>
              <a:rPr lang="ru-RU" sz="2000" dirty="0"/>
              <a:t>), тогда как долгосрочное </a:t>
            </a:r>
            <a:r>
              <a:rPr lang="ru-RU" sz="2000" dirty="0" err="1" smtClean="0"/>
              <a:t>протвокариозное</a:t>
            </a:r>
            <a:r>
              <a:rPr lang="ru-RU" sz="2000" dirty="0" smtClean="0"/>
              <a:t> </a:t>
            </a:r>
            <a:r>
              <a:rPr lang="ru-RU" sz="2000" dirty="0"/>
              <a:t>действие отмечается при применении обоих </a:t>
            </a:r>
            <a:r>
              <a:rPr lang="ru-RU" sz="2000" dirty="0" err="1"/>
              <a:t>герметиков</a:t>
            </a:r>
            <a:r>
              <a:rPr lang="ru-RU" sz="2000" dirty="0" smtClean="0"/>
              <a:t>. Достоверное повышение уровня </a:t>
            </a:r>
            <a:r>
              <a:rPr lang="ru-RU" sz="2000" dirty="0"/>
              <a:t>СФКУ эмали </a:t>
            </a:r>
            <a:r>
              <a:rPr lang="ru-RU" sz="2000" dirty="0" smtClean="0"/>
              <a:t>и улучшение гигиенического индекса в обоих группах обследуемых связано с высоким содержание </a:t>
            </a:r>
            <a:r>
              <a:rPr lang="ru-RU" sz="2000" dirty="0"/>
              <a:t>фторидов в исследуемых </a:t>
            </a:r>
            <a:r>
              <a:rPr lang="ru-RU" sz="2000" dirty="0" smtClean="0"/>
              <a:t>герметиках.</a:t>
            </a:r>
            <a:endParaRPr lang="ru-RU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40"/>
            <a:ext cx="1503002" cy="12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f99a62b98fcc7421db6a450bf318a3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160" y="3717032"/>
            <a:ext cx="3924300" cy="280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02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657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IV МЕЖДУНАРОДНЫЙ МЕДИЦИНСКИЙ ФОРУМ ДОНБАССА «НАУКА ПОБЕЖДАТЬ… БОЛЕЗНЬ», посвященный 90-летию Донецкого национального медицинского университета имени М. Горького</vt:lpstr>
      <vt:lpstr>Презентация PowerPoint</vt:lpstr>
      <vt:lpstr>Презентация PowerPoint</vt:lpstr>
      <vt:lpstr>Материалы и методы </vt:lpstr>
      <vt:lpstr>Материалы и методы </vt:lpstr>
      <vt:lpstr>Результаты</vt:lpstr>
      <vt:lpstr>Результаты</vt:lpstr>
      <vt:lpstr>Результаты</vt:lpstr>
      <vt:lpstr>Выводы</vt:lpstr>
      <vt:lpstr>Благодарим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work</cp:lastModifiedBy>
  <cp:revision>17</cp:revision>
  <dcterms:created xsi:type="dcterms:W3CDTF">2020-10-20T17:27:30Z</dcterms:created>
  <dcterms:modified xsi:type="dcterms:W3CDTF">2020-10-23T05:42:43Z</dcterms:modified>
</cp:coreProperties>
</file>