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9" r:id="rId5"/>
    <p:sldId id="260" r:id="rId6"/>
    <p:sldId id="284" r:id="rId7"/>
    <p:sldId id="286" r:id="rId8"/>
    <p:sldId id="285" r:id="rId9"/>
    <p:sldId id="273" r:id="rId10"/>
    <p:sldId id="277" r:id="rId11"/>
    <p:sldId id="287" r:id="rId12"/>
    <p:sldId id="278" r:id="rId13"/>
    <p:sldId id="279" r:id="rId14"/>
    <p:sldId id="283" r:id="rId15"/>
    <p:sldId id="288" r:id="rId16"/>
    <p:sldId id="268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8" autoAdjust="0"/>
    <p:restoredTop sz="92718" autoAdjust="0"/>
  </p:normalViewPr>
  <p:slideViewPr>
    <p:cSldViewPr>
      <p:cViewPr varScale="1">
        <p:scale>
          <a:sx n="93" d="100"/>
          <a:sy n="93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02.10.2020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517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02.10.2020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660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39D"/>
                </a:solidFill>
              </a:rPr>
              <a:pPr/>
              <a:t>02.10.2020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099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02.10.2020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514242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02.10.2020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44055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02.10.2020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183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02.10.2020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0455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02.10.2020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566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02.10.2020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286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02.10.2020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280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02.10.2020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0201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02.10.2020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065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02.10.2020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345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39D"/>
                </a:solidFill>
              </a:rPr>
              <a:pPr/>
              <a:t>02.10.2020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505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02.10.2020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249849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02.10.2020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10556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02.10.2020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481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02.10.2020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68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02.10.2020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196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02.10.2020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121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02.10.2020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1435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02.10.2020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754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02.10.2020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573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02.10.2020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117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109629"/>
            <a:ext cx="7344816" cy="182342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Актуальные проблемы антибактериальной терапии в </a:t>
            </a:r>
            <a:r>
              <a:rPr lang="ru-RU" sz="2400" dirty="0" err="1" smtClean="0">
                <a:solidFill>
                  <a:schemeClr val="tx1"/>
                </a:solidFill>
              </a:rPr>
              <a:t>неонатальных</a:t>
            </a:r>
            <a:r>
              <a:rPr lang="ru-RU" sz="2400" dirty="0" smtClean="0">
                <a:solidFill>
                  <a:schemeClr val="tx1"/>
                </a:solidFill>
              </a:rPr>
              <a:t> стационарах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437112"/>
            <a:ext cx="5164360" cy="2304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Проф. </a:t>
            </a:r>
            <a:r>
              <a:rPr lang="ru-RU" dirty="0" err="1" smtClean="0">
                <a:solidFill>
                  <a:schemeClr val="tx1"/>
                </a:solidFill>
              </a:rPr>
              <a:t>Б.А.Безкаравайный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Доц. Н.Г.Сенченко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Асс. </a:t>
            </a:r>
            <a:r>
              <a:rPr lang="ru-RU" dirty="0" err="1" smtClean="0">
                <a:solidFill>
                  <a:schemeClr val="tx1"/>
                </a:solidFill>
              </a:rPr>
              <a:t>В.С.Мараховская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332656"/>
            <a:ext cx="8280920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E8637"/>
              </a:buClr>
            </a:pPr>
            <a:r>
              <a:rPr lang="ru-RU" dirty="0">
                <a:solidFill>
                  <a:prstClr val="black"/>
                </a:solidFill>
              </a:rPr>
              <a:t>ГУ ЛНР «ЛУГАНСКИЙ ГОСУДАРСТВЕННЫЙ МЕДИЦИНСКИЙ УНИВЕРСИТЕТ  ИМЕНИ СВЯТИТЕЛЯ ЛУКИ»</a:t>
            </a:r>
          </a:p>
          <a:p>
            <a:pPr>
              <a:buClr>
                <a:srgbClr val="FE8637"/>
              </a:buClr>
            </a:pPr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3588" y="1124744"/>
            <a:ext cx="76328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Кафедра </a:t>
            </a:r>
            <a:r>
              <a:rPr lang="ru-RU" sz="2000" dirty="0" smtClean="0">
                <a:solidFill>
                  <a:prstClr val="black"/>
                </a:solidFill>
              </a:rPr>
              <a:t>педиатрии и </a:t>
            </a:r>
            <a:r>
              <a:rPr lang="ru-RU" sz="2000" dirty="0">
                <a:solidFill>
                  <a:prstClr val="black"/>
                </a:solidFill>
              </a:rPr>
              <a:t>детской </a:t>
            </a:r>
            <a:r>
              <a:rPr lang="ru-RU" sz="2000" dirty="0" smtClean="0">
                <a:solidFill>
                  <a:prstClr val="black"/>
                </a:solidFill>
              </a:rPr>
              <a:t>хирургии</a:t>
            </a:r>
            <a:endParaRPr lang="ru-RU" sz="2000" dirty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1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418654"/>
            <a:ext cx="8136904" cy="778098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ГУ «Стахановский родильный дом» ЛНР -  8 детей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13184" y="1373128"/>
            <a:ext cx="8435280" cy="133579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У </a:t>
            </a:r>
            <a:r>
              <a:rPr lang="ru-RU" sz="2000" dirty="0" smtClean="0"/>
              <a:t>2 детей </a:t>
            </a:r>
            <a:r>
              <a:rPr lang="ru-RU" sz="2000" dirty="0"/>
              <a:t>получены</a:t>
            </a:r>
            <a:r>
              <a:rPr lang="ru-RU" sz="2000" dirty="0" smtClean="0"/>
              <a:t> </a:t>
            </a:r>
            <a:r>
              <a:rPr lang="ru-RU" sz="2000" dirty="0"/>
              <a:t>положительные </a:t>
            </a:r>
            <a:r>
              <a:rPr lang="ru-RU" sz="2000" dirty="0" smtClean="0"/>
              <a:t>результаты бактериологических посевов</a:t>
            </a:r>
          </a:p>
          <a:p>
            <a:r>
              <a:rPr lang="ru-RU" sz="2000" dirty="0"/>
              <a:t>Чаще всего резистентность  выявлялась к </a:t>
            </a:r>
            <a:r>
              <a:rPr lang="ru-RU" sz="2000" dirty="0" smtClean="0"/>
              <a:t>цефалоспоринам(50%), </a:t>
            </a:r>
            <a:r>
              <a:rPr lang="ru-RU" sz="2000" dirty="0" err="1" smtClean="0"/>
              <a:t>аминогликозидам</a:t>
            </a:r>
            <a:r>
              <a:rPr lang="ru-RU" sz="2000" dirty="0" smtClean="0"/>
              <a:t> (50%)</a:t>
            </a:r>
          </a:p>
          <a:p>
            <a:r>
              <a:rPr lang="ru-RU" sz="2000" dirty="0" smtClean="0"/>
              <a:t>У 2 детей микрофлора была чувствительна к антибиотикам.</a:t>
            </a:r>
            <a:endParaRPr lang="ru-RU" sz="20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3575227"/>
            <a:ext cx="8219256" cy="93389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ГУ «</a:t>
            </a:r>
            <a:r>
              <a:rPr lang="ru-RU" b="1" dirty="0" err="1"/>
              <a:t>Краснодонский</a:t>
            </a:r>
            <a:r>
              <a:rPr lang="ru-RU" b="1" dirty="0"/>
              <a:t> родильный дом » ЛНР – всего 21 ребенок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3528" y="4509120"/>
            <a:ext cx="8435280" cy="194421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У </a:t>
            </a:r>
            <a:r>
              <a:rPr lang="ru-RU" sz="2000" dirty="0" smtClean="0"/>
              <a:t>8 </a:t>
            </a:r>
            <a:r>
              <a:rPr lang="ru-RU" sz="2000" dirty="0"/>
              <a:t>детей получены</a:t>
            </a:r>
            <a:r>
              <a:rPr lang="ru-RU" sz="2000" dirty="0" smtClean="0"/>
              <a:t> </a:t>
            </a:r>
            <a:r>
              <a:rPr lang="ru-RU" sz="2000" dirty="0"/>
              <a:t>положительные </a:t>
            </a:r>
            <a:r>
              <a:rPr lang="ru-RU" sz="2000" dirty="0" smtClean="0"/>
              <a:t>результаты </a:t>
            </a:r>
            <a:r>
              <a:rPr lang="ru-RU" sz="2000" dirty="0"/>
              <a:t>бактериологических </a:t>
            </a:r>
            <a:r>
              <a:rPr lang="ru-RU" sz="2000" dirty="0" smtClean="0"/>
              <a:t> посевов.</a:t>
            </a:r>
          </a:p>
          <a:p>
            <a:r>
              <a:rPr lang="ru-RU" sz="2000" dirty="0"/>
              <a:t>Чаще всего резистентность  выявлялась к </a:t>
            </a:r>
            <a:r>
              <a:rPr lang="ru-RU" sz="2000" dirty="0" err="1" smtClean="0"/>
              <a:t>аминогликозидам</a:t>
            </a:r>
            <a:r>
              <a:rPr lang="ru-RU" sz="2000" dirty="0" smtClean="0"/>
              <a:t>(12,5%), цефалоспоринам(75%) , полусинтетическим пенициллинам(37,5%),  </a:t>
            </a:r>
            <a:r>
              <a:rPr lang="ru-RU" sz="2000" dirty="0" err="1" smtClean="0"/>
              <a:t>меронему</a:t>
            </a:r>
            <a:r>
              <a:rPr lang="ru-RU" sz="2000" dirty="0" smtClean="0"/>
              <a:t>  (12,5%).</a:t>
            </a:r>
          </a:p>
          <a:p>
            <a:r>
              <a:rPr lang="ru-RU" sz="2000" dirty="0" smtClean="0"/>
              <a:t>У 1 ребенка микрофлора была чувствительна к антибиотикам.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6053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85010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Свердловский родильный дом – </a:t>
            </a:r>
            <a:r>
              <a:rPr lang="ru-RU" b="1" dirty="0" smtClean="0"/>
              <a:t> </a:t>
            </a:r>
            <a:r>
              <a:rPr lang="ru-RU" b="1" dirty="0"/>
              <a:t>24 ребенка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9512" y="1268760"/>
            <a:ext cx="8435280" cy="172819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У </a:t>
            </a:r>
            <a:r>
              <a:rPr lang="ru-RU" sz="2000" dirty="0" smtClean="0"/>
              <a:t>4 </a:t>
            </a:r>
            <a:r>
              <a:rPr lang="ru-RU" sz="2000" dirty="0"/>
              <a:t>детей получены</a:t>
            </a:r>
            <a:r>
              <a:rPr lang="ru-RU" sz="2000" dirty="0" smtClean="0"/>
              <a:t> </a:t>
            </a:r>
            <a:r>
              <a:rPr lang="ru-RU" sz="2000" dirty="0"/>
              <a:t>положительные </a:t>
            </a:r>
            <a:r>
              <a:rPr lang="ru-RU" sz="2000" dirty="0" smtClean="0"/>
              <a:t>результаты бактериологических посевов.</a:t>
            </a:r>
          </a:p>
          <a:p>
            <a:r>
              <a:rPr lang="ru-RU" sz="2000" dirty="0"/>
              <a:t>Чаще всего резистентность  выявлялась к </a:t>
            </a:r>
            <a:r>
              <a:rPr lang="ru-RU" sz="2000" dirty="0" smtClean="0"/>
              <a:t>полусинтетическим пенициллинам (50%). </a:t>
            </a:r>
          </a:p>
          <a:p>
            <a:r>
              <a:rPr lang="ru-RU" sz="2000" dirty="0" smtClean="0"/>
              <a:t>У 1 ребенка микрофлора была чувствительна к антибиотикам.</a:t>
            </a:r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356992"/>
            <a:ext cx="8712968" cy="864096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Родильное отделение ЦГБ г. Красный Луч –  16 детей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23528" y="4437112"/>
            <a:ext cx="8435280" cy="201622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У </a:t>
            </a:r>
            <a:r>
              <a:rPr lang="ru-RU" sz="2000" dirty="0" smtClean="0"/>
              <a:t>7 детей </a:t>
            </a:r>
            <a:r>
              <a:rPr lang="ru-RU" sz="2000" dirty="0"/>
              <a:t>получены</a:t>
            </a:r>
            <a:r>
              <a:rPr lang="ru-RU" sz="2000" dirty="0" smtClean="0"/>
              <a:t> </a:t>
            </a:r>
            <a:r>
              <a:rPr lang="ru-RU" sz="2000" dirty="0"/>
              <a:t>положительные </a:t>
            </a:r>
            <a:r>
              <a:rPr lang="ru-RU" sz="2000" dirty="0" smtClean="0"/>
              <a:t>результаты </a:t>
            </a:r>
            <a:r>
              <a:rPr lang="ru-RU" sz="2000" dirty="0"/>
              <a:t>бактериологических посевов</a:t>
            </a:r>
            <a:endParaRPr lang="ru-RU" sz="2000" dirty="0" smtClean="0"/>
          </a:p>
          <a:p>
            <a:r>
              <a:rPr lang="ru-RU" sz="2000" dirty="0"/>
              <a:t>Чаще всего резистентность </a:t>
            </a:r>
            <a:r>
              <a:rPr lang="ru-RU" sz="2000" dirty="0" smtClean="0"/>
              <a:t>выявлялась </a:t>
            </a:r>
            <a:r>
              <a:rPr lang="ru-RU" sz="2000" dirty="0"/>
              <a:t>к </a:t>
            </a:r>
            <a:r>
              <a:rPr lang="ru-RU" sz="2000" dirty="0" err="1" smtClean="0"/>
              <a:t>аминогликозидам</a:t>
            </a:r>
            <a:r>
              <a:rPr lang="ru-RU" sz="2000" dirty="0" smtClean="0"/>
              <a:t> (43%), цефалоспоринам (57%), полусинтетическим пенициллинам (14%),  </a:t>
            </a:r>
            <a:r>
              <a:rPr lang="ru-RU" sz="2000" dirty="0" err="1" smtClean="0"/>
              <a:t>меронему</a:t>
            </a:r>
            <a:r>
              <a:rPr lang="ru-RU" sz="2000" dirty="0" smtClean="0"/>
              <a:t> – у 2 детей (29%).</a:t>
            </a:r>
          </a:p>
          <a:p>
            <a:r>
              <a:rPr lang="ru-RU" sz="2000" dirty="0" smtClean="0"/>
              <a:t>У 1 ребенка микрофлора была чувствительна к антибиотикам.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0644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ГУ ЛНР «</a:t>
            </a:r>
            <a:r>
              <a:rPr lang="ru-RU" b="1" dirty="0" err="1"/>
              <a:t>АЦМиР</a:t>
            </a:r>
            <a:r>
              <a:rPr lang="ru-RU" b="1" dirty="0"/>
              <a:t>» (г. Алчевск) – </a:t>
            </a:r>
            <a:r>
              <a:rPr lang="ru-RU" b="1" dirty="0" smtClean="0"/>
              <a:t>5 </a:t>
            </a:r>
            <a:r>
              <a:rPr lang="ru-RU" b="1" dirty="0"/>
              <a:t>детей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0344" y="2924944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Отрицательные </a:t>
            </a:r>
            <a:r>
              <a:rPr lang="ru-RU" sz="2000" b="1" dirty="0" err="1" smtClean="0">
                <a:solidFill>
                  <a:srgbClr val="FF0000"/>
                </a:solidFill>
              </a:rPr>
              <a:t>бактериологическе</a:t>
            </a:r>
            <a:r>
              <a:rPr lang="ru-RU" sz="2000" b="1" dirty="0" smtClean="0">
                <a:solidFill>
                  <a:srgbClr val="FF0000"/>
                </a:solidFill>
              </a:rPr>
              <a:t> посевы из различных биологических сред были констатированы только в трех </a:t>
            </a:r>
            <a:r>
              <a:rPr lang="ru-RU" sz="2000" b="1" dirty="0" err="1" smtClean="0">
                <a:solidFill>
                  <a:srgbClr val="FF0000"/>
                </a:solidFill>
              </a:rPr>
              <a:t>родовспомагательных</a:t>
            </a:r>
            <a:r>
              <a:rPr lang="ru-RU" sz="2000" b="1" dirty="0" smtClean="0">
                <a:solidFill>
                  <a:srgbClr val="FF0000"/>
                </a:solidFill>
              </a:rPr>
              <a:t> учреждениях:</a:t>
            </a:r>
            <a:endParaRPr lang="ru-RU" sz="20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ГУ </a:t>
            </a:r>
            <a:r>
              <a:rPr lang="ru-RU" sz="2000" dirty="0" smtClean="0"/>
              <a:t>«Луганский перинатальный центр» ЛНР</a:t>
            </a:r>
            <a:endParaRPr lang="ru-R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/>
              <a:t>Антрацитовский</a:t>
            </a:r>
            <a:r>
              <a:rPr lang="ru-RU" sz="2000" dirty="0"/>
              <a:t> родильный дом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/>
              <a:t>Ровеньковское</a:t>
            </a:r>
            <a:r>
              <a:rPr lang="ru-RU" sz="2000" dirty="0"/>
              <a:t> родильное </a:t>
            </a:r>
            <a:r>
              <a:rPr lang="ru-RU" sz="2000" dirty="0" smtClean="0"/>
              <a:t>отделение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512" y="1268760"/>
            <a:ext cx="8435280" cy="129614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У </a:t>
            </a:r>
            <a:r>
              <a:rPr lang="ru-RU" sz="2000" dirty="0" smtClean="0"/>
              <a:t>2 </a:t>
            </a:r>
            <a:r>
              <a:rPr lang="ru-RU" sz="2000" dirty="0"/>
              <a:t>детей </a:t>
            </a:r>
            <a:r>
              <a:rPr lang="ru-RU" sz="2000" dirty="0" smtClean="0"/>
              <a:t>получены </a:t>
            </a:r>
            <a:r>
              <a:rPr lang="ru-RU" sz="2000" dirty="0"/>
              <a:t>положительные </a:t>
            </a:r>
            <a:r>
              <a:rPr lang="ru-RU" sz="2000" dirty="0" smtClean="0"/>
              <a:t>результаты бактериологических посевов.</a:t>
            </a:r>
          </a:p>
          <a:p>
            <a:r>
              <a:rPr lang="ru-RU" sz="2000" dirty="0"/>
              <a:t>Чаще всего резистентность выявлялась </a:t>
            </a:r>
            <a:r>
              <a:rPr lang="ru-RU" sz="2000" dirty="0" smtClean="0"/>
              <a:t>к цефалоспоринам (100%), </a:t>
            </a:r>
            <a:r>
              <a:rPr lang="ru-RU" sz="2000" dirty="0" err="1" smtClean="0"/>
              <a:t>аминогликозидам</a:t>
            </a:r>
            <a:r>
              <a:rPr lang="ru-RU" sz="2000" dirty="0" smtClean="0"/>
              <a:t> (50%), к </a:t>
            </a:r>
            <a:r>
              <a:rPr lang="ru-RU" sz="2000" dirty="0" err="1" smtClean="0"/>
              <a:t>меронему</a:t>
            </a:r>
            <a:r>
              <a:rPr lang="ru-RU" sz="2000" dirty="0" smtClean="0"/>
              <a:t> –  у 1 ребенка (50%) </a:t>
            </a:r>
          </a:p>
        </p:txBody>
      </p:sp>
    </p:spTree>
    <p:extLst>
      <p:ext uri="{BB962C8B-B14F-4D97-AF65-F5344CB8AC3E}">
        <p14:creationId xmlns:p14="http://schemas.microsoft.com/office/powerpoint/2010/main" xmlns="" val="2783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Интерпретация результатов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075240" cy="2664296"/>
          </a:xfrm>
        </p:spPr>
        <p:txBody>
          <a:bodyPr/>
          <a:lstStyle/>
          <a:p>
            <a:pPr algn="just"/>
            <a:r>
              <a:rPr lang="ru-RU" sz="2000" dirty="0" smtClean="0"/>
              <a:t>Резистентность микрофлоры к наиболее часто применяемым группам антибиотиков свидетельствует о </a:t>
            </a:r>
            <a:r>
              <a:rPr lang="ru-RU" sz="2000" smtClean="0"/>
              <a:t>высокой инфицированности </a:t>
            </a:r>
            <a:r>
              <a:rPr lang="ru-RU" sz="2000" dirty="0" smtClean="0"/>
              <a:t>беременных женщин и бактериальному неблагополучию в ЛПУ и диктует необходимость мониторинга микробного пейзажа в родовспомогательных учреждениях.</a:t>
            </a: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0099983"/>
              </p:ext>
            </p:extLst>
          </p:nvPr>
        </p:nvGraphicFramePr>
        <p:xfrm>
          <a:off x="251520" y="3573016"/>
          <a:ext cx="8496944" cy="1878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2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16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310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48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Микробный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агент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Кол-во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% от </a:t>
                      </a:r>
                      <a:r>
                        <a:rPr lang="ru-RU" dirty="0" smtClean="0"/>
                        <a:t>общего числа детей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8303">
                <a:tc>
                  <a:txBody>
                    <a:bodyPr/>
                    <a:lstStyle/>
                    <a:p>
                      <a:r>
                        <a:rPr lang="en-US" sz="1800" dirty="0" err="1"/>
                        <a:t>Acinetobacter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baumannii</a:t>
                      </a:r>
                      <a:r>
                        <a:rPr lang="en-US" sz="180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11,11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8303">
                <a:tc>
                  <a:txBody>
                    <a:bodyPr/>
                    <a:lstStyle/>
                    <a:p>
                      <a:r>
                        <a:rPr lang="ru-RU" sz="1800" dirty="0"/>
                        <a:t>С</a:t>
                      </a:r>
                      <a:r>
                        <a:rPr lang="en-US" sz="1800" dirty="0" err="1"/>
                        <a:t>andida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albicans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6,35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8303">
                <a:tc>
                  <a:txBody>
                    <a:bodyPr/>
                    <a:lstStyle/>
                    <a:p>
                      <a:r>
                        <a:rPr lang="en-US" sz="1800" dirty="0"/>
                        <a:t>Staphylococcus </a:t>
                      </a:r>
                      <a:r>
                        <a:rPr lang="en-US" sz="1800" dirty="0" err="1"/>
                        <a:t>aureus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4,76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8303">
                <a:tc>
                  <a:txBody>
                    <a:bodyPr/>
                    <a:lstStyle/>
                    <a:p>
                      <a:r>
                        <a:rPr lang="en-US" sz="1800" dirty="0" err="1"/>
                        <a:t>Enterobacter</a:t>
                      </a:r>
                      <a:r>
                        <a:rPr lang="en-US" sz="1800" dirty="0"/>
                        <a:t> cloacae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4,76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218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16632"/>
            <a:ext cx="2664296" cy="562074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/>
              <a:t>ВЫВОДЫ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424936" cy="3744416"/>
          </a:xfrm>
        </p:spPr>
        <p:txBody>
          <a:bodyPr>
            <a:noAutofit/>
          </a:bodyPr>
          <a:lstStyle/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E8637"/>
              </a:buClr>
            </a:pPr>
            <a:r>
              <a:rPr lang="ru-RU" sz="2000" dirty="0"/>
              <a:t>1. Микробный пейзаж представлен в основном условно-патогенной микрофлорой (89,8</a:t>
            </a:r>
            <a:r>
              <a:rPr lang="ru-RU" sz="2000" dirty="0" smtClean="0"/>
              <a:t>%).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E8637"/>
              </a:buClr>
            </a:pPr>
            <a:r>
              <a:rPr lang="ru-RU" sz="2000" dirty="0" smtClean="0"/>
              <a:t>2. Наиболее часто выделяли </a:t>
            </a:r>
            <a:r>
              <a:rPr lang="en-US" sz="2000" dirty="0" err="1"/>
              <a:t>Acinetobacter</a:t>
            </a:r>
            <a:r>
              <a:rPr lang="en-US" sz="2000" dirty="0"/>
              <a:t> </a:t>
            </a:r>
            <a:r>
              <a:rPr lang="en-US" sz="2000" dirty="0" err="1"/>
              <a:t>baumannii</a:t>
            </a:r>
            <a:r>
              <a:rPr lang="en-US" sz="2000" dirty="0"/>
              <a:t> </a:t>
            </a:r>
            <a:r>
              <a:rPr lang="ru-RU" sz="2000" dirty="0" smtClean="0"/>
              <a:t> (11,11%)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E8637"/>
              </a:buClr>
            </a:pPr>
            <a:r>
              <a:rPr lang="ru-RU" sz="2000" dirty="0" smtClean="0">
                <a:solidFill>
                  <a:prstClr val="black"/>
                </a:solidFill>
              </a:rPr>
              <a:t>3. </a:t>
            </a:r>
            <a:r>
              <a:rPr lang="ru-RU" sz="2000" dirty="0">
                <a:solidFill>
                  <a:prstClr val="black"/>
                </a:solidFill>
              </a:rPr>
              <a:t>В </a:t>
            </a:r>
            <a:r>
              <a:rPr lang="ru-RU" sz="2000" dirty="0" smtClean="0">
                <a:solidFill>
                  <a:prstClr val="black"/>
                </a:solidFill>
              </a:rPr>
              <a:t>10,2% </a:t>
            </a:r>
            <a:r>
              <a:rPr lang="ru-RU" sz="2000" dirty="0">
                <a:solidFill>
                  <a:prstClr val="black"/>
                </a:solidFill>
              </a:rPr>
              <a:t>случаев микрофлора была </a:t>
            </a:r>
            <a:r>
              <a:rPr lang="ru-RU" sz="2000" dirty="0" err="1">
                <a:solidFill>
                  <a:prstClr val="black"/>
                </a:solidFill>
              </a:rPr>
              <a:t>нозокомиальной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  <a:endParaRPr lang="ru-RU" sz="2000" dirty="0"/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E8637"/>
              </a:buClr>
            </a:pPr>
            <a:r>
              <a:rPr lang="ru-RU" sz="2000" dirty="0" smtClean="0"/>
              <a:t>4. </a:t>
            </a:r>
            <a:r>
              <a:rPr lang="ru-RU" sz="2000" dirty="0"/>
              <a:t>В </a:t>
            </a:r>
            <a:r>
              <a:rPr lang="ru-RU" sz="2000" dirty="0" smtClean="0"/>
              <a:t>86% </a:t>
            </a:r>
            <a:r>
              <a:rPr lang="ru-RU" sz="2000" dirty="0"/>
              <a:t>случаев микрофлора резистентная к наиболее часто применяемым группам антибиотиков (</a:t>
            </a:r>
            <a:r>
              <a:rPr lang="ru-RU" sz="2000" dirty="0" smtClean="0"/>
              <a:t>цефалоспорины (58%), </a:t>
            </a:r>
            <a:r>
              <a:rPr lang="ru-RU" sz="2000" dirty="0" err="1" smtClean="0"/>
              <a:t>аминогликозиды</a:t>
            </a:r>
            <a:r>
              <a:rPr lang="ru-RU" sz="2000" dirty="0" smtClean="0"/>
              <a:t> (28%).</a:t>
            </a:r>
            <a:endParaRPr lang="ru-RU" sz="2000" dirty="0"/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E8637"/>
              </a:buClr>
            </a:pPr>
            <a:r>
              <a:rPr lang="ru-RU" sz="2000" dirty="0" smtClean="0"/>
              <a:t>5. </a:t>
            </a:r>
            <a:r>
              <a:rPr lang="ru-RU" sz="2000" dirty="0"/>
              <a:t>Чаще всего </a:t>
            </a:r>
            <a:r>
              <a:rPr lang="ru-RU" sz="2000" dirty="0" smtClean="0"/>
              <a:t>резистентность имела место </a:t>
            </a:r>
            <a:r>
              <a:rPr lang="ru-RU" sz="2000" dirty="0"/>
              <a:t>к ампициллину, </a:t>
            </a:r>
            <a:r>
              <a:rPr lang="ru-RU" sz="2000" dirty="0" smtClean="0"/>
              <a:t>гентамицину, </a:t>
            </a:r>
            <a:r>
              <a:rPr lang="ru-RU" sz="2000" dirty="0" err="1" smtClean="0"/>
              <a:t>цефтриаксону</a:t>
            </a:r>
            <a:r>
              <a:rPr lang="ru-RU" sz="2000" dirty="0" smtClean="0"/>
              <a:t>, </a:t>
            </a:r>
            <a:r>
              <a:rPr lang="ru-RU" sz="2000" dirty="0" err="1" smtClean="0"/>
              <a:t>цефотаксиму</a:t>
            </a:r>
            <a:r>
              <a:rPr lang="ru-RU" sz="2000" dirty="0" smtClean="0"/>
              <a:t>, </a:t>
            </a:r>
            <a:r>
              <a:rPr lang="ru-RU" sz="2000" dirty="0" err="1" smtClean="0"/>
              <a:t>цефепиму</a:t>
            </a:r>
            <a:r>
              <a:rPr lang="ru-RU" sz="2000" dirty="0"/>
              <a:t>,</a:t>
            </a:r>
            <a:r>
              <a:rPr lang="ru-RU" sz="2000" dirty="0" smtClean="0"/>
              <a:t> </a:t>
            </a:r>
            <a:r>
              <a:rPr lang="ru-RU" sz="2000" dirty="0" err="1" smtClean="0"/>
              <a:t>цефтазидиму</a:t>
            </a:r>
            <a:r>
              <a:rPr lang="ru-RU" sz="2000" smtClean="0"/>
              <a:t>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69081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thesun.co.uk/wp-content/uploads/2017/12/nintchdbpict000371404592.jpg?strip=all&amp;quality=100&amp;w=1200&amp;h=800&amp;crop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thesun.co.uk/wp-content/uploads/2017/12/nintchdbpict000371404592.jpg?strip=all&amp;quality=100&amp;w=1200&amp;h=800&amp;crop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36" y="44624"/>
            <a:ext cx="9000960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5013176"/>
            <a:ext cx="7848872" cy="14401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БЛАГОДАРИМ ЗА ВНИМАНИЕ!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98889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18453"/>
            <a:ext cx="3672408" cy="648072"/>
          </a:xfrm>
        </p:spPr>
        <p:txBody>
          <a:bodyPr>
            <a:normAutofit/>
          </a:bodyPr>
          <a:lstStyle/>
          <a:p>
            <a:r>
              <a:rPr lang="ru-RU" sz="2700" b="1" dirty="0"/>
              <a:t>АКТУАЛЬНОСТЬ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5" y="3212976"/>
            <a:ext cx="8208913" cy="3456384"/>
          </a:xfrm>
        </p:spPr>
        <p:txBody>
          <a:bodyPr>
            <a:normAutofit/>
          </a:bodyPr>
          <a:lstStyle/>
          <a:p>
            <a:pPr marL="0" indent="442913" algn="just">
              <a:buNone/>
            </a:pPr>
            <a:r>
              <a:rPr lang="ru-RU" sz="2000" b="1" i="1" dirty="0"/>
              <a:t>В структуре заболеваемости </a:t>
            </a:r>
            <a:r>
              <a:rPr lang="ru-RU" sz="2000" b="1" i="1" dirty="0" smtClean="0"/>
              <a:t>новорожденных </a:t>
            </a:r>
            <a:r>
              <a:rPr lang="ru-RU" sz="2000" b="1" i="1" dirty="0"/>
              <a:t>лидирующие позиции занимает инфекционная патология. Важную роль </a:t>
            </a:r>
            <a:r>
              <a:rPr lang="ru-RU" sz="2000" b="1" i="1" dirty="0" smtClean="0"/>
              <a:t>в развитии, течении заболеваний и исходе играют условно-патогенные микроорганизмы. </a:t>
            </a:r>
            <a:r>
              <a:rPr lang="ru-RU" sz="2000" b="1" i="1" dirty="0"/>
              <a:t>В условиях стационара </a:t>
            </a:r>
            <a:r>
              <a:rPr lang="ru-RU" sz="2000" b="1" i="1" dirty="0" smtClean="0"/>
              <a:t> они подвергаются </a:t>
            </a:r>
            <a:r>
              <a:rPr lang="ru-RU" sz="2000" b="1" i="1" dirty="0"/>
              <a:t>селекции, приобретают множественную </a:t>
            </a:r>
            <a:r>
              <a:rPr lang="ru-RU" sz="2000" b="1" i="1" dirty="0" smtClean="0"/>
              <a:t>устойчивость </a:t>
            </a:r>
            <a:r>
              <a:rPr lang="ru-RU" sz="2000" b="1" i="1" dirty="0"/>
              <a:t>и обуславливают высокий риск развития тяжелого инфекционного процесса. Поэтому особенно важен мониторинг микрофлоры </a:t>
            </a:r>
            <a:r>
              <a:rPr lang="ru-RU" sz="2000" b="1" i="1" dirty="0" smtClean="0"/>
              <a:t>у больных новорожденных и определение ее чувствительности к антибиотикам.</a:t>
            </a:r>
            <a:endParaRPr lang="ru-RU" sz="2000" dirty="0"/>
          </a:p>
        </p:txBody>
      </p:sp>
      <p:pic>
        <p:nvPicPr>
          <p:cNvPr id="1026" name="Picture 2" descr="https://i.pinimg.com/736x/6f/a1/c4/6fa1c431eaf6a66783882b4908ee06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9939" y="332656"/>
            <a:ext cx="4559829" cy="2564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05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352928" cy="1512168"/>
          </a:xfrm>
        </p:spPr>
        <p:txBody>
          <a:bodyPr>
            <a:normAutofit fontScale="92500"/>
          </a:bodyPr>
          <a:lstStyle/>
          <a:p>
            <a:pPr marL="0" indent="361950" algn="just">
              <a:buNone/>
            </a:pPr>
            <a:r>
              <a:rPr lang="ru-RU" sz="2000" dirty="0" smtClean="0"/>
              <a:t>1</a:t>
            </a:r>
            <a:r>
              <a:rPr lang="ru-RU" sz="2000" dirty="0"/>
              <a:t>) </a:t>
            </a:r>
            <a:r>
              <a:rPr lang="ru-RU" sz="2000" dirty="0" smtClean="0"/>
              <a:t>изучить микробный пейзаж </a:t>
            </a:r>
            <a:r>
              <a:rPr lang="ru-RU" sz="2000" dirty="0"/>
              <a:t>у новорожденных </a:t>
            </a:r>
            <a:r>
              <a:rPr lang="ru-RU" sz="2000" dirty="0" smtClean="0"/>
              <a:t>детей, находившихся на лечении в </a:t>
            </a:r>
            <a:r>
              <a:rPr lang="ru-RU" sz="2000" dirty="0"/>
              <a:t>родовспомогательных учреждений </a:t>
            </a:r>
            <a:r>
              <a:rPr lang="ru-RU" sz="2000" dirty="0" smtClean="0"/>
              <a:t>ЛНР; </a:t>
            </a:r>
            <a:endParaRPr lang="ru-RU" sz="2000" dirty="0"/>
          </a:p>
          <a:p>
            <a:pPr marL="0" indent="361950" algn="just">
              <a:buNone/>
            </a:pPr>
            <a:r>
              <a:rPr lang="ru-RU" sz="2000" dirty="0"/>
              <a:t>2) </a:t>
            </a:r>
            <a:r>
              <a:rPr lang="ru-RU" sz="2000" dirty="0" smtClean="0"/>
              <a:t>провести анализ </a:t>
            </a:r>
            <a:r>
              <a:rPr lang="ru-RU" sz="2000" dirty="0"/>
              <a:t>данных о </a:t>
            </a:r>
            <a:r>
              <a:rPr lang="ru-RU" sz="2000" dirty="0" smtClean="0"/>
              <a:t>чувствительности и резистентности </a:t>
            </a:r>
            <a:r>
              <a:rPr lang="ru-RU" sz="2000" dirty="0"/>
              <a:t>к </a:t>
            </a:r>
            <a:r>
              <a:rPr lang="ru-RU" sz="2000" dirty="0" smtClean="0"/>
              <a:t>антибиотикам выделенной микрофлоры.</a:t>
            </a:r>
            <a:endParaRPr lang="ru-RU" sz="2000" b="1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672408" cy="648072"/>
          </a:xfrm>
        </p:spPr>
        <p:txBody>
          <a:bodyPr>
            <a:normAutofit/>
          </a:bodyPr>
          <a:lstStyle/>
          <a:p>
            <a:r>
              <a:rPr lang="ru-RU" sz="2700" b="1" dirty="0" smtClean="0"/>
              <a:t>ЦЕЛЬ РАБОТЫ:</a:t>
            </a:r>
            <a:endParaRPr lang="ru-RU" sz="27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240868"/>
            <a:ext cx="3672408" cy="64807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/>
              <a:t>ЗАДАЧИ:</a:t>
            </a:r>
            <a:endParaRPr lang="ru-RU" sz="27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4664" y="2888940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dirty="0"/>
              <a:t>1) определить спектр микрофлоры наиболее часто встречающейся у новорожденных детей в родовспомогательных учреждениях;</a:t>
            </a:r>
          </a:p>
          <a:p>
            <a:pPr indent="361950" algn="just"/>
            <a:r>
              <a:rPr lang="ru-RU" sz="2000" dirty="0"/>
              <a:t>2) определить особенности чувствительности </a:t>
            </a:r>
            <a:r>
              <a:rPr lang="ru-RU" sz="2000" dirty="0" err="1" smtClean="0"/>
              <a:t>выделеной</a:t>
            </a:r>
            <a:r>
              <a:rPr lang="ru-RU" sz="2000" dirty="0" smtClean="0"/>
              <a:t> микрофлоры к </a:t>
            </a:r>
            <a:r>
              <a:rPr lang="ru-RU" sz="2000" dirty="0"/>
              <a:t>антибиотикам.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7132" y="4520156"/>
            <a:ext cx="4724809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175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0" y="724538"/>
            <a:ext cx="8814370" cy="345638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38" indent="-96838" algn="just">
              <a:buFontTx/>
              <a:buChar char="-"/>
            </a:pPr>
            <a:r>
              <a:rPr lang="ru-RU" sz="2000" dirty="0" smtClean="0"/>
              <a:t>Проведен </a:t>
            </a:r>
            <a:r>
              <a:rPr lang="ru-RU" sz="2000" dirty="0"/>
              <a:t>ретроспективный анализ историй болезни </a:t>
            </a:r>
            <a:r>
              <a:rPr lang="ru-RU" sz="2000" dirty="0" smtClean="0"/>
              <a:t>128 </a:t>
            </a:r>
            <a:r>
              <a:rPr lang="ru-RU" sz="2000" dirty="0"/>
              <a:t>детей, поступивших на лечение в отделение </a:t>
            </a:r>
            <a:r>
              <a:rPr lang="ru-RU" sz="2000" dirty="0" smtClean="0"/>
              <a:t>реанимации  Луганской республиканской детской клинической больницы </a:t>
            </a:r>
            <a:r>
              <a:rPr lang="ru-RU" sz="2000" dirty="0"/>
              <a:t>из разных родовспомогательных учреждений республики за период с 1 января </a:t>
            </a:r>
            <a:r>
              <a:rPr lang="ru-RU" sz="2000" dirty="0" smtClean="0"/>
              <a:t>2019г </a:t>
            </a:r>
            <a:r>
              <a:rPr lang="ru-RU" sz="2000" dirty="0"/>
              <a:t>по </a:t>
            </a:r>
            <a:r>
              <a:rPr lang="ru-RU" sz="2000" dirty="0" smtClean="0"/>
              <a:t>30 </a:t>
            </a:r>
            <a:r>
              <a:rPr lang="ru-RU" sz="2000" dirty="0"/>
              <a:t>ноября </a:t>
            </a:r>
            <a:r>
              <a:rPr lang="ru-RU" sz="2000" dirty="0" smtClean="0"/>
              <a:t>2019г</a:t>
            </a:r>
            <a:r>
              <a:rPr lang="ru-RU" sz="2000" dirty="0"/>
              <a:t>.</a:t>
            </a:r>
          </a:p>
          <a:p>
            <a:pPr marL="0" indent="176213" algn="just">
              <a:buFontTx/>
              <a:buChar char="-"/>
            </a:pPr>
            <a:endParaRPr lang="ru-RU" sz="2000" dirty="0" smtClean="0"/>
          </a:p>
          <a:p>
            <a:pPr marL="0" indent="176213" algn="just">
              <a:buFontTx/>
              <a:buChar char="-"/>
            </a:pPr>
            <a:r>
              <a:rPr lang="ru-RU" sz="2000" dirty="0" smtClean="0"/>
              <a:t>У данных пациентов было произведено бактериологическое исследование различных биологических материалов (в зависимости от диагноза) на предмет наличия патогенной микрофлоры: слизь из зева, носа, </a:t>
            </a:r>
            <a:r>
              <a:rPr lang="ru-RU" sz="2000" dirty="0" err="1" smtClean="0"/>
              <a:t>трахео-бронхиального</a:t>
            </a:r>
            <a:r>
              <a:rPr lang="ru-RU" sz="2000" dirty="0" smtClean="0"/>
              <a:t> дерева, кровь, ликвор, отделяемое из раны, кал.</a:t>
            </a:r>
          </a:p>
          <a:p>
            <a:pPr marL="0" indent="176213" algn="just">
              <a:buFontTx/>
              <a:buChar char="-"/>
            </a:pPr>
            <a:r>
              <a:rPr lang="ru-RU" sz="2000" dirty="0"/>
              <a:t>Исследования проводились в </a:t>
            </a:r>
            <a:r>
              <a:rPr lang="ru-RU" sz="2000" dirty="0" err="1"/>
              <a:t>баклаборатории</a:t>
            </a:r>
            <a:r>
              <a:rPr lang="ru-RU" sz="2000" dirty="0"/>
              <a:t> </a:t>
            </a:r>
            <a:r>
              <a:rPr lang="ru-RU" sz="2000" dirty="0" smtClean="0"/>
              <a:t>ГУ «ЛРДКБ» ЛНР.</a:t>
            </a: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19831" y="202630"/>
            <a:ext cx="8259688" cy="562074"/>
          </a:xfrm>
        </p:spPr>
        <p:txBody>
          <a:bodyPr>
            <a:normAutofit/>
          </a:bodyPr>
          <a:lstStyle/>
          <a:p>
            <a:pPr marL="0" indent="361950"/>
            <a:r>
              <a:rPr lang="ru-RU" b="1" dirty="0"/>
              <a:t>Материалы и методы: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221088"/>
            <a:ext cx="3976014" cy="2634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62" y="4221088"/>
            <a:ext cx="4037290" cy="269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689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3068960"/>
            <a:ext cx="8640959" cy="36004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 smtClean="0"/>
              <a:t> Забор биоматериала производится в </a:t>
            </a:r>
            <a:r>
              <a:rPr lang="ru-RU" sz="2000" dirty="0"/>
              <a:t>отделении реанимации при поступлении ребенка в стерильную пробирку или чашку Петри, доставляется в лабораторию</a:t>
            </a:r>
            <a:r>
              <a:rPr lang="ru-RU" sz="2000" dirty="0" smtClean="0"/>
              <a:t>, где </a:t>
            </a:r>
            <a:r>
              <a:rPr lang="ru-RU" sz="2000" dirty="0"/>
              <a:t>производится посев на питательную среду </a:t>
            </a:r>
            <a:r>
              <a:rPr lang="ru-RU" sz="2000" dirty="0" smtClean="0"/>
              <a:t>– мясопептонный </a:t>
            </a:r>
            <a:r>
              <a:rPr lang="ru-RU" sz="2000" dirty="0" err="1" smtClean="0"/>
              <a:t>агар</a:t>
            </a:r>
            <a:r>
              <a:rPr lang="ru-RU" sz="2000" dirty="0" smtClean="0"/>
              <a:t>. </a:t>
            </a:r>
            <a:r>
              <a:rPr lang="ru-RU" sz="2000" dirty="0"/>
              <a:t>Через  24-48 часов проводится микроскопия полученных </a:t>
            </a:r>
            <a:r>
              <a:rPr lang="ru-RU" sz="2000" dirty="0" smtClean="0"/>
              <a:t>колоний, которые затем высеваются на различные питательные среды (</a:t>
            </a:r>
            <a:r>
              <a:rPr lang="ru-RU" sz="2000" dirty="0"/>
              <a:t>в зависимости от выделенного возбудителя</a:t>
            </a:r>
            <a:r>
              <a:rPr lang="ru-RU" sz="2000" dirty="0" smtClean="0"/>
              <a:t>) для </a:t>
            </a:r>
            <a:r>
              <a:rPr lang="ru-RU" sz="2000" dirty="0"/>
              <a:t>определения чистой культуры и чувствительности к антибиотикам методами: бумажных дисков (</a:t>
            </a:r>
            <a:r>
              <a:rPr lang="ru-RU" sz="2000" dirty="0" err="1"/>
              <a:t>дискодиффузионный</a:t>
            </a:r>
            <a:r>
              <a:rPr lang="ru-RU" sz="2000" dirty="0"/>
              <a:t> метод), Е-тест </a:t>
            </a:r>
            <a:r>
              <a:rPr lang="ru-RU" sz="2000" dirty="0" smtClean="0"/>
              <a:t>(или </a:t>
            </a:r>
            <a:r>
              <a:rPr lang="ru-RU" sz="2000" dirty="0" err="1"/>
              <a:t>эпсилометрический</a:t>
            </a:r>
            <a:r>
              <a:rPr lang="ru-RU" sz="2000" dirty="0"/>
              <a:t> метод) или серийных (стандартных) разведений в бульоне или в плотной питательной среде.</a:t>
            </a:r>
          </a:p>
          <a:p>
            <a:pPr marL="0" indent="0" algn="just">
              <a:buNone/>
            </a:pPr>
            <a:r>
              <a:rPr lang="ru-RU" sz="2000" dirty="0"/>
              <a:t>Через 24 часа оценивается результат и заключение передается в отделение реанимации новорожденных.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5" y="-2121"/>
            <a:ext cx="4409746" cy="29270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7881" y="-28834"/>
            <a:ext cx="4556407" cy="302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92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192" y="908720"/>
            <a:ext cx="7931224" cy="3024336"/>
          </a:xfrm>
        </p:spPr>
        <p:txBody>
          <a:bodyPr/>
          <a:lstStyle/>
          <a:p>
            <a:pPr algn="just"/>
            <a:r>
              <a:rPr lang="ru-RU" dirty="0" smtClean="0"/>
              <a:t>51 ребенок рожден путем кесарева сечения (40,48 %), у 14 из них получены положительные результаты посева на микрофлору (27,45%)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77 детей рождены через естественные родовые пути,</a:t>
            </a:r>
            <a:r>
              <a:rPr lang="uk-UA" dirty="0" smtClean="0"/>
              <a:t> у 22 </a:t>
            </a:r>
            <a:r>
              <a:rPr lang="uk-UA" dirty="0" err="1" smtClean="0"/>
              <a:t>из</a:t>
            </a:r>
            <a:r>
              <a:rPr lang="uk-UA" dirty="0" smtClean="0"/>
              <a:t> них </a:t>
            </a:r>
            <a:r>
              <a:rPr lang="ru-RU" dirty="0"/>
              <a:t>получены положительные результаты посева на </a:t>
            </a:r>
            <a:r>
              <a:rPr lang="ru-RU" dirty="0" smtClean="0"/>
              <a:t>микрофлору </a:t>
            </a:r>
            <a:r>
              <a:rPr lang="ru-RU" dirty="0"/>
              <a:t>(</a:t>
            </a:r>
            <a:r>
              <a:rPr lang="ru-RU" dirty="0" smtClean="0"/>
              <a:t>29,33%)</a:t>
            </a:r>
            <a:endParaRPr lang="uk-UA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15008" y="260648"/>
            <a:ext cx="7301408" cy="562074"/>
          </a:xfrm>
        </p:spPr>
        <p:txBody>
          <a:bodyPr>
            <a:normAutofit fontScale="90000"/>
          </a:bodyPr>
          <a:lstStyle/>
          <a:p>
            <a:pPr indent="628650"/>
            <a:r>
              <a:rPr lang="ru-RU" sz="3200" b="1" dirty="0"/>
              <a:t>ПРЕДМЕТ ИССЛЕДОВАНИЯ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10" y="4126496"/>
            <a:ext cx="5208494" cy="2734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126497"/>
            <a:ext cx="4045993" cy="2695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19831" y="260648"/>
            <a:ext cx="8259688" cy="562074"/>
          </a:xfrm>
        </p:spPr>
        <p:txBody>
          <a:bodyPr>
            <a:normAutofit fontScale="90000"/>
          </a:bodyPr>
          <a:lstStyle/>
          <a:p>
            <a:pPr indent="628650"/>
            <a:r>
              <a:rPr lang="ru-RU" b="1" dirty="0" smtClean="0"/>
              <a:t>РЕЗУЛЬТАТЫ И ИХ ОБСУЖДЕНИЕ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75815" y="973177"/>
            <a:ext cx="8424936" cy="12316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1950" algn="just">
              <a:buFont typeface="Wingdings"/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862401-90D3-254B-9EEA-3B8E922A2057}"/>
              </a:ext>
            </a:extLst>
          </p:cNvPr>
          <p:cNvSpPr txBox="1"/>
          <p:nvPr/>
        </p:nvSpPr>
        <p:spPr>
          <a:xfrm>
            <a:off x="419831" y="973177"/>
            <a:ext cx="81369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/>
            <a:r>
              <a:rPr lang="ru-RU" sz="2000" dirty="0" smtClean="0"/>
              <a:t>Проведен анализ 128 </a:t>
            </a:r>
            <a:r>
              <a:rPr lang="ru-RU" sz="2000" dirty="0"/>
              <a:t>историй болезней детей, 36 из них  имеют положительные результаты </a:t>
            </a:r>
            <a:r>
              <a:rPr lang="ru-RU" sz="2000" dirty="0" smtClean="0"/>
              <a:t>бактериологического исследования </a:t>
            </a:r>
            <a:r>
              <a:rPr lang="ru-RU" sz="2000" dirty="0"/>
              <a:t>(28,1%). 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sz="quarter" idx="1"/>
          </p:nvPr>
        </p:nvSpPr>
        <p:spPr>
          <a:xfrm>
            <a:off x="419831" y="2132856"/>
            <a:ext cx="7467600" cy="136815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Три и более возбудителей были выделены у 3 детей (2,3%) </a:t>
            </a:r>
          </a:p>
          <a:p>
            <a:r>
              <a:rPr lang="ru-RU" sz="2000" dirty="0" smtClean="0"/>
              <a:t>Два возбудителя были выявлены у 8 детей (6,3%)</a:t>
            </a:r>
          </a:p>
          <a:p>
            <a:r>
              <a:rPr lang="ru-RU" sz="2000" dirty="0" smtClean="0"/>
              <a:t>Результаты бактериологических исследований были отрицательные у 92 детей (72%)  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668057"/>
            <a:ext cx="4788024" cy="318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5379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3541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Перинатальный центр Луганской республиканской клинической больницы –  </a:t>
            </a:r>
            <a:r>
              <a:rPr lang="ru-RU" b="1" dirty="0"/>
              <a:t>29 детей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9512" y="1583544"/>
            <a:ext cx="8496944" cy="494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У 10 детей </a:t>
            </a:r>
            <a:r>
              <a:rPr lang="ru-RU" sz="2000" dirty="0"/>
              <a:t>получены </a:t>
            </a:r>
            <a:r>
              <a:rPr lang="ru-RU" sz="2000" dirty="0" smtClean="0"/>
              <a:t>положительные результаты бактериологических посевов.</a:t>
            </a:r>
          </a:p>
          <a:p>
            <a:r>
              <a:rPr lang="ru-RU" sz="2000" dirty="0" smtClean="0"/>
              <a:t>Чаще всего </a:t>
            </a:r>
            <a:r>
              <a:rPr lang="ru-RU" sz="2000" dirty="0" err="1" smtClean="0"/>
              <a:t>резистентность</a:t>
            </a:r>
            <a:r>
              <a:rPr lang="ru-RU" sz="2000" dirty="0" smtClean="0"/>
              <a:t>  выявлялась к  </a:t>
            </a:r>
            <a:r>
              <a:rPr lang="ru-RU" sz="2000" dirty="0" err="1" smtClean="0"/>
              <a:t>аминогликозидам</a:t>
            </a:r>
            <a:r>
              <a:rPr lang="ru-RU" sz="2000" dirty="0" smtClean="0"/>
              <a:t>, </a:t>
            </a:r>
            <a:r>
              <a:rPr lang="ru-RU" sz="2000" dirty="0" err="1" smtClean="0"/>
              <a:t>фторхинолонам</a:t>
            </a:r>
            <a:r>
              <a:rPr lang="ru-RU" sz="2000" dirty="0" smtClean="0"/>
              <a:t>, цефалоспоринам, </a:t>
            </a:r>
            <a:r>
              <a:rPr lang="ru-RU" sz="2000" dirty="0" err="1" smtClean="0"/>
              <a:t>карбапенемам</a:t>
            </a:r>
            <a:r>
              <a:rPr lang="ru-RU" sz="2000" dirty="0" smtClean="0"/>
              <a:t>, полусинтетическим пенициллинам; </a:t>
            </a:r>
          </a:p>
          <a:p>
            <a:pPr>
              <a:buNone/>
            </a:pPr>
            <a:r>
              <a:rPr lang="ru-RU" sz="2000" dirty="0" smtClean="0"/>
              <a:t>          - У 30 % </a:t>
            </a:r>
            <a:r>
              <a:rPr lang="ru-RU" sz="2000" dirty="0"/>
              <a:t>детей констатирована резистентность </a:t>
            </a:r>
            <a:r>
              <a:rPr lang="ru-RU" sz="2000" dirty="0" smtClean="0"/>
              <a:t>к </a:t>
            </a:r>
            <a:r>
              <a:rPr lang="ru-RU" sz="2000" dirty="0" err="1" smtClean="0"/>
              <a:t>меронему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ru-RU" sz="2000" dirty="0" smtClean="0"/>
              <a:t>          -  У 20 % </a:t>
            </a:r>
            <a:r>
              <a:rPr lang="ru-RU" sz="2000" dirty="0"/>
              <a:t>детей констатирована резистентность </a:t>
            </a:r>
            <a:r>
              <a:rPr lang="ru-RU" sz="2000" dirty="0" smtClean="0"/>
              <a:t>к </a:t>
            </a:r>
            <a:r>
              <a:rPr lang="ru-RU" sz="2000" dirty="0" err="1" smtClean="0"/>
              <a:t>аминогликозидам</a:t>
            </a:r>
            <a:r>
              <a:rPr lang="ru-RU" sz="2000" dirty="0" smtClean="0"/>
              <a:t>; </a:t>
            </a:r>
          </a:p>
          <a:p>
            <a:pPr>
              <a:buNone/>
            </a:pPr>
            <a:r>
              <a:rPr lang="ru-RU" sz="2000" dirty="0" smtClean="0"/>
              <a:t>            - У 20 % </a:t>
            </a:r>
            <a:r>
              <a:rPr lang="ru-RU" sz="2000" dirty="0"/>
              <a:t>детей констатирована резистентность к </a:t>
            </a:r>
            <a:r>
              <a:rPr lang="ru-RU" sz="2000" dirty="0" err="1" smtClean="0"/>
              <a:t>фторхинолонам</a:t>
            </a:r>
            <a:r>
              <a:rPr lang="ru-RU" sz="2000" dirty="0" smtClean="0"/>
              <a:t>;</a:t>
            </a:r>
            <a:endParaRPr lang="ru-RU" sz="2000" dirty="0"/>
          </a:p>
          <a:p>
            <a:pPr>
              <a:buNone/>
            </a:pPr>
            <a:r>
              <a:rPr lang="ru-RU" sz="2000" dirty="0" smtClean="0"/>
              <a:t>           -   У 30 % </a:t>
            </a:r>
            <a:r>
              <a:rPr lang="ru-RU" sz="2000" dirty="0"/>
              <a:t>детей констатирована резистентность к </a:t>
            </a:r>
            <a:r>
              <a:rPr lang="ru-RU" sz="2000" dirty="0" err="1" smtClean="0"/>
              <a:t>цефалоспоринам</a:t>
            </a:r>
            <a:r>
              <a:rPr lang="ru-RU" sz="2000" dirty="0" smtClean="0"/>
              <a:t>;</a:t>
            </a: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У 2 детей микрофлора была чувствительна к антибиотикам(7%).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26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39665" y="404664"/>
            <a:ext cx="8696830" cy="864096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Луганская городская многопрофильная больница №3 – 14 детей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08052" y="1497250"/>
            <a:ext cx="8728443" cy="387596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У </a:t>
            </a:r>
            <a:r>
              <a:rPr lang="ru-RU" sz="2000" dirty="0" smtClean="0"/>
              <a:t>3 детей </a:t>
            </a:r>
            <a:r>
              <a:rPr lang="ru-RU" sz="2000" dirty="0"/>
              <a:t>получены</a:t>
            </a:r>
            <a:r>
              <a:rPr lang="ru-RU" sz="2000" dirty="0" smtClean="0"/>
              <a:t> </a:t>
            </a:r>
            <a:r>
              <a:rPr lang="ru-RU" sz="2000" dirty="0"/>
              <a:t>положительные </a:t>
            </a:r>
            <a:r>
              <a:rPr lang="ru-RU" sz="2000" dirty="0" smtClean="0"/>
              <a:t>результаты бактериологических посевов;</a:t>
            </a:r>
          </a:p>
          <a:p>
            <a:r>
              <a:rPr lang="ru-RU" sz="2000" dirty="0"/>
              <a:t>Чаще всего резистентность  выявлялась к </a:t>
            </a:r>
            <a:r>
              <a:rPr lang="ru-RU" sz="2000" dirty="0" err="1"/>
              <a:t>аминогликозидам</a:t>
            </a:r>
            <a:r>
              <a:rPr lang="ru-RU" sz="2000" dirty="0"/>
              <a:t>, </a:t>
            </a:r>
            <a:r>
              <a:rPr lang="ru-RU" sz="2000" dirty="0" smtClean="0"/>
              <a:t>цефалоспоринам</a:t>
            </a:r>
            <a:r>
              <a:rPr lang="ru-RU" sz="2000" dirty="0"/>
              <a:t>, </a:t>
            </a:r>
            <a:r>
              <a:rPr lang="ru-RU" sz="2000" dirty="0" err="1"/>
              <a:t>карбапенемам</a:t>
            </a:r>
            <a:r>
              <a:rPr lang="ru-RU" sz="2000" dirty="0"/>
              <a:t>, полусинтетическим пенициллинам; </a:t>
            </a:r>
          </a:p>
          <a:p>
            <a:r>
              <a:rPr lang="ru-RU" sz="2000" dirty="0"/>
              <a:t>У </a:t>
            </a:r>
            <a:r>
              <a:rPr lang="ru-RU" sz="2000" dirty="0" smtClean="0"/>
              <a:t>100 </a:t>
            </a:r>
            <a:r>
              <a:rPr lang="ru-RU" sz="2000" dirty="0"/>
              <a:t>% детей констатирована резистентность к </a:t>
            </a:r>
            <a:r>
              <a:rPr lang="ru-RU" sz="2000" dirty="0" err="1"/>
              <a:t>меронему</a:t>
            </a:r>
            <a:r>
              <a:rPr lang="ru-RU" sz="2000" dirty="0"/>
              <a:t>;</a:t>
            </a:r>
          </a:p>
          <a:p>
            <a:r>
              <a:rPr lang="ru-RU" sz="2000" dirty="0" smtClean="0"/>
              <a:t>У 67 % </a:t>
            </a:r>
            <a:r>
              <a:rPr lang="ru-RU" sz="2000" dirty="0"/>
              <a:t>детей констатирована резистентность к </a:t>
            </a:r>
            <a:r>
              <a:rPr lang="ru-RU" sz="2000" dirty="0" err="1" smtClean="0"/>
              <a:t>аминогликозидам</a:t>
            </a:r>
            <a:r>
              <a:rPr lang="ru-RU" sz="2000" dirty="0" smtClean="0"/>
              <a:t>; </a:t>
            </a:r>
            <a:endParaRPr lang="ru-RU" sz="2000" dirty="0"/>
          </a:p>
          <a:p>
            <a:r>
              <a:rPr lang="ru-RU" sz="2000" dirty="0" smtClean="0"/>
              <a:t>У 100% </a:t>
            </a:r>
            <a:r>
              <a:rPr lang="ru-RU" sz="2000" dirty="0"/>
              <a:t>детей констатирована резистентность к </a:t>
            </a:r>
            <a:r>
              <a:rPr lang="ru-RU" sz="2000" dirty="0" err="1" smtClean="0"/>
              <a:t>цефалоспоринам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У 33 % </a:t>
            </a:r>
            <a:r>
              <a:rPr lang="ru-RU" sz="2000" dirty="0"/>
              <a:t>детей констатирована резистентность к полусинтетическим </a:t>
            </a:r>
            <a:r>
              <a:rPr lang="ru-RU" sz="2000" dirty="0" smtClean="0"/>
              <a:t>пенициллинам.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966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980</Words>
  <Application>Microsoft Office PowerPoint</Application>
  <PresentationFormat>Экран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Эркер</vt:lpstr>
      <vt:lpstr>1_Эркер</vt:lpstr>
      <vt:lpstr>Актуальные проблемы антибактериальной терапии в неонатальных стационарах</vt:lpstr>
      <vt:lpstr>АКТУАЛЬНОСТЬ</vt:lpstr>
      <vt:lpstr>ЦЕЛЬ РАБОТЫ:</vt:lpstr>
      <vt:lpstr>Материалы и методы: </vt:lpstr>
      <vt:lpstr>Слайд 5</vt:lpstr>
      <vt:lpstr>ПРЕДМЕТ ИССЛЕДОВАНИЯ</vt:lpstr>
      <vt:lpstr>РЕЗУЛЬТАТЫ И ИХ ОБСУЖДЕНИЕ</vt:lpstr>
      <vt:lpstr>Перинатальный центр Луганской республиканской клинической больницы –  29 детей </vt:lpstr>
      <vt:lpstr>Слайд 9</vt:lpstr>
      <vt:lpstr>ГУ «Краснодонский родильный дом » ЛНР – всего 21 ребенок</vt:lpstr>
      <vt:lpstr>Свердловский родильный дом –  24 ребенка</vt:lpstr>
      <vt:lpstr>ГУ ЛНР «АЦМиР» (г. Алчевск) – 5 детей</vt:lpstr>
      <vt:lpstr>Интерпретация результатов</vt:lpstr>
      <vt:lpstr>ВЫВОДЫ</vt:lpstr>
      <vt:lpstr>БЛАГОДАРИМ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ПИТАНИЯ ПРИ ПРОВЕДЕНИИ ХИМИОТЕРАПИИ  У ОНКОЛОГИЧЕСКИХ БОЛЬНЫХ</dc:title>
  <dc:creator>LERA</dc:creator>
  <cp:lastModifiedBy>К_2</cp:lastModifiedBy>
  <cp:revision>123</cp:revision>
  <dcterms:created xsi:type="dcterms:W3CDTF">2018-06-04T10:25:32Z</dcterms:created>
  <dcterms:modified xsi:type="dcterms:W3CDTF">2020-10-02T07:20:06Z</dcterms:modified>
</cp:coreProperties>
</file>