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8" r:id="rId10"/>
    <p:sldId id="266" r:id="rId11"/>
    <p:sldId id="265" r:id="rId12"/>
    <p:sldId id="270" r:id="rId13"/>
    <p:sldId id="274" r:id="rId14"/>
    <p:sldId id="271" r:id="rId15"/>
    <p:sldId id="275" r:id="rId16"/>
    <p:sldId id="276" r:id="rId17"/>
    <p:sldId id="277" r:id="rId18"/>
    <p:sldId id="278" r:id="rId19"/>
    <p:sldId id="272" r:id="rId20"/>
    <p:sldId id="279" r:id="rId21"/>
    <p:sldId id="280" r:id="rId22"/>
    <p:sldId id="273" r:id="rId23"/>
    <p:sldId id="281" r:id="rId24"/>
    <p:sldId id="282" r:id="rId25"/>
    <p:sldId id="283" r:id="rId26"/>
    <p:sldId id="285" r:id="rId27"/>
    <p:sldId id="286" r:id="rId28"/>
    <p:sldId id="287" r:id="rId29"/>
    <p:sldId id="290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1\&#1056;&#1072;&#1073;&#1086;&#1095;&#1080;&#1081;%20&#1089;&#1090;&#1086;&#1083;\&#1054;&#1050;&#1048;%20&#1044;&#1053;&#1056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1\&#1056;&#1072;&#1073;&#1086;&#1095;&#1080;&#1081;%20&#1089;&#1090;&#1086;&#1083;\&#1040;&#1053;\&#1069;&#1053;_&#1054;&#1050;&#1048;%20_%202019\&#1072;&#1085;&#1072;&#1083;&#1080;&#1079;\&#1054;&#1050;&#1048;%20&#1044;&#1053;&#1056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 </a:t>
            </a:r>
          </a:p>
        </c:rich>
      </c:tx>
      <c:layout>
        <c:manualLayout>
          <c:xMode val="edge"/>
          <c:yMode val="edge"/>
          <c:x val="0.52947259565667015"/>
          <c:y val="0"/>
        </c:manualLayout>
      </c:layout>
      <c:overlay val="0"/>
      <c:spPr>
        <a:noFill/>
        <a:ln w="2427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20544018346285"/>
          <c:y val="9.0858707039302489E-2"/>
          <c:w val="0.71176924266967589"/>
          <c:h val="0.83946909533304048"/>
        </c:manualLayout>
      </c:layout>
      <c:barChart>
        <c:barDir val="col"/>
        <c:grouping val="clustered"/>
        <c:varyColors val="0"/>
        <c:ser>
          <c:idx val="5"/>
          <c:order val="2"/>
          <c:tx>
            <c:strRef>
              <c:f>Sheet1!$D$1</c:f>
              <c:strCache>
                <c:ptCount val="1"/>
                <c:pt idx="0">
                  <c:v>Вирусные гепатиты 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6600" mc:Ignorable="a14" a14:legacySpreadsheetColorIndex="53"/>
                </a:gs>
                <a:gs pos="100000">
                  <a:srgbClr xmlns:mc="http://schemas.openxmlformats.org/markup-compatibility/2006" xmlns:a14="http://schemas.microsoft.com/office/drawing/2010/main" val="FFFF99" mc:Ignorable="a14" a14:legacySpreadsheetColorIndex="43"/>
                </a:gs>
              </a:gsLst>
              <a:lin ang="18900000" scaled="1"/>
            </a:gradFill>
            <a:ln w="12137">
              <a:solidFill>
                <a:srgbClr val="800000"/>
              </a:solidFill>
              <a:prstDash val="solid"/>
            </a:ln>
          </c:spPr>
          <c:invertIfNegative val="0"/>
          <c:dLbls>
            <c:dLbl>
              <c:idx val="0"/>
              <c:spPr>
                <a:gradFill rotWithShape="0">
                  <a:gsLst>
                    <a:gs pos="0">
                      <a:srgbClr xmlns:mc="http://schemas.openxmlformats.org/markup-compatibility/2006" xmlns:a14="http://schemas.microsoft.com/office/drawing/2010/main" val="FFCC00" mc:Ignorable="a14" a14:legacySpreadsheetColorIndex="51"/>
                    </a:gs>
                    <a:gs pos="100000">
                      <a:srgbClr xmlns:mc="http://schemas.openxmlformats.org/markup-compatibility/2006" xmlns:a14="http://schemas.microsoft.com/office/drawing/2010/main" val="993300" mc:Ignorable="a14" a14:legacySpreadsheetColorIndex="60"/>
                    </a:gs>
                  </a:gsLst>
                  <a:lin ang="5400000" scaled="1"/>
                </a:gradFill>
                <a:ln w="12137">
                  <a:solidFill>
                    <a:srgbClr val="969696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765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00" mc:Ignorable="a14" a14:legacySpreadsheetColorIndex="52"/>
                  </a:gs>
                  <a:gs pos="100000">
                    <a:srgbClr xmlns:mc="http://schemas.openxmlformats.org/markup-compatibility/2006" xmlns:a14="http://schemas.microsoft.com/office/drawing/2010/main" val="993300" mc:Ignorable="a14" a14:legacySpreadsheetColorIndex="60"/>
                  </a:gs>
                </a:gsLst>
                <a:lin ang="5400000" scaled="1"/>
              </a:gradFill>
              <a:ln w="12137">
                <a:solidFill>
                  <a:srgbClr val="969696"/>
                </a:solidFill>
                <a:prstDash val="solid"/>
              </a:ln>
            </c:spPr>
            <c:txPr>
              <a:bodyPr/>
              <a:lstStyle/>
              <a:p>
                <a:pPr>
                  <a:defRPr sz="765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\О\с\н\о\в\н\о\й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Sheet1!$D$2:$D$8</c:f>
              <c:numCache>
                <c:formatCode>\О\с\н\о\в\н\о\й</c:formatCode>
                <c:ptCount val="7"/>
                <c:pt idx="0">
                  <c:v>25.9</c:v>
                </c:pt>
                <c:pt idx="1">
                  <c:v>17</c:v>
                </c:pt>
                <c:pt idx="2">
                  <c:v>17.100000000000001</c:v>
                </c:pt>
                <c:pt idx="3">
                  <c:v>19.5</c:v>
                </c:pt>
                <c:pt idx="4">
                  <c:v>15.8</c:v>
                </c:pt>
                <c:pt idx="5">
                  <c:v>20.7</c:v>
                </c:pt>
              </c:numCache>
            </c:numRef>
          </c:val>
        </c:ser>
        <c:ser>
          <c:idx val="6"/>
          <c:order val="3"/>
          <c:tx>
            <c:strRef>
              <c:f>Sheet1!$E$1</c:f>
              <c:strCache>
                <c:ptCount val="1"/>
                <c:pt idx="0">
                  <c:v>Вакцино-управляемые инфекции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8"/>
                </a:gs>
                <a:gs pos="100000">
                  <a:srgbClr xmlns:mc="http://schemas.openxmlformats.org/markup-compatibility/2006" xmlns:a14="http://schemas.microsoft.com/office/drawing/2010/main" val="800000" mc:Ignorable="a14" a14:legacySpreadsheetColorIndex="16"/>
                </a:gs>
              </a:gsLst>
              <a:lin ang="5400000" scaled="1"/>
            </a:gradFill>
            <a:ln w="12137">
              <a:solidFill>
                <a:srgbClr val="FFFFFF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00" mc:Ignorable="a14" a14:legacySpreadsheetColorIndex="8"/>
                  </a:gs>
                  <a:gs pos="100000">
                    <a:srgbClr xmlns:mc="http://schemas.openxmlformats.org/markup-compatibility/2006" xmlns:a14="http://schemas.microsoft.com/office/drawing/2010/main" val="800000" mc:Ignorable="a14" a14:legacySpreadsheetColorIndex="16"/>
                  </a:gs>
                </a:gsLst>
                <a:lin ang="5400000" scaled="1"/>
              </a:gradFill>
              <a:ln w="12137">
                <a:solidFill>
                  <a:srgbClr val="FFFF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7.0822483585084705E-3"/>
                  <c:y val="-2.35207287771924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867811523989558E-3"/>
                  <c:y val="-1.0255679756416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595662730733255E-3"/>
                  <c:y val="-1.60753131074966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640990669638533E-3"/>
                  <c:y val="-1.6485293213321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686318608543256E-3"/>
                  <c:y val="-1.8162090711010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CC" mc:Ignorable="a14" a14:legacySpreadsheetColorIndex="45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45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12137">
                <a:solidFill>
                  <a:srgbClr val="FF0000"/>
                </a:solidFill>
                <a:prstDash val="solid"/>
              </a:ln>
            </c:spPr>
            <c:txPr>
              <a:bodyPr/>
              <a:lstStyle/>
              <a:p>
                <a:pPr>
                  <a:defRPr sz="765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\О\с\н\о\в\н\о\й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Sheet1!$E$2:$E$8</c:f>
              <c:numCache>
                <c:formatCode>\О\с\н\о\в\н\о\й</c:formatCode>
                <c:ptCount val="7"/>
                <c:pt idx="0">
                  <c:v>2.2999999999999998</c:v>
                </c:pt>
                <c:pt idx="1">
                  <c:v>1.9</c:v>
                </c:pt>
                <c:pt idx="2">
                  <c:v>4.3</c:v>
                </c:pt>
                <c:pt idx="3">
                  <c:v>16.3</c:v>
                </c:pt>
                <c:pt idx="4">
                  <c:v>13.4</c:v>
                </c:pt>
                <c:pt idx="5">
                  <c:v>10.8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Сумма ОКИ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</a:gsLst>
              <a:lin ang="18900000" scaled="1"/>
            </a:gradFill>
            <a:ln w="24273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339966" mc:Ignorable="a14" a14:legacySpreadsheetColorIndex="57"/>
                  </a:gs>
                </a:gsLst>
                <a:lin ang="18900000" scaled="1"/>
              </a:gradFill>
              <a:ln w="12137">
                <a:solidFill>
                  <a:srgbClr val="008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6582887368033173E-3"/>
                  <c:y val="0.313891078423822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01704674437362E-2"/>
                  <c:y val="0.25471085304514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649758344085101E-3"/>
                  <c:y val="0.194181399860724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840139445258658E-2"/>
                  <c:y val="0.126350166837391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40414221894531E-3"/>
                  <c:y val="0.230790046929421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150788696477772E-3"/>
                  <c:y val="0.16681121475238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12137">
                <a:solidFill>
                  <a:srgbClr val="969696"/>
                </a:solidFill>
                <a:prstDash val="solid"/>
              </a:ln>
            </c:spPr>
            <c:txPr>
              <a:bodyPr/>
              <a:lstStyle/>
              <a:p>
                <a:pPr>
                  <a:defRPr sz="105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\О\с\н\о\в\н\о\й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Sheet1!$F$2:$F$8</c:f>
              <c:numCache>
                <c:formatCode>\О\с\н\о\в\н\о\й</c:formatCode>
                <c:ptCount val="7"/>
                <c:pt idx="0">
                  <c:v>153.6</c:v>
                </c:pt>
                <c:pt idx="1">
                  <c:v>170.4</c:v>
                </c:pt>
                <c:pt idx="2">
                  <c:v>186.7</c:v>
                </c:pt>
                <c:pt idx="3">
                  <c:v>220.8</c:v>
                </c:pt>
                <c:pt idx="4">
                  <c:v>242.8</c:v>
                </c:pt>
                <c:pt idx="5">
                  <c:v>200.1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130037248"/>
        <c:axId val="13003878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Инфекционная заболеваемость - всего</c:v>
                </c:pt>
              </c:strCache>
            </c:strRef>
          </c:tx>
          <c:spPr>
            <a:ln w="36410">
              <a:solidFill>
                <a:srgbClr val="FF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6.5369921847745149E-2"/>
                  <c:y val="-4.2982813227991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733193007716313E-2"/>
                  <c:y val="-8.2208782466534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94085677511657E-2"/>
                  <c:y val="-4.8414452001633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96239981226381E-2"/>
                  <c:y val="-5.972501330987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880917552779747E-2"/>
                  <c:y val="-7.8845777764727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152151484209054E-2"/>
                  <c:y val="-3.5388146927704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CC99" mc:Ignorable="a14" a14:legacySpreadsheetColorIndex="47"/>
                  </a:gs>
                  <a:gs pos="5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100000">
                    <a:srgbClr xmlns:mc="http://schemas.openxmlformats.org/markup-compatibility/2006" xmlns:a14="http://schemas.microsoft.com/office/drawing/2010/main" val="FFCC99" mc:Ignorable="a14" a14:legacySpreadsheetColorIndex="47"/>
                  </a:gs>
                </a:gsLst>
                <a:lin ang="2700000" scaled="1"/>
              </a:gradFill>
              <a:ln w="24273">
                <a:noFill/>
              </a:ln>
            </c:spPr>
            <c:txPr>
              <a:bodyPr/>
              <a:lstStyle/>
              <a:p>
                <a:pPr>
                  <a:defRPr sz="765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\О\с\н\о\в\н\о\й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Sheet1!$B$2:$B$8</c:f>
              <c:numCache>
                <c:formatCode>#\ ##,000</c:formatCode>
                <c:ptCount val="7"/>
                <c:pt idx="0">
                  <c:v>11336.4</c:v>
                </c:pt>
                <c:pt idx="1">
                  <c:v>8814.9</c:v>
                </c:pt>
                <c:pt idx="2" formatCode="\О\с\н\о\в\н\о\й">
                  <c:v>12518.4</c:v>
                </c:pt>
                <c:pt idx="3" formatCode="\О\с\н\о\в\н\о\й">
                  <c:v>12181</c:v>
                </c:pt>
                <c:pt idx="4" formatCode="\О\с\н\о\в\н\о\й">
                  <c:v>12275.6</c:v>
                </c:pt>
                <c:pt idx="5" formatCode="\О\с\н\о\в\н\о\й">
                  <c:v>11255.1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Грипп+ОРВИ</c:v>
                </c:pt>
              </c:strCache>
            </c:strRef>
          </c:tx>
          <c:spPr>
            <a:ln w="36410">
              <a:solidFill>
                <a:srgbClr val="0000FF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00FF"/>
              </a:solidFill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9.360311490722141E-2"/>
                  <c:y val="3.6312663741910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113231982394215E-2"/>
                  <c:y val="4.5829973779134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809949804894158E-2"/>
                  <c:y val="2.9955053901524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683253541919281"/>
                  <c:y val="2.5008562084949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44307096227037E-2"/>
                  <c:y val="4.33338559409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555975360644921E-2"/>
                  <c:y val="4.5961396658598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  <a:gs pos="50000">
                    <a:srgbClr xmlns:mc="http://schemas.openxmlformats.org/markup-compatibility/2006" xmlns:a14="http://schemas.microsoft.com/office/drawing/2010/main" val="99CCFF" mc:Ignorable="a14" a14:legacySpreadsheetColorIndex="44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9"/>
                  </a:gs>
                </a:gsLst>
                <a:lin ang="18900000" scaled="1"/>
              </a:gradFill>
              <a:ln w="24273">
                <a:noFill/>
              </a:ln>
            </c:spPr>
            <c:txPr>
              <a:bodyPr/>
              <a:lstStyle/>
              <a:p>
                <a:pPr>
                  <a:defRPr sz="765" b="1" i="0" u="none" strike="noStrike" baseline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\О\с\н\о\в\н\о\й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Sheet1!$C$2:$C$8</c:f>
              <c:numCache>
                <c:formatCode>#\ ##,000</c:formatCode>
                <c:ptCount val="7"/>
                <c:pt idx="0">
                  <c:v>10971.2</c:v>
                </c:pt>
                <c:pt idx="1">
                  <c:v>8406.7000000000007</c:v>
                </c:pt>
                <c:pt idx="2" formatCode="\О\с\н\о\в\н\о\й">
                  <c:v>12066.3</c:v>
                </c:pt>
                <c:pt idx="3" formatCode="\О\с\н\о\в\н\о\й">
                  <c:v>11697.2</c:v>
                </c:pt>
                <c:pt idx="4" formatCode="\О\с\н\о\в\н\о\й">
                  <c:v>11801.5</c:v>
                </c:pt>
                <c:pt idx="5" formatCode="\О\с\н\о\в\н\о\й">
                  <c:v>10819.1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>
          <c:spPr>
            <a:ln w="12137">
              <a:solidFill>
                <a:srgbClr val="000000"/>
              </a:solidFill>
              <a:prstDash val="solid"/>
            </a:ln>
          </c:spPr>
        </c:hiLowLines>
        <c:upDownBars>
          <c:gapWidth val="350"/>
          <c:upBars>
            <c:spPr>
              <a:solidFill>
                <a:srgbClr val="FFFFFF"/>
              </a:solidFill>
              <a:ln w="3034">
                <a:solidFill>
                  <a:srgbClr val="000000"/>
                </a:solidFill>
                <a:prstDash val="solid"/>
              </a:ln>
            </c:spPr>
          </c:upBars>
          <c:downBars>
            <c:spPr>
              <a:solidFill>
                <a:srgbClr val="000000"/>
              </a:solidFill>
              <a:ln w="3034">
                <a:solidFill>
                  <a:srgbClr val="000000"/>
                </a:solidFill>
                <a:prstDash val="solid"/>
              </a:ln>
            </c:spPr>
          </c:downBars>
        </c:upDownBars>
        <c:marker val="1"/>
        <c:smooth val="0"/>
        <c:axId val="130077824"/>
        <c:axId val="130079360"/>
      </c:lineChart>
      <c:catAx>
        <c:axId val="130037248"/>
        <c:scaling>
          <c:orientation val="minMax"/>
        </c:scaling>
        <c:delete val="0"/>
        <c:axPos val="b"/>
        <c:majorGridlines>
          <c:spPr>
            <a:ln w="12137">
              <a:solidFill>
                <a:srgbClr val="FFFFFF"/>
              </a:solidFill>
              <a:prstDash val="solid"/>
            </a:ln>
          </c:spPr>
        </c:majorGridlines>
        <c:numFmt formatCode="\О\с\н\о\в\н\о\й" sourceLinked="1"/>
        <c:majorTickMark val="out"/>
        <c:minorTickMark val="none"/>
        <c:tickLblPos val="nextTo"/>
        <c:spPr>
          <a:ln w="30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038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0038784"/>
        <c:scaling>
          <c:orientation val="minMax"/>
        </c:scaling>
        <c:delete val="0"/>
        <c:axPos val="l"/>
        <c:majorGridlines>
          <c:spPr>
            <a:ln w="12137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показ. на 1000 госпитализ.</a:t>
                </a:r>
              </a:p>
            </c:rich>
          </c:tx>
          <c:layout>
            <c:manualLayout>
              <c:xMode val="edge"/>
              <c:yMode val="edge"/>
              <c:x val="0"/>
              <c:y val="0.31762295081967212"/>
            </c:manualLayout>
          </c:layout>
          <c:overlay val="0"/>
          <c:spPr>
            <a:noFill/>
            <a:ln w="24273">
              <a:noFill/>
            </a:ln>
          </c:spPr>
        </c:title>
        <c:numFmt formatCode="\О\с\н\о\в\н\о\й" sourceLinked="1"/>
        <c:majorTickMark val="out"/>
        <c:minorTickMark val="none"/>
        <c:tickLblPos val="nextTo"/>
        <c:spPr>
          <a:ln w="30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037248"/>
        <c:crosses val="autoZero"/>
        <c:crossBetween val="between"/>
      </c:valAx>
      <c:catAx>
        <c:axId val="130077824"/>
        <c:scaling>
          <c:orientation val="minMax"/>
        </c:scaling>
        <c:delete val="1"/>
        <c:axPos val="b"/>
        <c:numFmt formatCode="\О\с\н\о\в\н\о\й" sourceLinked="1"/>
        <c:majorTickMark val="out"/>
        <c:minorTickMark val="none"/>
        <c:tickLblPos val="nextTo"/>
        <c:crossAx val="130079360"/>
        <c:crosses val="autoZero"/>
        <c:auto val="1"/>
        <c:lblAlgn val="ctr"/>
        <c:lblOffset val="100"/>
        <c:noMultiLvlLbl val="0"/>
      </c:catAx>
      <c:valAx>
        <c:axId val="130079360"/>
        <c:scaling>
          <c:orientation val="minMax"/>
        </c:scaling>
        <c:delete val="0"/>
        <c:axPos val="r"/>
        <c:numFmt formatCode="#\ ##,000" sourceLinked="1"/>
        <c:majorTickMark val="out"/>
        <c:minorTickMark val="none"/>
        <c:tickLblPos val="nextTo"/>
        <c:spPr>
          <a:ln w="30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077824"/>
        <c:crosses val="max"/>
        <c:crossBetween val="between"/>
      </c:valAx>
      <c:spPr>
        <a:solidFill>
          <a:srgbClr val="FFFFFF"/>
        </a:solidFill>
        <a:ln w="24273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5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96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84798345398138575"/>
          <c:y val="0.17827868852459017"/>
          <c:w val="0.15201654601861428"/>
          <c:h val="0.71721311475409832"/>
        </c:manualLayout>
      </c:layout>
      <c:overlay val="0"/>
      <c:spPr>
        <a:solidFill>
          <a:srgbClr val="FFFFFF"/>
        </a:solidFill>
        <a:ln w="24273">
          <a:noFill/>
        </a:ln>
      </c:spPr>
      <c:txPr>
        <a:bodyPr/>
        <a:lstStyle/>
        <a:p>
          <a:pPr>
            <a:defRPr sz="1051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137">
      <a:solidFill>
        <a:srgbClr val="FFFFFF"/>
      </a:solidFill>
      <a:prstDash val="solid"/>
    </a:ln>
  </c:spPr>
  <c:txPr>
    <a:bodyPr/>
    <a:lstStyle/>
    <a:p>
      <a:pPr>
        <a:defRPr sz="1051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Лист2!$A$212:$A$229</c:f>
              <c:strCache>
                <c:ptCount val="18"/>
                <c:pt idx="0">
                  <c:v>г.Донецк</c:v>
                </c:pt>
                <c:pt idx="1">
                  <c:v>г.Горловка</c:v>
                </c:pt>
                <c:pt idx="2">
                  <c:v>г.Дебальцево</c:v>
                </c:pt>
                <c:pt idx="3">
                  <c:v>г.Докучаевск</c:v>
                </c:pt>
                <c:pt idx="4">
                  <c:v>г.Енакиево</c:v>
                </c:pt>
                <c:pt idx="5">
                  <c:v>г.Ждановка</c:v>
                </c:pt>
                <c:pt idx="6">
                  <c:v>г.Кировское</c:v>
                </c:pt>
                <c:pt idx="7">
                  <c:v>г.Макеевка</c:v>
                </c:pt>
                <c:pt idx="8">
                  <c:v>г.Снежное</c:v>
                </c:pt>
                <c:pt idx="9">
                  <c:v>г.Торез</c:v>
                </c:pt>
                <c:pt idx="10">
                  <c:v>г.Харцызск</c:v>
                </c:pt>
                <c:pt idx="11">
                  <c:v>г.Шахтерск</c:v>
                </c:pt>
                <c:pt idx="12">
                  <c:v>Амвросиевский р-н</c:v>
                </c:pt>
                <c:pt idx="13">
                  <c:v>Новоазовский р-н</c:v>
                </c:pt>
                <c:pt idx="14">
                  <c:v>Старобешевский р-н</c:v>
                </c:pt>
                <c:pt idx="15">
                  <c:v>Тельмановский р-н</c:v>
                </c:pt>
                <c:pt idx="16">
                  <c:v>Шахтерский р-н</c:v>
                </c:pt>
                <c:pt idx="17">
                  <c:v>Ясиноватский р-н</c:v>
                </c:pt>
              </c:strCache>
            </c:strRef>
          </c:cat>
          <c:val>
            <c:numRef>
              <c:f>Лист2!$B$212:$B$229</c:f>
              <c:numCache>
                <c:formatCode>General</c:formatCode>
                <c:ptCount val="18"/>
                <c:pt idx="0">
                  <c:v>223.1</c:v>
                </c:pt>
                <c:pt idx="1">
                  <c:v>174.5</c:v>
                </c:pt>
                <c:pt idx="2">
                  <c:v>141.5</c:v>
                </c:pt>
                <c:pt idx="3">
                  <c:v>114.8</c:v>
                </c:pt>
                <c:pt idx="4">
                  <c:v>269.10000000000002</c:v>
                </c:pt>
                <c:pt idx="5">
                  <c:v>105</c:v>
                </c:pt>
                <c:pt idx="6">
                  <c:v>119.1</c:v>
                </c:pt>
                <c:pt idx="7">
                  <c:v>226.7</c:v>
                </c:pt>
                <c:pt idx="8">
                  <c:v>136.4</c:v>
                </c:pt>
                <c:pt idx="9">
                  <c:v>128.69999999999999</c:v>
                </c:pt>
                <c:pt idx="10">
                  <c:v>121.3</c:v>
                </c:pt>
                <c:pt idx="11">
                  <c:v>203.2</c:v>
                </c:pt>
                <c:pt idx="12">
                  <c:v>51.1</c:v>
                </c:pt>
                <c:pt idx="13">
                  <c:v>337.8</c:v>
                </c:pt>
                <c:pt idx="14">
                  <c:v>126.3</c:v>
                </c:pt>
                <c:pt idx="15">
                  <c:v>182</c:v>
                </c:pt>
                <c:pt idx="16">
                  <c:v>87.9</c:v>
                </c:pt>
                <c:pt idx="17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696384"/>
        <c:axId val="181697920"/>
        <c:axId val="0"/>
      </c:bar3DChart>
      <c:catAx>
        <c:axId val="181696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81697920"/>
        <c:crosses val="autoZero"/>
        <c:auto val="0"/>
        <c:lblAlgn val="ctr"/>
        <c:lblOffset val="100"/>
        <c:tickLblSkip val="1"/>
        <c:noMultiLvlLbl val="0"/>
      </c:catAx>
      <c:valAx>
        <c:axId val="18169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696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Лист2!$A$161:$A$176</c:f>
              <c:strCache>
                <c:ptCount val="16"/>
                <c:pt idx="0">
                  <c:v>г.Донецк</c:v>
                </c:pt>
                <c:pt idx="1">
                  <c:v>г.Горловка</c:v>
                </c:pt>
                <c:pt idx="2">
                  <c:v>г.Дебальцево</c:v>
                </c:pt>
                <c:pt idx="3">
                  <c:v>Докучаевск</c:v>
                </c:pt>
                <c:pt idx="4">
                  <c:v>гг.Енакиево,Ждановка,Кировское</c:v>
                </c:pt>
                <c:pt idx="5">
                  <c:v>г.Макеевка</c:v>
                </c:pt>
                <c:pt idx="6">
                  <c:v>г.Снежное</c:v>
                </c:pt>
                <c:pt idx="7">
                  <c:v>г.Торез</c:v>
                </c:pt>
                <c:pt idx="8">
                  <c:v>г.Харцызск</c:v>
                </c:pt>
                <c:pt idx="9">
                  <c:v>г.Шахтерск</c:v>
                </c:pt>
                <c:pt idx="10">
                  <c:v>Амвросиевский р-н</c:v>
                </c:pt>
                <c:pt idx="11">
                  <c:v>Новоазовский р-н</c:v>
                </c:pt>
                <c:pt idx="12">
                  <c:v>Старобешевский р-н</c:v>
                </c:pt>
                <c:pt idx="13">
                  <c:v>Тельмановский р-н</c:v>
                </c:pt>
                <c:pt idx="14">
                  <c:v>Шахтерский р-н</c:v>
                </c:pt>
                <c:pt idx="15">
                  <c:v>Ясиноватский р-н</c:v>
                </c:pt>
              </c:strCache>
            </c:strRef>
          </c:cat>
          <c:val>
            <c:numRef>
              <c:f>Лист2!$B$161:$B$176</c:f>
              <c:numCache>
                <c:formatCode>General</c:formatCode>
                <c:ptCount val="16"/>
                <c:pt idx="0">
                  <c:v>5049.1200000000017</c:v>
                </c:pt>
                <c:pt idx="1">
                  <c:v>4867.26</c:v>
                </c:pt>
                <c:pt idx="2">
                  <c:v>4878.05</c:v>
                </c:pt>
                <c:pt idx="3">
                  <c:v>2272.73</c:v>
                </c:pt>
                <c:pt idx="4">
                  <c:v>4354.3500000000004</c:v>
                </c:pt>
                <c:pt idx="5">
                  <c:v>6013</c:v>
                </c:pt>
                <c:pt idx="6">
                  <c:v>1694.92</c:v>
                </c:pt>
                <c:pt idx="7">
                  <c:v>4477.6100000000024</c:v>
                </c:pt>
                <c:pt idx="8">
                  <c:v>3250</c:v>
                </c:pt>
                <c:pt idx="9">
                  <c:v>3308.82</c:v>
                </c:pt>
                <c:pt idx="10">
                  <c:v>1769.91</c:v>
                </c:pt>
                <c:pt idx="11">
                  <c:v>3333.3300000000008</c:v>
                </c:pt>
                <c:pt idx="12">
                  <c:v>6250</c:v>
                </c:pt>
                <c:pt idx="13">
                  <c:v>1785.71</c:v>
                </c:pt>
                <c:pt idx="14">
                  <c:v>3225.8100000000009</c:v>
                </c:pt>
                <c:pt idx="15">
                  <c:v>2534.56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727040"/>
        <c:axId val="182728576"/>
      </c:barChart>
      <c:catAx>
        <c:axId val="18272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2728576"/>
        <c:crosses val="autoZero"/>
        <c:auto val="1"/>
        <c:lblAlgn val="ctr"/>
        <c:lblOffset val="100"/>
        <c:noMultiLvlLbl val="0"/>
      </c:catAx>
      <c:valAx>
        <c:axId val="18272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72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0.05376</cdr:x>
      <cdr:y>0.21315</cdr:y>
    </cdr:from>
    <cdr:to>
      <cdr:x>0.99874</cdr:x>
      <cdr:y>0.22906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42392" y="964704"/>
          <a:ext cx="7776864" cy="72008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2CAD-6B29-4878-8FB6-9FCF69A94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51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EC8789B-AC99-44AB-B976-BC72827DF5C3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1C13DF-EFCD-4591-AA35-79F10258458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704856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</a:rPr>
              <a:t>Об актуальных вопросах эпидемической ситуации и организации эпидемиологического надзора за инфекционными заболеваниями в Донецкой Народной Республике. 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95862"/>
            <a:ext cx="7920880" cy="3456384"/>
          </a:xfrm>
        </p:spPr>
        <p:txBody>
          <a:bodyPr>
            <a:noAutofit/>
          </a:bodyPr>
          <a:lstStyle/>
          <a:p>
            <a:r>
              <a:rPr lang="ru-RU" sz="2400" b="1" i="1" dirty="0"/>
              <a:t>Беседина </a:t>
            </a:r>
            <a:r>
              <a:rPr lang="ru-RU" sz="2400" b="1" i="1" dirty="0" smtClean="0"/>
              <a:t>Е.И.</a:t>
            </a:r>
            <a:r>
              <a:rPr lang="ru-RU" sz="2400" b="1" i="1" baseline="30000" dirty="0" smtClean="0"/>
              <a:t>1</a:t>
            </a:r>
            <a:r>
              <a:rPr lang="ru-RU" sz="2400" b="1" i="1" dirty="0" smtClean="0"/>
              <a:t>,</a:t>
            </a:r>
            <a:r>
              <a:rPr lang="ru-RU" sz="2400" b="1" dirty="0" smtClean="0"/>
              <a:t> </a:t>
            </a:r>
            <a:r>
              <a:rPr lang="ru-RU" sz="2400" b="1" i="1" dirty="0" err="1" smtClean="0"/>
              <a:t>Демкович</a:t>
            </a:r>
            <a:r>
              <a:rPr lang="ru-RU" sz="2400" b="1" i="1" dirty="0" smtClean="0"/>
              <a:t> О.О.</a:t>
            </a:r>
            <a:r>
              <a:rPr lang="ru-RU" sz="2400" b="1" i="1" baseline="30000" dirty="0" smtClean="0"/>
              <a:t>1</a:t>
            </a:r>
            <a:r>
              <a:rPr lang="ru-RU" sz="2400" b="1" i="1" dirty="0" smtClean="0"/>
              <a:t>, Романченко М.П.</a:t>
            </a:r>
            <a:r>
              <a:rPr lang="ru-RU" sz="2400" b="1" i="1" baseline="30000" dirty="0" smtClean="0"/>
              <a:t>2</a:t>
            </a:r>
            <a:r>
              <a:rPr lang="ru-RU" sz="2400" b="1" i="1" dirty="0" smtClean="0"/>
              <a:t>, </a:t>
            </a:r>
          </a:p>
          <a:p>
            <a:r>
              <a:rPr lang="ru-RU" sz="2400" b="1" i="1" dirty="0" smtClean="0"/>
              <a:t>Скрипка </a:t>
            </a:r>
            <a:r>
              <a:rPr lang="ru-RU" sz="2400" b="1" i="1" dirty="0"/>
              <a:t>Л.В</a:t>
            </a:r>
            <a:r>
              <a:rPr lang="ru-RU" sz="2400" b="1" i="1" dirty="0" smtClean="0"/>
              <a:t>.</a:t>
            </a:r>
            <a:r>
              <a:rPr lang="ru-RU" sz="2400" dirty="0" smtClean="0"/>
              <a:t> </a:t>
            </a:r>
            <a:r>
              <a:rPr lang="ru-RU" sz="2400" baseline="30000" dirty="0" smtClean="0"/>
              <a:t>2</a:t>
            </a:r>
          </a:p>
          <a:p>
            <a:endParaRPr lang="ru-RU" sz="2400" dirty="0"/>
          </a:p>
          <a:p>
            <a:r>
              <a:rPr lang="ru-RU" sz="2400" b="1" i="1" baseline="30000" dirty="0" smtClean="0"/>
              <a:t>1</a:t>
            </a:r>
            <a:r>
              <a:rPr lang="ru-RU" sz="2400" b="1" i="1" dirty="0" smtClean="0"/>
              <a:t> ГОО </a:t>
            </a:r>
            <a:r>
              <a:rPr lang="ru-RU" sz="2400" b="1" i="1" dirty="0"/>
              <a:t>ВПО ДОННМУ ИМ. М. </a:t>
            </a:r>
            <a:r>
              <a:rPr lang="ru-RU" sz="2400" b="1" i="1" dirty="0" smtClean="0"/>
              <a:t>ГОРЬКОГО  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 smtClean="0"/>
          </a:p>
          <a:p>
            <a:r>
              <a:rPr lang="ru-RU" sz="2400" b="1" i="1" baseline="30000" dirty="0" smtClean="0"/>
              <a:t>2</a:t>
            </a:r>
            <a:r>
              <a:rPr lang="ru-RU" sz="2400" b="1" i="1" dirty="0" smtClean="0"/>
              <a:t> Республиканский центр </a:t>
            </a:r>
            <a:r>
              <a:rPr lang="ru-RU" sz="2400" b="1" i="1" dirty="0"/>
              <a:t>санитарно-эпидемиологического надзора </a:t>
            </a:r>
            <a:r>
              <a:rPr lang="ru-RU" sz="2400" b="1" i="1" dirty="0" smtClean="0"/>
              <a:t>ГСЭС МЗ ДНР </a:t>
            </a:r>
          </a:p>
          <a:p>
            <a:r>
              <a:rPr lang="ru-RU" sz="2400" b="1" i="1" dirty="0" smtClean="0"/>
              <a:t> </a:t>
            </a:r>
          </a:p>
          <a:p>
            <a:pPr algn="ctr"/>
            <a:r>
              <a:rPr lang="ru-RU" sz="2400" b="1" i="1" dirty="0"/>
              <a:t>г. Донецк</a:t>
            </a:r>
            <a:endParaRPr lang="ru-RU" sz="2400" b="1" i="1" dirty="0" smtClean="0"/>
          </a:p>
          <a:p>
            <a:r>
              <a:rPr lang="ru-RU" sz="2400" b="1" i="1" dirty="0"/>
              <a:t/>
            </a:r>
            <a:br>
              <a:rPr lang="ru-RU" sz="2400" b="1" i="1" dirty="0"/>
            </a:br>
            <a:endParaRPr lang="ru-RU" sz="2400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2924944"/>
            <a:ext cx="7772400" cy="1559744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93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Эпидемиологический надзор за ОВП и полиомиелитом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27585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1628800"/>
            <a:ext cx="51125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Текущий прогресс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r>
              <a:rPr lang="ru-RU" sz="2800" dirty="0"/>
              <a:t>отсутствие </a:t>
            </a:r>
            <a:r>
              <a:rPr lang="ru-RU" sz="2800" dirty="0" smtClean="0"/>
              <a:t>циркуляции </a:t>
            </a:r>
            <a:r>
              <a:rPr lang="ru-RU" sz="2800" dirty="0" err="1" smtClean="0"/>
              <a:t>полиовируса</a:t>
            </a:r>
            <a:r>
              <a:rPr lang="ru-RU" sz="2800" dirty="0" smtClean="0"/>
              <a:t> 2 </a:t>
            </a:r>
            <a:r>
              <a:rPr lang="ru-RU" sz="2800" dirty="0"/>
              <a:t>типа </a:t>
            </a:r>
            <a:r>
              <a:rPr lang="ru-RU" sz="2800" dirty="0" smtClean="0"/>
              <a:t>с </a:t>
            </a:r>
            <a:r>
              <a:rPr lang="ru-RU" sz="2800" dirty="0"/>
              <a:t>1999</a:t>
            </a:r>
            <a:r>
              <a:rPr lang="en-US" sz="2800" dirty="0"/>
              <a:t> (</a:t>
            </a:r>
            <a:r>
              <a:rPr lang="ru-RU" sz="2800" dirty="0"/>
              <a:t>ликвидирован в</a:t>
            </a:r>
            <a:r>
              <a:rPr lang="en-US" sz="2800" dirty="0"/>
              <a:t> 2015) </a:t>
            </a:r>
          </a:p>
          <a:p>
            <a:endParaRPr lang="en-US" sz="2800" dirty="0"/>
          </a:p>
          <a:p>
            <a:r>
              <a:rPr lang="ru-RU" sz="2800" dirty="0"/>
              <a:t>Тип</a:t>
            </a:r>
            <a:r>
              <a:rPr lang="en-US" sz="2800" dirty="0"/>
              <a:t> 3 </a:t>
            </a:r>
            <a:r>
              <a:rPr lang="ru-RU" sz="2800" dirty="0" err="1"/>
              <a:t>полиовируса</a:t>
            </a:r>
            <a:r>
              <a:rPr lang="ru-RU" sz="2800" dirty="0"/>
              <a:t> </a:t>
            </a:r>
            <a:r>
              <a:rPr lang="ru-RU" sz="2800" dirty="0" smtClean="0"/>
              <a:t>ликвидирован </a:t>
            </a:r>
            <a:r>
              <a:rPr lang="ru-RU" sz="2800" dirty="0"/>
              <a:t>в</a:t>
            </a:r>
            <a:r>
              <a:rPr lang="en-US" sz="2800" dirty="0"/>
              <a:t> </a:t>
            </a:r>
            <a:r>
              <a:rPr lang="ru-RU" sz="2800" dirty="0"/>
              <a:t>октябре</a:t>
            </a:r>
            <a:r>
              <a:rPr lang="en-US" sz="2800" dirty="0"/>
              <a:t> 2019 </a:t>
            </a:r>
          </a:p>
          <a:p>
            <a:endParaRPr lang="en-US" sz="2800" dirty="0"/>
          </a:p>
          <a:p>
            <a:r>
              <a:rPr lang="ru-RU" sz="2800" dirty="0" smtClean="0"/>
              <a:t>Продолжается циркуляция </a:t>
            </a:r>
            <a:r>
              <a:rPr lang="ru-RU" sz="2800" dirty="0"/>
              <a:t>дикого типа</a:t>
            </a:r>
            <a:r>
              <a:rPr lang="en-US" sz="2800" dirty="0"/>
              <a:t> 1 </a:t>
            </a:r>
            <a:r>
              <a:rPr lang="ru-RU" sz="2800" dirty="0"/>
              <a:t>и</a:t>
            </a:r>
            <a:r>
              <a:rPr lang="en-US" sz="2800" dirty="0"/>
              <a:t> </a:t>
            </a:r>
            <a:r>
              <a:rPr lang="ru-RU" sz="2800" dirty="0" err="1"/>
              <a:t>цВРПВ</a:t>
            </a:r>
            <a:r>
              <a:rPr lang="en-US" sz="2800" dirty="0"/>
              <a:t> (1-2-3</a:t>
            </a:r>
            <a:r>
              <a:rPr lang="en-US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7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6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/>
              <a:t>В рамках программы ВОЗ по ликвидации полиомиелита, в ДНР осуществляется </a:t>
            </a:r>
            <a:r>
              <a:rPr lang="ru-RU" sz="3400" dirty="0" err="1"/>
              <a:t>эпиднадзор</a:t>
            </a:r>
            <a:r>
              <a:rPr lang="ru-RU" sz="3400" dirty="0"/>
              <a:t> за </a:t>
            </a:r>
            <a:r>
              <a:rPr lang="ru-RU" sz="3400" dirty="0" err="1"/>
              <a:t>полиоинфекцией</a:t>
            </a:r>
            <a:r>
              <a:rPr lang="ru-RU" sz="3400" dirty="0"/>
              <a:t> и вирусологический мониторинг циркуляции </a:t>
            </a:r>
            <a:r>
              <a:rPr lang="ru-RU" sz="3400" dirty="0" err="1"/>
              <a:t>энтеро</a:t>
            </a:r>
            <a:r>
              <a:rPr lang="ru-RU" sz="3400" dirty="0"/>
              <a:t>(</a:t>
            </a:r>
            <a:r>
              <a:rPr lang="ru-RU" sz="3400" dirty="0" err="1"/>
              <a:t>полио</a:t>
            </a:r>
            <a:r>
              <a:rPr lang="ru-RU" sz="3400" dirty="0"/>
              <a:t>)вирусов во внешней среде. </a:t>
            </a:r>
            <a:endParaRPr lang="ru-RU" sz="3400" dirty="0" smtClean="0"/>
          </a:p>
          <a:p>
            <a:r>
              <a:rPr lang="ru-RU" sz="3400" dirty="0" smtClean="0"/>
              <a:t>Заболеваний</a:t>
            </a:r>
            <a:r>
              <a:rPr lang="ru-RU" sz="3400" dirty="0"/>
              <a:t>, вызванных диким </a:t>
            </a:r>
            <a:r>
              <a:rPr lang="ru-RU" sz="3400" dirty="0" err="1"/>
              <a:t>полиовирусом</a:t>
            </a:r>
            <a:r>
              <a:rPr lang="ru-RU" sz="3400" dirty="0"/>
              <a:t>, и его присутствие в объектах внешней среды  в 2019г. не отмечалось. </a:t>
            </a:r>
            <a:endParaRPr lang="ru-RU" sz="3400" dirty="0" smtClean="0"/>
          </a:p>
          <a:p>
            <a:r>
              <a:rPr lang="ru-RU" sz="3400" dirty="0" smtClean="0"/>
              <a:t>Качественный </a:t>
            </a:r>
            <a:r>
              <a:rPr lang="ru-RU" sz="3400" dirty="0"/>
              <a:t>показатель выявления паралитических заболеваний, клинически сходных с полиомиелитом (1,4) не достиг установленного критерия ВОЗ при котором обеспечивается своевременная  диагностика полиомиелита (2,0).</a:t>
            </a:r>
          </a:p>
          <a:p>
            <a:r>
              <a:rPr lang="ru-RU" sz="3400" dirty="0" smtClean="0"/>
              <a:t>Были </a:t>
            </a:r>
            <a:r>
              <a:rPr lang="ru-RU" sz="3400" dirty="0"/>
              <a:t>зарегистрированы паралитические заболевания у не привитых против полиомиелита детей (т.н. «горячие» случаи ОВП), что является фактором риска для возникновения и распространения заболеваний полиомиелитом на территории ДНР.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30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921005" cy="134076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400" b="1" i="1" dirty="0" err="1" smtClean="0">
                <a:latin typeface="Georgia" panose="02040502050405020303" pitchFamily="18" charset="0"/>
              </a:rPr>
              <a:t>Выявляемость</a:t>
            </a:r>
            <a:r>
              <a:rPr lang="ru-RU" altLang="ru-RU" sz="2400" b="1" i="1" dirty="0" smtClean="0">
                <a:latin typeface="Georgia" panose="02040502050405020303" pitchFamily="18" charset="0"/>
              </a:rPr>
              <a:t> заболеваний с синдромом острого вялого паралича (ОВП) среди детей до 15 лет (</a:t>
            </a:r>
            <a:r>
              <a:rPr lang="ru-RU" altLang="ru-RU" sz="2400" b="1" i="1" dirty="0" err="1" smtClean="0">
                <a:latin typeface="Georgia" panose="02040502050405020303" pitchFamily="18" charset="0"/>
              </a:rPr>
              <a:t>пок</a:t>
            </a:r>
            <a:r>
              <a:rPr lang="ru-RU" altLang="ru-RU" sz="2400" b="1" i="1" dirty="0" smtClean="0">
                <a:latin typeface="Georgia" panose="02040502050405020303" pitchFamily="18" charset="0"/>
              </a:rPr>
              <a:t>. на 100 тыс. нас.)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628800"/>
            <a:ext cx="9036050" cy="5040288"/>
          </a:xfrm>
          <a:noFill/>
        </p:spPr>
      </p:pic>
    </p:spTree>
    <p:extLst>
      <p:ext uri="{BB962C8B-B14F-4D97-AF65-F5344CB8AC3E}">
        <p14:creationId xmlns:p14="http://schemas.microsoft.com/office/powerpoint/2010/main" val="302319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9846"/>
            <a:ext cx="7962088" cy="850106"/>
          </a:xfrm>
        </p:spPr>
        <p:txBody>
          <a:bodyPr/>
          <a:lstStyle/>
          <a:p>
            <a:r>
              <a:rPr lang="ru-RU" dirty="0" smtClean="0"/>
              <a:t>Острые кишечные 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8100392" cy="6021288"/>
          </a:xfrm>
        </p:spPr>
        <p:txBody>
          <a:bodyPr>
            <a:normAutofit fontScale="55000" lnSpcReduction="20000"/>
          </a:bodyPr>
          <a:lstStyle/>
          <a:p>
            <a:r>
              <a:rPr lang="ru-RU" sz="3500" dirty="0" smtClean="0"/>
              <a:t>По </a:t>
            </a:r>
            <a:r>
              <a:rPr lang="ru-RU" sz="3500" dirty="0"/>
              <a:t>данным государственной статистической отчетности в структуре инфекционной заболеваемости (без гриппа и ОРВИ) </a:t>
            </a:r>
            <a:r>
              <a:rPr lang="ru-RU" sz="3500" b="1" dirty="0"/>
              <a:t>острые кишечные инфекции</a:t>
            </a:r>
            <a:r>
              <a:rPr lang="ru-RU" sz="3500" dirty="0"/>
              <a:t> </a:t>
            </a:r>
            <a:r>
              <a:rPr lang="ru-RU" sz="3500" dirty="0" smtClean="0"/>
              <a:t>составляют </a:t>
            </a:r>
            <a:r>
              <a:rPr lang="ru-RU" sz="3500" dirty="0"/>
              <a:t>52,2</a:t>
            </a:r>
            <a:r>
              <a:rPr lang="ru-RU" sz="3500" dirty="0" smtClean="0"/>
              <a:t>%.</a:t>
            </a:r>
          </a:p>
          <a:p>
            <a:r>
              <a:rPr lang="ru-RU" sz="3500" dirty="0"/>
              <a:t>В 2019 г. заболеваемость снижена на 17,5%  и составила 200,1 на 100 тысяч </a:t>
            </a:r>
            <a:r>
              <a:rPr lang="ru-RU" sz="3500" dirty="0" smtClean="0"/>
              <a:t>населения(4589 сл.).</a:t>
            </a:r>
          </a:p>
          <a:p>
            <a:r>
              <a:rPr lang="ru-RU" sz="3500" dirty="0"/>
              <a:t>сохраняются административные территории с постоянно высоким уровнем заболеваемости </a:t>
            </a:r>
            <a:r>
              <a:rPr lang="ru-RU" sz="3500" dirty="0" smtClean="0"/>
              <a:t>.</a:t>
            </a:r>
          </a:p>
          <a:p>
            <a:r>
              <a:rPr lang="ru-RU" sz="3500" dirty="0"/>
              <a:t>В возрастной структуре заболевших ОКИ удельный вес детей до 17 лет -66,6%. Заболеваемость детей в 4,7 раза выше заболеваемости взрослого населения. Чаще болели дети в возрасте от 0 до 4 лет, удельный вес которых среди детского населения составил - 61%. </a:t>
            </a:r>
          </a:p>
          <a:p>
            <a:r>
              <a:rPr lang="ru-RU" sz="3500" dirty="0"/>
              <a:t>Среди детей до 1 года зарегистрировано 464 случая ОКИ и 31 случай </a:t>
            </a:r>
            <a:r>
              <a:rPr lang="ru-RU" sz="3500" dirty="0" err="1"/>
              <a:t>сальмонеллезных</a:t>
            </a:r>
            <a:r>
              <a:rPr lang="ru-RU" sz="3500" dirty="0"/>
              <a:t> инфекций. Показатель заболеваемости среди детей этого возраста превышает общий показатель заболеваемости детей до 17 лет в 5 раз</a:t>
            </a:r>
            <a:r>
              <a:rPr lang="ru-RU" sz="3500" dirty="0" smtClean="0"/>
              <a:t>.</a:t>
            </a:r>
            <a:r>
              <a:rPr lang="ru-RU" sz="3500" dirty="0"/>
              <a:t> </a:t>
            </a:r>
            <a:endParaRPr lang="ru-RU" sz="3500" dirty="0" smtClean="0"/>
          </a:p>
          <a:p>
            <a:r>
              <a:rPr lang="ru-RU" sz="3500" dirty="0" smtClean="0"/>
              <a:t>В </a:t>
            </a:r>
            <a:r>
              <a:rPr lang="ru-RU" sz="3500" dirty="0"/>
              <a:t>84% случаев заболеваемость ОКИ формировался за счет пищевого пути передачи. </a:t>
            </a:r>
            <a:endParaRPr lang="ru-RU" sz="3500" dirty="0" smtClean="0"/>
          </a:p>
          <a:p>
            <a:r>
              <a:rPr lang="ru-RU" sz="3500" b="1" i="1" dirty="0"/>
              <a:t>Преобладание легких клинических форм ОКИ, низкая обращаемость за медицинской помощью и недостаточная лабораторная диагностика способствуют накоплению большого количества источников данной инфекции и негативно сказываются на эпидемической обстановке</a:t>
            </a:r>
            <a:r>
              <a:rPr lang="ru-RU" sz="35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7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11434" y="1375281"/>
          <a:ext cx="8597332" cy="5246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ая соединительная линия 5"/>
          <p:cNvSpPr/>
          <p:nvPr/>
        </p:nvSpPr>
        <p:spPr>
          <a:xfrm flipV="1">
            <a:off x="827088" y="2924175"/>
            <a:ext cx="7777162" cy="730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900" name="Прямоугольник 6"/>
          <p:cNvSpPr>
            <a:spLocks noChangeArrowheads="1"/>
          </p:cNvSpPr>
          <p:nvPr/>
        </p:nvSpPr>
        <p:spPr bwMode="auto">
          <a:xfrm>
            <a:off x="1043608" y="188640"/>
            <a:ext cx="81003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Заболеваемость ОКИ на административных       </a:t>
            </a:r>
          </a:p>
          <a:p>
            <a:pPr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  территориях ДНР по итогам 2019года</a:t>
            </a: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 flipH="1">
            <a:off x="1547813" y="2636838"/>
            <a:ext cx="336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libri" pitchFamily="34" charset="0"/>
              </a:rPr>
              <a:t>ДНР</a:t>
            </a:r>
          </a:p>
        </p:txBody>
      </p:sp>
    </p:spTree>
    <p:extLst>
      <p:ext uri="{BB962C8B-B14F-4D97-AF65-F5344CB8AC3E}">
        <p14:creationId xmlns:p14="http://schemas.microsoft.com/office/powerpoint/2010/main" val="256305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188640"/>
            <a:ext cx="7498080" cy="63408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Заболеваемость ОКИ детей до 1 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35292" y="1299134"/>
          <a:ext cx="8673416" cy="532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7812088" y="2205038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alibri" pitchFamily="34" charset="0"/>
              </a:rPr>
              <a:t>ДНР</a:t>
            </a:r>
          </a:p>
        </p:txBody>
      </p:sp>
    </p:spTree>
    <p:extLst>
      <p:ext uri="{BB962C8B-B14F-4D97-AF65-F5344CB8AC3E}">
        <p14:creationId xmlns:p14="http://schemas.microsoft.com/office/powerpoint/2010/main" val="339673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alt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</a:t>
            </a: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Динамика заболеваемости сальмонеллезом        </a:t>
            </a:r>
            <a:b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                             населения ДНР в 2011-2019гг.</a:t>
            </a:r>
            <a:r>
              <a:rPr lang="ru-RU" altLang="ru-RU" sz="4000" dirty="0" smtClean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" y="882650"/>
          <a:ext cx="84963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Диаграмма" r:id="rId3" imgW="6010177" imgH="4305484" progId="MSGraph.Chart.8">
                  <p:embed followColorScheme="full"/>
                </p:oleObj>
              </mc:Choice>
              <mc:Fallback>
                <p:oleObj name="Диаграмма" r:id="rId3" imgW="6010177" imgH="43054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82650"/>
                        <a:ext cx="84963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930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8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/>
            </a:r>
            <a:br>
              <a:rPr lang="ru-RU" altLang="ru-RU" sz="28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altLang="ru-RU" sz="2800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Групповая и вспышечная заболеваемость ОКИ в 2019 г.</a:t>
            </a:r>
          </a:p>
        </p:txBody>
      </p:sp>
      <p:graphicFrame>
        <p:nvGraphicFramePr>
          <p:cNvPr id="85063" name="Group 71"/>
          <p:cNvGraphicFramePr>
            <a:graphicFrameLocks noGrp="1"/>
          </p:cNvGraphicFramePr>
          <p:nvPr>
            <p:ph idx="4294967295"/>
          </p:nvPr>
        </p:nvGraphicFramePr>
        <p:xfrm>
          <a:off x="179388" y="838200"/>
          <a:ext cx="8964612" cy="5791202"/>
        </p:xfrm>
        <a:graphic>
          <a:graphicData uri="http://schemas.openxmlformats.org/drawingml/2006/table">
            <a:tbl>
              <a:tblPr/>
              <a:tblGrid>
                <a:gridCol w="468312"/>
                <a:gridCol w="2366963"/>
                <a:gridCol w="2457450"/>
                <a:gridCol w="1223962"/>
                <a:gridCol w="2447925"/>
              </a:tblGrid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Город /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Диагноз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Донецк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Киевский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401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Ротавирусный энтерит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Зугрэс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МДОО №20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гастроэнтерит смешанной этиологии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 .Дебальцево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«Ясли – сад № 2»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Сальмонеллез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Макеевка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Дом Ребенка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Ротавирусный энтерит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Енакиево,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МДОО №57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Ротавирусный энтерит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Донецк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Куйбышевский район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indent="63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6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МДОУ№ 221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гастроэнтерит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смешанной этиологии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Донецк,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 район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165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Ротавирусный энтерит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41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Докучаевск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МОУ «Докучаевская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школа №4»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Острый гастроэнтерит не установленной этиологии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Шахтерск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4445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МДОУ№4</a:t>
                      </a:r>
                    </a:p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№8</a:t>
                      </a:r>
                    </a:p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МДОУ «Елочка» МОУ«Шахтерская гимназия»</a:t>
                      </a:r>
                    </a:p>
                    <a:p>
                      <a:pPr marL="444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МОУ ОШ №19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кишечная инфекция смешанной этиологии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818072" cy="11247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Вакциноуправляемые</a:t>
            </a:r>
            <a:r>
              <a:rPr lang="ru-RU" dirty="0" smtClean="0"/>
              <a:t> 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123656"/>
          </a:xfrm>
        </p:spPr>
        <p:txBody>
          <a:bodyPr>
            <a:normAutofit/>
          </a:bodyPr>
          <a:lstStyle/>
          <a:p>
            <a:r>
              <a:rPr lang="ru-RU" dirty="0"/>
              <a:t>Заболеваемость </a:t>
            </a:r>
            <a:r>
              <a:rPr lang="ru-RU" b="1" dirty="0" err="1"/>
              <a:t>вакциноуправляемыми</a:t>
            </a:r>
            <a:r>
              <a:rPr lang="ru-RU" b="1" dirty="0"/>
              <a:t> инфекциями</a:t>
            </a:r>
            <a:r>
              <a:rPr lang="ru-RU" dirty="0"/>
              <a:t> </a:t>
            </a:r>
            <a:r>
              <a:rPr lang="ru-RU" dirty="0" smtClean="0"/>
              <a:t>в 2019 г. снизилась </a:t>
            </a:r>
            <a:r>
              <a:rPr lang="ru-RU" dirty="0"/>
              <a:t>на 20,6% </a:t>
            </a:r>
            <a:r>
              <a:rPr lang="ru-RU" dirty="0" smtClean="0"/>
              <a:t>за </a:t>
            </a:r>
            <a:r>
              <a:rPr lang="ru-RU" dirty="0"/>
              <a:t>счет снижения заболеваемости </a:t>
            </a:r>
            <a:r>
              <a:rPr lang="ru-RU" dirty="0" err="1"/>
              <a:t>эпидпаротитом</a:t>
            </a:r>
            <a:r>
              <a:rPr lang="ru-RU" dirty="0"/>
              <a:t> (- 2 раза), корью (-18,4%) и  коклюшем (-17,4%).   </a:t>
            </a:r>
            <a:endParaRPr lang="ru-RU" dirty="0" smtClean="0"/>
          </a:p>
          <a:p>
            <a:r>
              <a:rPr lang="ru-RU" dirty="0"/>
              <a:t>Удельный вес лиц в возрасте 0-17 лет в общем числе больных корью составляет 60,7%.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07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332656"/>
            <a:ext cx="7674056" cy="59157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Инфекционные болезни, в том числе и новые, составляют угрозу развития человечества, поскольку является причиной трети общего ежегодного количества смертей в мире.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данным Всемирного банка (2008), 50% случаев смерти детей в возрасте до 5 лет в мире вызваны инфекционными заболеваниями (патология органов дыхания, кишечные инфекции, корь, малярия, СПИД и другие), а в структуре заболеваемости в данной возрастной группе инфекционные болезни составляют 80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По </a:t>
            </a:r>
            <a:r>
              <a:rPr lang="ru-RU" dirty="0"/>
              <a:t>данным Всемирной организации здравоохранения (2004), смертность в результате инфекционных болезней в некоторых странах мира занимает второе место в структуре общей смертности.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59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810039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Динамика заболеваемости </a:t>
            </a:r>
            <a:r>
              <a:rPr lang="ru-RU" altLang="ru-RU" sz="24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вакциноуправляемыми</a:t>
            </a: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инфекциями </a:t>
            </a:r>
            <a:b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за 2014-2019 гг.</a:t>
            </a:r>
            <a:r>
              <a:rPr lang="ru-RU" altLang="ru-RU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 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55666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Диаграмма" r:id="rId3" imgW="6553108" imgH="5286513" progId="MSGraph.Chart.8">
                  <p:embed followColorScheme="full"/>
                </p:oleObj>
              </mc:Choice>
              <mc:Fallback>
                <p:oleObj name="Диаграмма" r:id="rId3" imgW="6553108" imgH="528651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144000" cy="551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6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717234" cy="76470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Структура заболеваемости  ВУИ</a:t>
            </a:r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609600"/>
          <a:ext cx="9144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Диаграмма" r:id="rId3" imgW="8229784" imgH="4543287" progId="MSGraph.Chart.8">
                  <p:embed followColorScheme="full"/>
                </p:oleObj>
              </mc:Choice>
              <mc:Fallback>
                <p:oleObj name="Диаграмма" r:id="rId3" imgW="8229784" imgH="45432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9144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3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74606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962088" cy="597666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 структуре </a:t>
            </a:r>
            <a:r>
              <a:rPr lang="ru-RU" sz="1600" dirty="0" err="1"/>
              <a:t>вакциноуправляемых</a:t>
            </a:r>
            <a:r>
              <a:rPr lang="ru-RU" sz="1600" dirty="0"/>
              <a:t> инфекций наибольший удельный вес пришелся на корь (74,1 %), </a:t>
            </a:r>
            <a:endParaRPr lang="ru-RU" sz="1600" dirty="0" smtClean="0"/>
          </a:p>
          <a:p>
            <a:r>
              <a:rPr lang="ru-RU" sz="1600" dirty="0" smtClean="0"/>
              <a:t>В 2019 г.  </a:t>
            </a:r>
            <a:r>
              <a:rPr lang="ru-RU" sz="1600" dirty="0"/>
              <a:t>обозначилась тенденция к снижению заболеваемости </a:t>
            </a:r>
            <a:r>
              <a:rPr lang="ru-RU" sz="1600" dirty="0" smtClean="0"/>
              <a:t>корью (на </a:t>
            </a:r>
            <a:r>
              <a:rPr lang="ru-RU" sz="1600" dirty="0"/>
              <a:t>18,4%), что обусловлено как цикличностью </a:t>
            </a:r>
            <a:r>
              <a:rPr lang="ru-RU" sz="1600" dirty="0" err="1"/>
              <a:t>эпидпроцесса</a:t>
            </a:r>
            <a:r>
              <a:rPr lang="ru-RU" sz="1600" dirty="0"/>
              <a:t>, так и улучшением качества профилактических и противоэпидемических мероприятий. </a:t>
            </a:r>
          </a:p>
          <a:p>
            <a:r>
              <a:rPr lang="ru-RU" sz="1600" dirty="0" smtClean="0"/>
              <a:t>Болели </a:t>
            </a:r>
            <a:r>
              <a:rPr lang="ru-RU" sz="1600" dirty="0"/>
              <a:t>преимущественно лица, не привитые против кори – 58,5%, из них дети  в 76,6% случаях. Основной причиной такого положения является низкий уровень коллективного иммунитета населения к кори.  </a:t>
            </a:r>
          </a:p>
          <a:p>
            <a:r>
              <a:rPr lang="ru-RU" sz="1600" dirty="0" smtClean="0"/>
              <a:t>Зарегистрировано </a:t>
            </a:r>
            <a:r>
              <a:rPr lang="ru-RU" sz="1600" dirty="0"/>
              <a:t>3 вспышки кори:  КУ «ГДКБ № 2 г. Донецка»-12сл. (9 детей и 3 взрослых); среди мигрирующего цыганского населения в г. Донецке – 17 сл. (15 детей и 2 взрослых); среди прихожан ортодоксальной религиозной общины – 36 случаев (32 ребёнка и 4 взрослых), проживающих в гг. </a:t>
            </a:r>
            <a:r>
              <a:rPr lang="ru-RU" sz="1600" dirty="0" err="1"/>
              <a:t>Харцызск</a:t>
            </a:r>
            <a:r>
              <a:rPr lang="ru-RU" sz="1600" dirty="0"/>
              <a:t> (24 сл.), Макеевка (10 сл.), Донецк (2 сл.). Длительность вспышек составила от 28 до 40 дней. Лабораторно подтверждён диагноз более чем в 50% случаев.</a:t>
            </a:r>
          </a:p>
          <a:p>
            <a:r>
              <a:rPr lang="ru-RU" sz="1600" dirty="0"/>
              <a:t>Причинами возникновения вспышек явились: постоянная миграция населения через Украину и занос кори в коллективы мигрирующим  населением, длительное пребывание больного (источника инфекции) в заразном периоде среди не иммунных лиц, вследствие несвоевременной диагностики заболевания и отказ от иммунизации по эпидемическим показаниям лиц, находившихся в контакте с больным по социальным и религиозным убеждениям.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1874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60325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Выполнение планов </a:t>
            </a:r>
            <a:r>
              <a:rPr lang="ru-RU" altLang="ru-RU" sz="24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вакцинации</a:t>
            </a: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и ревакцинации </a:t>
            </a:r>
            <a:b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против кори, краснухи, паротита (%)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7781821"/>
              </p:ext>
            </p:extLst>
          </p:nvPr>
        </p:nvGraphicFramePr>
        <p:xfrm>
          <a:off x="0" y="2124014"/>
          <a:ext cx="4536504" cy="471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Диаграмма" r:id="rId3" imgW="8229784" imgH="5857829" progId="MSGraph.Chart.8">
                  <p:embed followColorScheme="full"/>
                </p:oleObj>
              </mc:Choice>
              <mc:Fallback>
                <p:oleObj name="Диаграмма" r:id="rId3" imgW="8229784" imgH="585782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4014"/>
                        <a:ext cx="4536504" cy="471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13333"/>
              </p:ext>
            </p:extLst>
          </p:nvPr>
        </p:nvGraphicFramePr>
        <p:xfrm>
          <a:off x="4860032" y="2230264"/>
          <a:ext cx="4162300" cy="462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Диаграмма" r:id="rId5" imgW="8229784" imgH="5848258" progId="MSGraph.Chart.8">
                  <p:embed followColorScheme="full"/>
                </p:oleObj>
              </mc:Choice>
              <mc:Fallback>
                <p:oleObj name="Диаграмма" r:id="rId5" imgW="8229784" imgH="5848258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230264"/>
                        <a:ext cx="4162300" cy="4627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39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961720" y="332656"/>
            <a:ext cx="7951447" cy="1071811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Эпидемическая ситуация и эпидемиологический надзор за особо опасными инфекциями  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61721" y="1948190"/>
            <a:ext cx="8172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г. эпидемическая ситуация по особо опасным инфекциям в Донецкой Народной Республике оставалась нестабильной. </a:t>
            </a:r>
          </a:p>
          <a:p>
            <a:pPr lvl="0" algn="just"/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Случаи </a:t>
            </a: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заболеваний людей бешенством, холерой, легионеллезом, сыпным тифом, сибирской язвой,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орнитозом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регистрировались.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Зарегистрирован завозной случай бруцеллеза, 5 случаев туляремии, 16 случаев Ку-лихорадки (2018 г. – 1 сл.), 10 сл. лихорадки Западного Нила.</a:t>
            </a:r>
          </a:p>
          <a:p>
            <a:pPr algn="just" eaLnBrk="0" hangingPunc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Лайм-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боррелиозом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составила 7,37 сл. на 100 тыс. нас.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169сл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листериозом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0,35 (8сл.),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лептоспирозом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0,04 (2 сл., оба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исходом).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850106"/>
          </a:xfrm>
        </p:spPr>
        <p:txBody>
          <a:bodyPr/>
          <a:lstStyle/>
          <a:p>
            <a:pPr algn="ctr"/>
            <a:r>
              <a:rPr lang="ru-RU" dirty="0" smtClean="0"/>
              <a:t>Бешенство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Среди животных в 2019 г. зарегистрировано 56 сл. заболевания </a:t>
            </a:r>
            <a:r>
              <a:rPr lang="ru-RU" dirty="0" smtClean="0"/>
              <a:t>бешенством (2018 - 42 </a:t>
            </a:r>
            <a:r>
              <a:rPr lang="ru-RU" dirty="0"/>
              <a:t>сл</a:t>
            </a:r>
            <a:r>
              <a:rPr lang="ru-RU" dirty="0" smtClean="0"/>
              <a:t>.). </a:t>
            </a:r>
          </a:p>
          <a:p>
            <a:r>
              <a:rPr lang="ru-RU" dirty="0" smtClean="0"/>
              <a:t>В </a:t>
            </a:r>
            <a:r>
              <a:rPr lang="ru-RU" dirty="0"/>
              <a:t>эпизоотический процесс </a:t>
            </a:r>
            <a:r>
              <a:rPr lang="ru-RU" dirty="0" smtClean="0"/>
              <a:t>вовлечено большинство административных территорий Республики.</a:t>
            </a:r>
          </a:p>
          <a:p>
            <a:r>
              <a:rPr lang="ru-RU" dirty="0" smtClean="0"/>
              <a:t>Количество </a:t>
            </a:r>
            <a:r>
              <a:rPr lang="ru-RU" dirty="0"/>
              <a:t>обращений в учреждения здравоохранения лиц, пострадавших от их укусов, увеличилось на 6,3% и составило 4671 чел. (203,7 на 100 тыс. населения) при 4433 чел. (191,7 на 100 тыс. населения) в 2018 г.</a:t>
            </a:r>
          </a:p>
          <a:p>
            <a:r>
              <a:rPr lang="ru-RU" dirty="0"/>
              <a:t>Удельный вес лиц, приступивших к вакцинации против бешенства, остался на уровне 2018 г. (31%). </a:t>
            </a:r>
          </a:p>
        </p:txBody>
      </p:sp>
    </p:spTree>
    <p:extLst>
      <p:ext uri="{BB962C8B-B14F-4D97-AF65-F5344CB8AC3E}">
        <p14:creationId xmlns:p14="http://schemas.microsoft.com/office/powerpoint/2010/main" val="209917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8100392" cy="10525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Показатели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обращаемости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населения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за </a:t>
            </a:r>
            <a:r>
              <a:rPr lang="uk-UA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антирабической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помощью</a:t>
            </a:r>
            <a:r>
              <a:rPr lang="uk-UA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и назначения  антирабического лечения   за период  2000 г. – 2019 г.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468313" y="1125538"/>
          <a:ext cx="82296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Диаграмма" r:id="rId3" imgW="11201538" imgH="5343571" progId="MSGraph.Chart.8">
                  <p:embed followColorScheme="full"/>
                </p:oleObj>
              </mc:Choice>
              <mc:Fallback>
                <p:oleObj name="Диаграмма" r:id="rId3" imgW="11201538" imgH="534357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229600" cy="511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8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7654305" cy="981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Динамика  заболевания животных бешенством 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и   числа пострадавших людей от  больных бешенством </a:t>
            </a:r>
            <a:b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животных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36438768"/>
              </p:ext>
            </p:extLst>
          </p:nvPr>
        </p:nvGraphicFramePr>
        <p:xfrm>
          <a:off x="1043608" y="1412776"/>
          <a:ext cx="7776542" cy="503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Диаграмма" r:id="rId3" imgW="8001046" imgH="4438742" progId="MSGraph.Chart.8">
                  <p:embed followColorScheme="full"/>
                </p:oleObj>
              </mc:Choice>
              <mc:Fallback>
                <p:oleObj name="Диаграмма" r:id="rId3" imgW="8001046" imgH="4438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2776"/>
                        <a:ext cx="7776542" cy="5038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7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164086822"/>
              </p:ext>
            </p:extLst>
          </p:nvPr>
        </p:nvGraphicFramePr>
        <p:xfrm>
          <a:off x="791580" y="1988841"/>
          <a:ext cx="8172908" cy="486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Диаграмма" r:id="rId3" imgW="8229784" imgH="5124542" progId="MSGraph.Chart.8">
                  <p:embed followColorScheme="full"/>
                </p:oleObj>
              </mc:Choice>
              <mc:Fallback>
                <p:oleObj name="Диаграмма" r:id="rId3" imgW="8229784" imgH="51245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1988841"/>
                        <a:ext cx="8172908" cy="4869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116632"/>
            <a:ext cx="7498080" cy="504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Холера</a:t>
            </a:r>
            <a:endParaRPr lang="ru-RU" altLang="ru-RU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83671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Выделение холерных вибрионов  неО1 групп </a:t>
            </a:r>
            <a:br>
              <a:rPr lang="ru-RU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от больных и здоровых лиц и из внешней среды в Донецкой области за 2008-2013гг. </a:t>
            </a:r>
            <a:br>
              <a:rPr lang="ru-RU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</a:br>
            <a:r>
              <a:rPr lang="ru-RU" alt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(ДНР за 2014г.- 2019г.)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3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890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Пути совершенствования эпидемиологического надзора за инфекционными заболеваниями в Донецкой Народной Республике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300" y="2420888"/>
            <a:ext cx="8100392" cy="446158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Разработка на основании оперативного и ретроспективного эпидемиологического анализа критериев возникновения риска эпидемиологических осложнений и системы прогнозирования развития эпидемической ситуации.</a:t>
            </a:r>
          </a:p>
          <a:p>
            <a:r>
              <a:rPr lang="ru-RU" dirty="0" smtClean="0"/>
              <a:t>Совершенствование лабораторной диагностики инфекционных заболеваний с внедрением новых современных методов для мониторинга циркуляции возбудителей инфекционных заболеваний среди населения и во внешней среде, изучения </a:t>
            </a:r>
            <a:r>
              <a:rPr lang="ru-RU" dirty="0" err="1" smtClean="0"/>
              <a:t>иммуноструктуры</a:t>
            </a:r>
            <a:r>
              <a:rPr lang="ru-RU" dirty="0" smtClean="0"/>
              <a:t> населения.</a:t>
            </a:r>
          </a:p>
          <a:p>
            <a:r>
              <a:rPr lang="ru-RU" dirty="0" smtClean="0"/>
              <a:t>Разработка и проведение целенаправленных профилактических и противоэпидемических мероприятий, в т. ч. в группах риска, с оценкой их эффективности и дальнейшей коррекцией.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4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конце ХХ – начале </a:t>
            </a:r>
            <a:r>
              <a:rPr lang="en-US" dirty="0"/>
              <a:t>XI</a:t>
            </a:r>
            <a:r>
              <a:rPr lang="ru-RU" dirty="0"/>
              <a:t> века обострилась ситуация с такими широко известными заболеваниями, как чума, холера, желтая лихорадка, появилось более 30 новых ранее неизвестных, но опасных болезней: высоко контагиозные геморрагические лихорадки </a:t>
            </a:r>
            <a:r>
              <a:rPr lang="ru-RU" dirty="0" err="1"/>
              <a:t>Ласса</a:t>
            </a:r>
            <a:r>
              <a:rPr lang="ru-RU" dirty="0"/>
              <a:t>, </a:t>
            </a:r>
            <a:r>
              <a:rPr lang="ru-RU" dirty="0" err="1"/>
              <a:t>Эбола</a:t>
            </a:r>
            <a:r>
              <a:rPr lang="ru-RU" dirty="0"/>
              <a:t>, Марбург; ВИЧ-инфекция, птичий, свиной грипп, инфекции, вызываемые вирусами </a:t>
            </a:r>
            <a:r>
              <a:rPr lang="en-US" dirty="0" smtClean="0"/>
              <a:t>SARS-</a:t>
            </a:r>
            <a:r>
              <a:rPr lang="en-US" dirty="0" err="1" smtClean="0"/>
              <a:t>CoV</a:t>
            </a:r>
            <a:r>
              <a:rPr lang="ru-RU" dirty="0" smtClean="0"/>
              <a:t>, </a:t>
            </a:r>
            <a:r>
              <a:rPr lang="en-US" dirty="0" smtClean="0"/>
              <a:t>MERS-</a:t>
            </a:r>
            <a:r>
              <a:rPr lang="en-US" dirty="0" err="1" smtClean="0"/>
              <a:t>CoV</a:t>
            </a:r>
            <a:r>
              <a:rPr lang="ru-RU" i="1" dirty="0" smtClean="0"/>
              <a:t>, </a:t>
            </a:r>
            <a:r>
              <a:rPr lang="en-US" i="1" dirty="0" smtClean="0"/>
              <a:t>SARS-CoV-2</a:t>
            </a:r>
            <a:r>
              <a:rPr lang="ru-RU" i="1" dirty="0" smtClean="0"/>
              <a:t>. </a:t>
            </a:r>
            <a:r>
              <a:rPr lang="ru-RU" dirty="0" smtClean="0"/>
              <a:t>Последний </a:t>
            </a:r>
            <a:r>
              <a:rPr lang="ru-RU" dirty="0"/>
              <a:t>стал всемирной проблемой, в результате чего были закрыты многие границы и введены экстренные меры безопасности практически во всех странах.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23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DBVQYzRUwAEqB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4821" y="486769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35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мнению экспертов ВОЗ, каждая страна должна быть готова  к выявлению угроз возникновения болезней и эпидемий, быстрой проверке информации и принятию надлежащих мер для минимизации воздействия болезней и эпидемий на здоровье людей и экономику во всем мире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Решению </a:t>
            </a:r>
            <a:r>
              <a:rPr lang="ru-RU" dirty="0"/>
              <a:t>этих задач способствует эффективная система эпидемиологического надзора за инфекционными заболеваниями, предусматривающая мониторинг эпидемической ситуации и проведение профилактических и противоэпидемических мероприятий.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8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920880" cy="5987752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На </a:t>
            </a:r>
            <a:r>
              <a:rPr lang="ru-RU" sz="3800" dirty="0"/>
              <a:t>территории Донецкой Народной Республики </a:t>
            </a:r>
            <a:r>
              <a:rPr lang="ru-RU" sz="3800" dirty="0" smtClean="0"/>
              <a:t>в 2019 г. зарегистрировано </a:t>
            </a:r>
            <a:r>
              <a:rPr lang="ru-RU" sz="3800" dirty="0"/>
              <a:t>более 258 тыс. случаев инфекционных заболеваний, что на 8,3% ниже 2018г.       </a:t>
            </a:r>
          </a:p>
          <a:p>
            <a:r>
              <a:rPr lang="ru-RU" sz="3800" dirty="0"/>
              <a:t>Не регистрировались случаи брюшного тифа, бешенства, дифтерии, столбняка, полиомиелита. </a:t>
            </a:r>
          </a:p>
          <a:p>
            <a:r>
              <a:rPr lang="ru-RU" sz="3800" dirty="0" smtClean="0"/>
              <a:t>Зарегистрирован </a:t>
            </a:r>
            <a:r>
              <a:rPr lang="ru-RU" sz="3800" dirty="0"/>
              <a:t>рост заболеваемости риккетсиозами, хроническими вирусными гепатитами, </a:t>
            </a:r>
            <a:r>
              <a:rPr lang="ru-RU" sz="3800" dirty="0" err="1"/>
              <a:t>иерсиниозом</a:t>
            </a:r>
            <a:r>
              <a:rPr lang="ru-RU" sz="3800" dirty="0"/>
              <a:t>, сальмонеллезом, гриппом.</a:t>
            </a:r>
          </a:p>
          <a:p>
            <a:r>
              <a:rPr lang="ru-RU" sz="3800" dirty="0"/>
              <a:t>В структуре актуальных инфекционных заболеваний наибольший удельный вес занимают </a:t>
            </a:r>
            <a:r>
              <a:rPr lang="ru-RU" sz="3800" b="1" dirty="0"/>
              <a:t>грипп и ОРВИ</a:t>
            </a:r>
            <a:r>
              <a:rPr lang="ru-RU" sz="3800" dirty="0"/>
              <a:t> – 96,0%.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5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6445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Инфекционная заболеваемость населения ДНР за 2014-20</a:t>
            </a:r>
            <a:r>
              <a:rPr lang="en-US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1</a:t>
            </a:r>
            <a:r>
              <a:rPr lang="ru-RU" alt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9 гг. </a:t>
            </a:r>
            <a:r>
              <a:rPr lang="ru-RU" alt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alt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ru-RU" altLang="ru-RU" sz="28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6441001"/>
              </p:ext>
            </p:extLst>
          </p:nvPr>
        </p:nvGraphicFramePr>
        <p:xfrm>
          <a:off x="107504" y="660400"/>
          <a:ext cx="8985696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7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46064" cy="1143000"/>
          </a:xfrm>
        </p:spPr>
        <p:txBody>
          <a:bodyPr/>
          <a:lstStyle/>
          <a:p>
            <a:pPr algn="ctr"/>
            <a:r>
              <a:rPr lang="ru-RU" dirty="0" smtClean="0"/>
              <a:t>Грипп и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8064896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Сезон ОРВИ и гриппа</a:t>
            </a:r>
            <a:r>
              <a:rPr lang="ru-RU" b="1" dirty="0"/>
              <a:t> </a:t>
            </a:r>
            <a:r>
              <a:rPr lang="ru-RU" dirty="0"/>
              <a:t>2018/2019гг.(с октября по май) завершился благополучно, было предупреждено эпидемическое распространение гриппа и ОРВИ благодаря своевременному охвату населения профилактическими прививками против гриппа и введению ограничительных мероприятий в детских дошкольных и образовательных учреждениях.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предэпидемический</a:t>
            </a:r>
            <a:r>
              <a:rPr lang="ru-RU" dirty="0"/>
              <a:t> период сезона гриппа 2019/2020гг. проведена противогриппозная прививочная кампания, в ходе которой было вакцинировано против гриппа 100 тысяч человек из групп повышенного риска заболеваемости, в </a:t>
            </a:r>
            <a:r>
              <a:rPr lang="ru-RU" dirty="0" err="1"/>
              <a:t>т.ч</a:t>
            </a:r>
            <a:r>
              <a:rPr lang="ru-RU" dirty="0"/>
              <a:t>. 12499 детей. Среди медработников получили прививки 8384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15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525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alt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Заболеваемость острыми респираторными вирусными инфекциями 2014-2019гг.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857529029"/>
              </p:ext>
            </p:extLst>
          </p:nvPr>
        </p:nvGraphicFramePr>
        <p:xfrm>
          <a:off x="0" y="1124744"/>
          <a:ext cx="9144000" cy="55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Диаграмма" r:id="rId3" imgW="8667750" imgH="4219575" progId="MSGraph.Chart.8">
                  <p:embed/>
                </p:oleObj>
              </mc:Choice>
              <mc:Fallback>
                <p:oleObj name="Диаграмма" r:id="rId3" imgW="8667750" imgH="42195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4744"/>
                        <a:ext cx="9144000" cy="5504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Прямоугольник 7"/>
          <p:cNvSpPr>
            <a:spLocks noChangeArrowheads="1"/>
          </p:cNvSpPr>
          <p:nvPr/>
        </p:nvSpPr>
        <p:spPr bwMode="auto">
          <a:xfrm flipH="1">
            <a:off x="6172200" y="3352800"/>
            <a:ext cx="163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2019 г.</a:t>
            </a:r>
            <a:endParaRPr lang="ru-RU" altLang="ru-RU" sz="1400" b="1">
              <a:latin typeface="Tahoma" pitchFamily="34" charset="0"/>
            </a:endParaRPr>
          </a:p>
        </p:txBody>
      </p:sp>
      <p:sp>
        <p:nvSpPr>
          <p:cNvPr id="3077" name="Прямоугольник 11"/>
          <p:cNvSpPr>
            <a:spLocks noChangeArrowheads="1"/>
          </p:cNvSpPr>
          <p:nvPr/>
        </p:nvSpPr>
        <p:spPr bwMode="auto">
          <a:xfrm>
            <a:off x="5029200" y="2743200"/>
            <a:ext cx="127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2018 г.</a:t>
            </a:r>
            <a:endParaRPr lang="ru-RU" altLang="ru-RU" sz="1400" b="1">
              <a:latin typeface="Tahoma" pitchFamily="34" charset="0"/>
            </a:endParaRPr>
          </a:p>
        </p:txBody>
      </p:sp>
      <p:sp>
        <p:nvSpPr>
          <p:cNvPr id="3078" name="Прямоугольник 12"/>
          <p:cNvSpPr>
            <a:spLocks noChangeArrowheads="1"/>
          </p:cNvSpPr>
          <p:nvPr/>
        </p:nvSpPr>
        <p:spPr bwMode="auto">
          <a:xfrm>
            <a:off x="3995738" y="2924175"/>
            <a:ext cx="1203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2017 г.</a:t>
            </a:r>
            <a:endParaRPr lang="ru-RU" altLang="ru-RU" sz="1400" b="1">
              <a:latin typeface="Tahoma" pitchFamily="34" charset="0"/>
            </a:endParaRPr>
          </a:p>
        </p:txBody>
      </p:sp>
      <p:sp>
        <p:nvSpPr>
          <p:cNvPr id="3079" name="Прямоугольник 13"/>
          <p:cNvSpPr>
            <a:spLocks noChangeArrowheads="1"/>
          </p:cNvSpPr>
          <p:nvPr/>
        </p:nvSpPr>
        <p:spPr bwMode="auto">
          <a:xfrm>
            <a:off x="971550" y="3789363"/>
            <a:ext cx="1223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2015 г.</a:t>
            </a:r>
            <a:endParaRPr lang="ru-RU" altLang="ru-RU" sz="1400" b="1">
              <a:latin typeface="Tahoma" pitchFamily="34" charset="0"/>
            </a:endParaRPr>
          </a:p>
        </p:txBody>
      </p:sp>
      <p:sp>
        <p:nvSpPr>
          <p:cNvPr id="3080" name="Прямоугольник 14"/>
          <p:cNvSpPr>
            <a:spLocks noChangeArrowheads="1"/>
          </p:cNvSpPr>
          <p:nvPr/>
        </p:nvSpPr>
        <p:spPr bwMode="auto">
          <a:xfrm>
            <a:off x="0" y="3200400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2014 г.</a:t>
            </a:r>
            <a:endParaRPr lang="ru-RU" altLang="ru-RU" sz="1400" b="1">
              <a:latin typeface="Tahoma" pitchFamily="34" charset="0"/>
            </a:endParaRPr>
          </a:p>
        </p:txBody>
      </p:sp>
      <p:sp>
        <p:nvSpPr>
          <p:cNvPr id="3081" name="Прямоугольник 15"/>
          <p:cNvSpPr>
            <a:spLocks noChangeArrowheads="1"/>
          </p:cNvSpPr>
          <p:nvPr/>
        </p:nvSpPr>
        <p:spPr bwMode="auto">
          <a:xfrm>
            <a:off x="2843213" y="2708275"/>
            <a:ext cx="86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0066"/>
                </a:solidFill>
                <a:latin typeface="Tahoma" pitchFamily="34" charset="0"/>
              </a:rPr>
              <a:t>2016 г.</a:t>
            </a:r>
            <a:endParaRPr lang="ru-RU" altLang="ru-RU" sz="14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5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Вирусные гепатиты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7"/>
            <a:ext cx="7992888" cy="60486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Суммарная заболеваемость </a:t>
            </a:r>
            <a:r>
              <a:rPr lang="ru-RU" b="1" dirty="0"/>
              <a:t>вирусными гепатитами</a:t>
            </a:r>
            <a:r>
              <a:rPr lang="ru-RU" dirty="0"/>
              <a:t> по сравнению с 2018годом выросла на 30,9% за счёт парентеральных гепатитов, которые в общей этиологической структуре достигли 95,0%.</a:t>
            </a:r>
          </a:p>
          <a:p>
            <a:endParaRPr lang="ru-RU" b="1" dirty="0"/>
          </a:p>
          <a:p>
            <a:r>
              <a:rPr lang="ru-RU" dirty="0"/>
              <a:t> Наибольшее распространение имел вирусный гепатит С–76,0%, который регистрировался преимущественно в стадии хронической инфекции (89,4%). Болели в основном молодые лица в возрасте от 19 до 40 лет – 48,8%.</a:t>
            </a:r>
          </a:p>
          <a:p>
            <a:endParaRPr lang="ru-RU" b="1" dirty="0"/>
          </a:p>
          <a:p>
            <a:r>
              <a:rPr lang="ru-RU" b="1" dirty="0"/>
              <a:t>Пути передачи парентеральных вирусных гепатитов, установленные </a:t>
            </a:r>
            <a:r>
              <a:rPr lang="ru-RU" b="1" dirty="0" err="1"/>
              <a:t>анамнестически</a:t>
            </a:r>
            <a:r>
              <a:rPr lang="ru-RU" b="1" dirty="0"/>
              <a:t>:</a:t>
            </a:r>
          </a:p>
          <a:p>
            <a:r>
              <a:rPr lang="ru-RU" dirty="0"/>
              <a:t>Половой – 47%</a:t>
            </a:r>
          </a:p>
          <a:p>
            <a:r>
              <a:rPr lang="ru-RU" dirty="0"/>
              <a:t>Парентеральный при получении косметических процедур – 21,7%</a:t>
            </a:r>
          </a:p>
          <a:p>
            <a:r>
              <a:rPr lang="ru-RU" dirty="0"/>
              <a:t>Парентеральный, связанный с проведением  медицинских манипуляций  в учреждениях здравоохранения – 14,5%.</a:t>
            </a:r>
          </a:p>
          <a:p>
            <a:endParaRPr lang="ru-RU" b="1" dirty="0"/>
          </a:p>
          <a:p>
            <a:r>
              <a:rPr lang="ru-RU" dirty="0"/>
              <a:t>Проблема эпидемиологического надзора за вирусными гепатитами – недостаточных охват лабораторной диагностикой с применением современных методов.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4000" y="152400"/>
            <a:ext cx="8172400" cy="14176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16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208</TotalTime>
  <Words>1580</Words>
  <Application>Microsoft Office PowerPoint</Application>
  <PresentationFormat>Экран (4:3)</PresentationFormat>
  <Paragraphs>197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Солнцестояние</vt:lpstr>
      <vt:lpstr>Диаграмма</vt:lpstr>
      <vt:lpstr>Об актуальных вопросах эпидемической ситуации и организации эпидемиологического надзора за инфекционными заболеваниями в Донецкой Народной Республике. 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Инфекционная заболеваемость населения ДНР за 2014-2019 гг.  </vt:lpstr>
      <vt:lpstr>Грипп и ОРВИ</vt:lpstr>
      <vt:lpstr>Заболеваемость острыми респираторными вирусными инфекциями 2014-2019гг.</vt:lpstr>
      <vt:lpstr>Вирусные гепатиты</vt:lpstr>
      <vt:lpstr>Эпидемиологический надзор за ОВП и полиомиелитом</vt:lpstr>
      <vt:lpstr>Презентация PowerPoint</vt:lpstr>
      <vt:lpstr>Презентация PowerPoint</vt:lpstr>
      <vt:lpstr>Выявляемость заболеваний с синдромом острого вялого паралича (ОВП) среди детей до 15 лет (пок. на 100 тыс. нас.)</vt:lpstr>
      <vt:lpstr>Острые кишечные инфекции</vt:lpstr>
      <vt:lpstr>Презентация PowerPoint</vt:lpstr>
      <vt:lpstr>Заболеваемость ОКИ детей до 1 года</vt:lpstr>
      <vt:lpstr>          Динамика заболеваемости сальмонеллезом                                          населения ДНР в 2011-2019гг. </vt:lpstr>
      <vt:lpstr> Групповая и вспышечная заболеваемость ОКИ в 2019 г.</vt:lpstr>
      <vt:lpstr>Вакциноуправляемые инфекции</vt:lpstr>
      <vt:lpstr>Динамика заболеваемости вакциноуправляемыми инфекциями  за 2014-2019 гг.  </vt:lpstr>
      <vt:lpstr>Структура заболеваемости  ВУИ</vt:lpstr>
      <vt:lpstr>Корь</vt:lpstr>
      <vt:lpstr>Выполнение планов вакцинации и ревакцинации  против кори, краснухи, паротита (%)</vt:lpstr>
      <vt:lpstr>Эпидемическая ситуация и эпидемиологический надзор за особо опасными инфекциями  </vt:lpstr>
      <vt:lpstr>Бешенство </vt:lpstr>
      <vt:lpstr>Показатели обращаемости населения за антирабической помощью  и назначения  антирабического лечения   за период  2000 г. – 2019 г.</vt:lpstr>
      <vt:lpstr>Динамика  заболевания животных бешенством  и   числа пострадавших людей от  больных бешенством  животных</vt:lpstr>
      <vt:lpstr>Холера</vt:lpstr>
      <vt:lpstr>Пути совершенствования эпидемиологического надзора за инфекционными заболеваниями в Донецкой Народной Республике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2020-10-31T15:52:18Z</dcterms:created>
  <dcterms:modified xsi:type="dcterms:W3CDTF">2020-11-01T14:56:14Z</dcterms:modified>
</cp:coreProperties>
</file>