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81" r:id="rId7"/>
    <p:sldId id="271" r:id="rId8"/>
    <p:sldId id="272" r:id="rId9"/>
    <p:sldId id="273" r:id="rId10"/>
    <p:sldId id="274" r:id="rId11"/>
    <p:sldId id="282" r:id="rId12"/>
    <p:sldId id="275" r:id="rId13"/>
    <p:sldId id="276" r:id="rId14"/>
    <p:sldId id="277" r:id="rId15"/>
    <p:sldId id="278" r:id="rId16"/>
    <p:sldId id="280" r:id="rId17"/>
    <p:sldId id="286" r:id="rId18"/>
    <p:sldId id="285" r:id="rId19"/>
    <p:sldId id="265" r:id="rId2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6E6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8259" autoAdjust="0"/>
    <p:restoredTop sz="94660"/>
  </p:normalViewPr>
  <p:slideViewPr>
    <p:cSldViewPr>
      <p:cViewPr>
        <p:scale>
          <a:sx n="65" d="100"/>
          <a:sy n="65" d="100"/>
        </p:scale>
        <p:origin x="-426" y="-342"/>
      </p:cViewPr>
      <p:guideLst>
        <p:guide orient="horz" pos="221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69779"/>
            <a:ext cx="5850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" y="5408999"/>
            <a:ext cx="5850000" cy="89573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49CD6-4B4D-491B-8A4E-813F74C73E03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A0018-F410-4ED8-9A47-DB6890F44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E2BF4-2150-45AD-9DBA-E933578057F6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15F2A-FBE6-4E30-9314-99C3BA1AA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DEFEE-D8BD-4200-B23A-99FAF4D61035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0A89F-DA7F-41A0-8805-7AFC6D076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54995-703F-4B15-8D36-CC2616A5D62F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5C945-C5EB-4232-A656-7642B518A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733D5-CD77-4BFD-803F-A5F3408BC625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7A6A6-3841-4157-B891-DF714EBBA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228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2C3A0-1233-4482-A760-7EDAA2874CBA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D9491-9515-44F2-AF17-E0C78C402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FA535-3820-41E7-9160-FBBFC1A54548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2577C-CEE8-4896-AF68-D33EAA7AE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7DD58-E6DD-4EB7-AF74-73DFC38062A3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C669E-2566-4E26-85A0-E1DBB8AC9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1F03B-0425-43C0-BD1E-0710C5C942DF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B9B17-542E-4BA4-9C00-8F373F22C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EF253-A9B4-452B-949C-F3EA3D319060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ADE8D-E77A-4169-9264-FF51070D1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A3068-3D87-4F22-B4AC-18DB90FF66A1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F67A1-1BF9-4D7B-B810-6FA8341EB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FC761-0F55-4FFA-8D7E-51ADE0096E77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325C5-76CC-477C-A881-617AB9A9F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38BCC5-D255-4D63-9BDA-180ED4AE3126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BF5DD2-A49E-4ED9-9943-4B21E0101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>
            <a:hlinkClick r:id="rId15"/>
          </p:cNvPr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-1193800" y="366713"/>
            <a:ext cx="757237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5188" y="9525"/>
            <a:ext cx="10047287" cy="427513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1200" b="1" smtClean="0"/>
              <a:t> </a:t>
            </a:r>
            <a:r>
              <a:rPr lang="ru-RU" sz="6500" smtClean="0"/>
              <a:t/>
            </a:r>
            <a:br>
              <a:rPr lang="ru-RU" sz="6500" smtClean="0"/>
            </a:br>
            <a:r>
              <a:rPr lang="ru-RU" sz="3600" b="1" smtClean="0"/>
              <a:t>Опыт работы Государственной санитарно-эпидемиологической службы Министерства здравоохранения Донецкой Народной Республики по организации противоэпидемических и профилактических мероприятий при новой коронавирусной инфекции </a:t>
            </a:r>
            <a:r>
              <a:rPr lang="en-US" sz="3600" b="1" smtClean="0"/>
              <a:t>COVID</a:t>
            </a:r>
            <a:r>
              <a:rPr lang="ru-RU" sz="3600" b="1" smtClean="0"/>
              <a:t>-19</a:t>
            </a:r>
            <a:endParaRPr lang="ru-RU" sz="3600" b="1" smtClean="0">
              <a:solidFill>
                <a:srgbClr val="B53513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508500"/>
            <a:ext cx="5559425" cy="2349500"/>
          </a:xfrm>
        </p:spPr>
        <p:txBody>
          <a:bodyPr rtlCol="0">
            <a:normAutofit fontScale="3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200" b="1" i="1" dirty="0" smtClean="0"/>
              <a:t>Романченко </a:t>
            </a:r>
            <a:r>
              <a:rPr lang="ru-RU" sz="6200" b="1" i="1" dirty="0"/>
              <a:t>М.П</a:t>
            </a:r>
            <a:r>
              <a:rPr lang="ru-RU" sz="6200" b="1" i="1" dirty="0" smtClean="0"/>
              <a:t>., </a:t>
            </a:r>
            <a:r>
              <a:rPr lang="ru-RU" sz="6200" b="1" i="1" dirty="0"/>
              <a:t>Скрипка </a:t>
            </a:r>
            <a:r>
              <a:rPr lang="ru-RU" sz="6200" b="1" i="1" dirty="0" smtClean="0"/>
              <a:t>Л.В. </a:t>
            </a:r>
            <a:r>
              <a:rPr lang="ru-RU" sz="6200" b="1" i="1" dirty="0" err="1" smtClean="0"/>
              <a:t>Бабуркина</a:t>
            </a:r>
            <a:r>
              <a:rPr lang="ru-RU" sz="6200" b="1" i="1" dirty="0" smtClean="0"/>
              <a:t> </a:t>
            </a:r>
            <a:r>
              <a:rPr lang="ru-RU" sz="6200" b="1" i="1" dirty="0"/>
              <a:t>А.И.,</a:t>
            </a:r>
            <a:r>
              <a:rPr lang="ru-RU" sz="6200" dirty="0"/>
              <a:t> </a:t>
            </a:r>
            <a:r>
              <a:rPr lang="ru-RU" sz="6200" b="1" i="1" dirty="0"/>
              <a:t>Акимова Л.С</a:t>
            </a:r>
            <a:r>
              <a:rPr lang="ru-RU" sz="6200" b="1" i="1" dirty="0" smtClean="0"/>
              <a:t>. , </a:t>
            </a:r>
            <a:r>
              <a:rPr lang="ru-RU" sz="6200" b="1" i="1" dirty="0" err="1" smtClean="0"/>
              <a:t>Думчева</a:t>
            </a:r>
            <a:r>
              <a:rPr lang="ru-RU" sz="6200" b="1" i="1" smtClean="0"/>
              <a:t> Т.Ю.  </a:t>
            </a:r>
            <a:endParaRPr lang="ru-RU" sz="6200" b="1" i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200" dirty="0" smtClean="0"/>
              <a:t>Республиканский центр </a:t>
            </a:r>
            <a:r>
              <a:rPr lang="ru-RU" sz="6200" dirty="0"/>
              <a:t>санитарно-эпидемиологического надзора Государственной санитарно-эпидемиологической </a:t>
            </a:r>
            <a:r>
              <a:rPr lang="ru-RU" sz="6200" dirty="0" smtClean="0"/>
              <a:t>службы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200" dirty="0" smtClean="0"/>
              <a:t> </a:t>
            </a:r>
            <a:r>
              <a:rPr lang="ru-RU" sz="6200" dirty="0"/>
              <a:t>Министерства здравоохранения Донецкой Народной </a:t>
            </a:r>
            <a:r>
              <a:rPr lang="ru-RU" sz="6200" dirty="0" smtClean="0"/>
              <a:t>Республики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200" dirty="0" smtClean="0"/>
              <a:t>г</a:t>
            </a:r>
            <a:r>
              <a:rPr lang="ru-RU" sz="6200" dirty="0"/>
              <a:t>. </a:t>
            </a:r>
            <a:r>
              <a:rPr lang="ru-RU" sz="6200" dirty="0" smtClean="0"/>
              <a:t>Донецк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55575" y="233363"/>
            <a:ext cx="8324850" cy="1325562"/>
          </a:xfrm>
        </p:spPr>
        <p:txBody>
          <a:bodyPr/>
          <a:lstStyle/>
          <a:p>
            <a:r>
              <a:rPr lang="ru-RU" smtClean="0"/>
              <a:t>Мониторинг эпидемической ситуации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5625"/>
            <a:ext cx="9561513" cy="4664075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/>
              <a:t>Санэпидслужбой</a:t>
            </a:r>
            <a:r>
              <a:rPr lang="ru-RU" dirty="0"/>
              <a:t> организован и проводится ежедневный и еженедельный анализ санитарно-эпидемиологической ситуации на территории </a:t>
            </a:r>
            <a:r>
              <a:rPr lang="ru-RU" dirty="0" smtClean="0"/>
              <a:t>Республики</a:t>
            </a:r>
            <a:r>
              <a:rPr lang="ru-RU" dirty="0"/>
              <a:t>, составляются ближайшие и отдаленные прогнозы развития </a:t>
            </a:r>
            <a:r>
              <a:rPr lang="ru-RU" dirty="0" err="1"/>
              <a:t>эпидситуации</a:t>
            </a:r>
            <a:r>
              <a:rPr lang="ru-RU" dirty="0"/>
              <a:t> и распространения </a:t>
            </a:r>
            <a:r>
              <a:rPr lang="ru-RU" dirty="0" err="1"/>
              <a:t>коронавирусной</a:t>
            </a:r>
            <a:r>
              <a:rPr lang="ru-RU" dirty="0"/>
              <a:t> и вносятся предложения по ее стабилизации.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С </a:t>
            </a:r>
            <a:r>
              <a:rPr lang="ru-RU" dirty="0"/>
              <a:t>01.02.20 организован мониторинг за внебольничными пневмониями (как одного из основных осложнений COVID-19).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Правительство ДНР </a:t>
            </a:r>
            <a:r>
              <a:rPr lang="ru-RU" dirty="0" smtClean="0"/>
              <a:t>ежедневно информируется </a:t>
            </a:r>
            <a:r>
              <a:rPr lang="ru-RU" dirty="0"/>
              <a:t>об </a:t>
            </a:r>
            <a:r>
              <a:rPr lang="ru-RU" dirty="0" err="1"/>
              <a:t>эпидситуации</a:t>
            </a:r>
            <a:r>
              <a:rPr lang="ru-RU" dirty="0"/>
              <a:t> на территории республики с выводами, прогнозами и необходимыми мероприятиями по недопущению распространения   COVID-19.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2457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85350" y="5094288"/>
            <a:ext cx="205105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7463" y="19050"/>
            <a:ext cx="8237537" cy="1325563"/>
          </a:xfrm>
        </p:spPr>
        <p:txBody>
          <a:bodyPr/>
          <a:lstStyle/>
          <a:p>
            <a:r>
              <a:rPr lang="ru-RU" smtClean="0"/>
              <a:t>Лабораторная диагностика </a:t>
            </a:r>
            <a:br>
              <a:rPr lang="ru-RU" smtClean="0"/>
            </a:br>
            <a:r>
              <a:rPr lang="ru-RU" smtClean="0"/>
              <a:t>COVID-19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93838"/>
            <a:ext cx="7986713" cy="52038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До </a:t>
            </a:r>
            <a:r>
              <a:rPr lang="ru-RU" dirty="0"/>
              <a:t>августа текущего года лабораторная база РЦ СЭН ГСЭС МЗ ДНР была единственной </a:t>
            </a:r>
            <a:r>
              <a:rPr lang="ru-RU" dirty="0" smtClean="0"/>
              <a:t>для </a:t>
            </a:r>
            <a:r>
              <a:rPr lang="ru-RU" dirty="0"/>
              <a:t>проведения ПЦР-исследований на новую </a:t>
            </a:r>
            <a:r>
              <a:rPr lang="ru-RU" dirty="0" err="1"/>
              <a:t>коронавирусную</a:t>
            </a:r>
            <a:r>
              <a:rPr lang="ru-RU" dirty="0"/>
              <a:t> инфекцию.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Исследования </a:t>
            </a:r>
            <a:r>
              <a:rPr lang="ru-RU" dirty="0"/>
              <a:t>были организованы на базе лабораторий ООИ, вирусологической и бактериологической с ПЦР-отделением.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Мощность </a:t>
            </a:r>
            <a:r>
              <a:rPr lang="ru-RU" dirty="0"/>
              <a:t>лабораторной базы была увеличена со 100 исследований в сутки до 250 за счет обучения  и привлечения врачей-лаборантов ТЦ СЭС и ЛПУ.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На </a:t>
            </a:r>
            <a:r>
              <a:rPr lang="ru-RU" dirty="0"/>
              <a:t>сегодняшний день лабораторной базой было исследовано более 18 </a:t>
            </a:r>
            <a:r>
              <a:rPr lang="ru-RU" dirty="0" err="1"/>
              <a:t>тыс</a:t>
            </a:r>
            <a:r>
              <a:rPr lang="ru-RU" dirty="0"/>
              <a:t> мазков на наличие РНК-</a:t>
            </a:r>
            <a:r>
              <a:rPr lang="ru-RU" dirty="0" err="1"/>
              <a:t>коронавируса</a:t>
            </a:r>
            <a:r>
              <a:rPr lang="ru-RU" dirty="0"/>
              <a:t>,  более 7 </a:t>
            </a:r>
            <a:r>
              <a:rPr lang="ru-RU" dirty="0" err="1"/>
              <a:t>тыс</a:t>
            </a:r>
            <a:r>
              <a:rPr lang="ru-RU" dirty="0"/>
              <a:t> образцов - положительные.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4663" y="0"/>
            <a:ext cx="4097337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/>
          <a:srcRect l="17432" b="20020"/>
          <a:stretch>
            <a:fillRect/>
          </a:stretch>
        </p:blipFill>
        <p:spPr bwMode="auto">
          <a:xfrm>
            <a:off x="8094663" y="3294063"/>
            <a:ext cx="4097337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55575" y="188913"/>
            <a:ext cx="10515600" cy="1325562"/>
          </a:xfrm>
        </p:spPr>
        <p:txBody>
          <a:bodyPr/>
          <a:lstStyle/>
          <a:p>
            <a:r>
              <a:rPr lang="ru-RU" smtClean="0"/>
              <a:t>Карантинно-ограничительные </a:t>
            </a:r>
            <a:br>
              <a:rPr lang="ru-RU" smtClean="0"/>
            </a:br>
            <a:r>
              <a:rPr lang="ru-RU" smtClean="0"/>
              <a:t>мероприятий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063" y="1825625"/>
            <a:ext cx="9315450" cy="4573588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Указами Главы и распоряжениями Правительства по предложениям </a:t>
            </a:r>
            <a:r>
              <a:rPr lang="ru-RU" dirty="0" err="1"/>
              <a:t>санэпидслужбы</a:t>
            </a:r>
            <a:r>
              <a:rPr lang="ru-RU" dirty="0"/>
              <a:t> на территории ДНР были введены ряд карантинно-ограничительных мероприятий: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Прекращен свободный въезд в ДНР с территории Украины.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Приостанавливались </a:t>
            </a:r>
            <a:r>
              <a:rPr lang="ru-RU" dirty="0"/>
              <a:t>занятия в средних и высших учебных заведениях.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Запрещались </a:t>
            </a:r>
            <a:r>
              <a:rPr lang="ru-RU" dirty="0"/>
              <a:t>спортивные, развлекательные и другие массовые мероприятия.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Ограничивалась </a:t>
            </a:r>
            <a:r>
              <a:rPr lang="ru-RU" dirty="0"/>
              <a:t>работа предприятий ресторанного бизнеса, приостановлено до особого распоряжения оказание всех развлекательных услуг в торгово-развлекательных центрах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2662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85350" y="5094288"/>
            <a:ext cx="205105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11125" y="19050"/>
            <a:ext cx="7604125" cy="1325563"/>
          </a:xfrm>
        </p:spPr>
        <p:txBody>
          <a:bodyPr/>
          <a:lstStyle/>
          <a:p>
            <a:r>
              <a:rPr lang="ru-RU" smtClean="0"/>
              <a:t>Административная ответственность</a:t>
            </a: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246063" y="1989138"/>
            <a:ext cx="8723312" cy="4351337"/>
          </a:xfrm>
        </p:spPr>
        <p:txBody>
          <a:bodyPr/>
          <a:lstStyle/>
          <a:p>
            <a:r>
              <a:rPr lang="ru-RU" smtClean="0"/>
              <a:t>Ужесточена ответственность физических и юридических лиц за нарушение санитарного законодательства, в частности правил домашней самоизоляции и карантина в соответствии с Указом Главы ДНР №57  от 14.03.2020г (с дополнениями) во исполнение Закона «Об административной ответственности за нарушение требований, направленных на противодействие распространению новой коронавирусной инфекции» №112-11НС от 28.03.2020г.</a:t>
            </a:r>
          </a:p>
          <a:p>
            <a:endParaRPr lang="ru-RU" smtClean="0"/>
          </a:p>
        </p:txBody>
      </p:sp>
      <p:pic>
        <p:nvPicPr>
          <p:cNvPr id="2765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15475" y="3789363"/>
            <a:ext cx="2451100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5625"/>
            <a:ext cx="8166100" cy="4694238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Предусмотрено поэтапное развертывание госпитальных баз, в </a:t>
            </a:r>
            <a:r>
              <a:rPr lang="ru-RU" dirty="0" err="1"/>
              <a:t>т.ч</a:t>
            </a:r>
            <a:r>
              <a:rPr lang="ru-RU" dirty="0"/>
              <a:t>. «</a:t>
            </a:r>
            <a:r>
              <a:rPr lang="ru-RU" dirty="0" err="1"/>
              <a:t>ковидных</a:t>
            </a:r>
            <a:r>
              <a:rPr lang="ru-RU" dirty="0"/>
              <a:t>» и «</a:t>
            </a:r>
            <a:r>
              <a:rPr lang="ru-RU" dirty="0" err="1"/>
              <a:t>пневмонийных</a:t>
            </a:r>
            <a:r>
              <a:rPr lang="ru-RU" dirty="0"/>
              <a:t>» с целью первичной сортировки больных.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 smtClean="0"/>
              <a:t>Санэпидслужбой</a:t>
            </a:r>
            <a:r>
              <a:rPr lang="ru-RU" dirty="0" smtClean="0"/>
              <a:t> </a:t>
            </a:r>
            <a:r>
              <a:rPr lang="ru-RU" dirty="0"/>
              <a:t>постоянно осуществляется консультативно-методическая помощь ЛПУ на всех этапах развертывания госпитальных баз, помощь при расчетах необходимого количества </a:t>
            </a:r>
            <a:r>
              <a:rPr lang="ru-RU" dirty="0" err="1"/>
              <a:t>дезсредств</a:t>
            </a:r>
            <a:r>
              <a:rPr lang="ru-RU" dirty="0"/>
              <a:t>, средств индивидуальной защиты.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Перед </a:t>
            </a:r>
            <a:r>
              <a:rPr lang="ru-RU" dirty="0"/>
              <a:t>началом работы ЛПУ, как госпитальной базы, в обязательном порядке проводится гигиеническое обучение персонала в форме лекций.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55575" y="144463"/>
            <a:ext cx="8054975" cy="1325562"/>
          </a:xfrm>
        </p:spPr>
        <p:txBody>
          <a:bodyPr/>
          <a:lstStyle/>
          <a:p>
            <a:r>
              <a:rPr lang="ru-RU" smtClean="0"/>
              <a:t>Госпитальные базы и сортировка больных</a:t>
            </a:r>
          </a:p>
        </p:txBody>
      </p:sp>
      <p:pic>
        <p:nvPicPr>
          <p:cNvPr id="28675" name="Picture 2" descr="https://covid19-today.ru/wp-content/uploads/2020/10/covid-ldnr-2710-960x6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5613" y="2889250"/>
            <a:ext cx="412115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5375" y="1773238"/>
            <a:ext cx="205105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054975" cy="1514475"/>
          </a:xfrm>
        </p:spPr>
        <p:txBody>
          <a:bodyPr/>
          <a:lstStyle/>
          <a:p>
            <a:r>
              <a:rPr lang="ru-RU" smtClean="0"/>
              <a:t>Инструктивно-методические документы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49388"/>
            <a:ext cx="9605963" cy="5222875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Утверждены и периодически пересматриваются инструктивно-методические документы по выявлению, лабораторному обследованию подозреваемых случаев, организации первичных противоэпидемических мероприятий, мерах инфекционного контроля в учреждениях здравоохранения.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Разработаны и утверждены санитарно-противоэпидемические нормы и правила по предупреждению распространения новой </a:t>
            </a:r>
            <a:r>
              <a:rPr lang="ru-RU" dirty="0" err="1"/>
              <a:t>коронавирусной</a:t>
            </a:r>
            <a:r>
              <a:rPr lang="ru-RU" dirty="0"/>
              <a:t> инфекции (приказ МЗ №755 от 14.04.20);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Разработаны, утверждены и направлены в профильные министерства и администрации городов </a:t>
            </a:r>
            <a:r>
              <a:rPr lang="ru-RU" dirty="0" smtClean="0"/>
              <a:t>и районов </a:t>
            </a:r>
            <a:r>
              <a:rPr lang="ru-RU" dirty="0"/>
              <a:t>методические рекомендации по профилактике </a:t>
            </a:r>
            <a:r>
              <a:rPr lang="en-US" dirty="0"/>
              <a:t>COVID</a:t>
            </a:r>
            <a:r>
              <a:rPr lang="ru-RU" dirty="0"/>
              <a:t>-19 по разным направлениям (всего 46</a:t>
            </a:r>
            <a:r>
              <a:rPr lang="ru-RU" dirty="0" smtClean="0"/>
              <a:t>):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для ДДУ, Школ, СПО, ВПО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объектов торговли и общепита;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Развлекательных и досуговых объектов,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Общежитий, гостиниц,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Административных зданий и сооружений, промышленных предприятий и т.д.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2969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0288" y="4824413"/>
            <a:ext cx="205105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545263" cy="1325563"/>
          </a:xfrm>
        </p:spPr>
        <p:txBody>
          <a:bodyPr/>
          <a:lstStyle/>
          <a:p>
            <a:r>
              <a:rPr lang="ru-RU" smtClean="0"/>
              <a:t>Санитарно-просветительная работа</a:t>
            </a:r>
          </a:p>
        </p:txBody>
      </p:sp>
      <p:pic>
        <p:nvPicPr>
          <p:cNvPr id="3072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681788" y="0"/>
            <a:ext cx="5495925" cy="6845300"/>
          </a:xfrm>
        </p:spPr>
      </p:pic>
      <p:sp>
        <p:nvSpPr>
          <p:cNvPr id="30723" name="Прямоугольник 4"/>
          <p:cNvSpPr>
            <a:spLocks noChangeArrowheads="1"/>
          </p:cNvSpPr>
          <p:nvPr/>
        </p:nvSpPr>
        <p:spPr bwMode="auto">
          <a:xfrm>
            <a:off x="155575" y="1673225"/>
            <a:ext cx="63214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Разработаны памятки по профилактике COVID-19 для населения, руководителей и работников предприятий, учреждений и организаций.</a:t>
            </a:r>
          </a:p>
          <a:p>
            <a:r>
              <a:rPr lang="ru-RU" sz="3200">
                <a:latin typeface="Calibri" pitchFamily="34" charset="0"/>
              </a:rPr>
              <a:t>Данный вопрос постоянно освещается в прессе, на радио, телевидении, проводятся беседы и лекции.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0163"/>
            <a:ext cx="8301038" cy="2363787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За существенный вклад в дело борьбы с новой </a:t>
            </a:r>
            <a:r>
              <a:rPr lang="ru-RU" dirty="0" err="1" smtClean="0"/>
              <a:t>коронавирусной</a:t>
            </a:r>
            <a:r>
              <a:rPr lang="ru-RU" dirty="0" smtClean="0"/>
              <a:t> инфекцией коллективы и отделы Республиканского центра санитарно-эпидемиологического надзора Государственной санитарно-эпидемиологической службы отмечены государственными наградами, грамотами и  благодарностями Главы Донецкой Народной Республики и Министерства здравоохранения.  </a:t>
            </a:r>
            <a:endParaRPr lang="ru-RU" dirty="0"/>
          </a:p>
        </p:txBody>
      </p:sp>
      <p:pic>
        <p:nvPicPr>
          <p:cNvPr id="3174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8963" y="2339975"/>
            <a:ext cx="65230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AutoShape 2" descr="https://2.downloader.disk.yandex.fr/preview/ae5ff2acb1d29782a865c5bdf5842cca8386ba73a24d499822bffff749b65d6e/inf/iX2yCw6VezIavy87sDA4iOA4XXRnVqywXZeQnAmZlLuzMAQUODUVxt9RWWS3lHaXby6gUEl37heeSbuEwdeVMQ%3D%3D?uid=55169453&amp;filename=IMG-79ef864e1df043b0c74ba5dae55d5123-V.jpg&amp;disposition=inline&amp;hash=&amp;limit=0&amp;content_type=image%2Fjpeg&amp;owner_uid=55169453&amp;tknv=v2&amp;size=1225x63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513" y="2411413"/>
            <a:ext cx="32670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323850"/>
            <a:ext cx="11339513" cy="61658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Rectangle 1">
            <a:extLst>
              <a:ext uri="{FF2B5EF4-FFF2-40B4-BE49-F238E27FC236}"/>
            </a:extLst>
          </p:cNvPr>
          <p:cNvSpPr/>
          <p:nvPr/>
        </p:nvSpPr>
        <p:spPr>
          <a:xfrm>
            <a:off x="6350" y="4194175"/>
            <a:ext cx="12192000" cy="1692275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5">
            <a:extLst>
              <a:ext uri="{FF2B5EF4-FFF2-40B4-BE49-F238E27FC236}"/>
            </a:extLst>
          </p:cNvPr>
          <p:cNvSpPr/>
          <p:nvPr/>
        </p:nvSpPr>
        <p:spPr>
          <a:xfrm>
            <a:off x="838200" y="4449763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2">
            <a:extLst>
              <a:ext uri="{FF2B5EF4-FFF2-40B4-BE49-F238E27FC236}"/>
            </a:extLst>
          </p:cNvPr>
          <p:cNvSpPr/>
          <p:nvPr/>
        </p:nvSpPr>
        <p:spPr>
          <a:xfrm>
            <a:off x="898525" y="4510088"/>
            <a:ext cx="793750" cy="79216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2765425" y="4354513"/>
            <a:ext cx="695801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ru-RU" sz="4400" b="1">
                <a:solidFill>
                  <a:schemeClr val="bg2"/>
                </a:solidFill>
                <a:latin typeface="Calibri" pitchFamily="34" charset="0"/>
                <a:ea typeface="Roboto"/>
                <a:cs typeface="Roboto"/>
              </a:rPr>
              <a:t>Спасибо за внимание!</a:t>
            </a:r>
            <a:endParaRPr lang="en-US" sz="1100">
              <a:solidFill>
                <a:schemeClr val="bg2"/>
              </a:solidFill>
              <a:latin typeface="Calibri" pitchFamily="34" charset="0"/>
              <a:ea typeface="Roboto Condensed Light"/>
              <a:cs typeface="Roboto Condensed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0" y="14288"/>
            <a:ext cx="10515600" cy="1325562"/>
          </a:xfrm>
        </p:spPr>
        <p:txBody>
          <a:bodyPr/>
          <a:lstStyle/>
          <a:p>
            <a:r>
              <a:rPr lang="ru-RU" smtClean="0">
                <a:cs typeface="Arial" charset="0"/>
              </a:rPr>
              <a:t>Историческая справка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8413"/>
            <a:ext cx="9561513" cy="54911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31 декабря 2019 года в офис Всемирной организации здравоохранения (ВОЗ) в Китае поступила информация о 27 пациентах с тяжелой пневмонией неясного генеза в Ухане – мегаполисе с 19 миллионами жителей в провинции </a:t>
            </a:r>
            <a:r>
              <a:rPr lang="ru-RU" dirty="0" err="1"/>
              <a:t>Хубэй</a:t>
            </a:r>
            <a:r>
              <a:rPr lang="ru-RU" dirty="0"/>
              <a:t>.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К </a:t>
            </a:r>
            <a:r>
              <a:rPr lang="ru-RU" dirty="0"/>
              <a:t>5 января 2020 года </a:t>
            </a:r>
            <a:r>
              <a:rPr lang="ru-RU" dirty="0" smtClean="0"/>
              <a:t>было выявлено уже </a:t>
            </a:r>
            <a:r>
              <a:rPr lang="ru-RU" dirty="0"/>
              <a:t>59 пациентов с необъяснимым диагнозом вирусной пневмонии. Состояние семи заболевших было критическим. Все выявленные пациенты были взяты на карантин. С этих событий </a:t>
            </a:r>
            <a:r>
              <a:rPr lang="ru-RU" dirty="0" smtClean="0"/>
              <a:t>начиналась </a:t>
            </a:r>
            <a:r>
              <a:rPr lang="ru-RU" dirty="0"/>
              <a:t>пандемия COVID-19, которая навсегда изменила мир и продолжает его менять. </a:t>
            </a:r>
          </a:p>
          <a:p>
            <a:pPr fontAlgn="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На </a:t>
            </a:r>
            <a:r>
              <a:rPr lang="ru-RU" dirty="0" smtClean="0"/>
              <a:t>1 ноября за </a:t>
            </a:r>
            <a:r>
              <a:rPr lang="ru-RU" dirty="0"/>
              <a:t>все время пандемии официально </a:t>
            </a:r>
            <a:r>
              <a:rPr lang="ru-RU" dirty="0" smtClean="0"/>
              <a:t>зарегистрировано </a:t>
            </a:r>
            <a:r>
              <a:rPr lang="ru-RU" b="1" dirty="0"/>
              <a:t>46 027 </a:t>
            </a:r>
            <a:r>
              <a:rPr lang="ru-RU" b="1" dirty="0" smtClean="0"/>
              <a:t>411 </a:t>
            </a:r>
            <a:r>
              <a:rPr lang="ru-RU" dirty="0" smtClean="0"/>
              <a:t>случаев</a:t>
            </a:r>
            <a:r>
              <a:rPr lang="ru-RU" dirty="0"/>
              <a:t>, умерли </a:t>
            </a:r>
          </a:p>
          <a:p>
            <a:pPr marL="0" indent="0" fontAlgn="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1</a:t>
            </a:r>
            <a:r>
              <a:rPr lang="ru-RU" b="1" dirty="0"/>
              <a:t> 195 109 </a:t>
            </a:r>
            <a:r>
              <a:rPr lang="ru-RU" dirty="0"/>
              <a:t>человек, среди которых есть медицинские работники, которые приняли удар эпидемии на себя.</a:t>
            </a:r>
          </a:p>
        </p:txBody>
      </p:sp>
      <p:pic>
        <p:nvPicPr>
          <p:cNvPr id="1638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75838" y="5184775"/>
            <a:ext cx="205105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7938" y="0"/>
            <a:ext cx="8023225" cy="1944688"/>
          </a:xfrm>
        </p:spPr>
        <p:txBody>
          <a:bodyPr/>
          <a:lstStyle/>
          <a:p>
            <a:r>
              <a:rPr lang="ru-RU" smtClean="0"/>
              <a:t>Карта распространения коронавирусной инфекции в мире на 1 ноября 2020 г. 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355" r="3467" b="10590"/>
          <a:stretch>
            <a:fillRect/>
          </a:stretch>
        </p:blipFill>
        <p:spPr>
          <a:xfrm>
            <a:off x="19050" y="2036763"/>
            <a:ext cx="7472363" cy="4824412"/>
          </a:xfrm>
        </p:spPr>
      </p:pic>
      <p:pic>
        <p:nvPicPr>
          <p:cNvPr id="1741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1288" y="0"/>
            <a:ext cx="4430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290513" y="144463"/>
            <a:ext cx="10515600" cy="1325562"/>
          </a:xfrm>
        </p:spPr>
        <p:txBody>
          <a:bodyPr/>
          <a:lstStyle/>
          <a:p>
            <a:r>
              <a:rPr lang="en-US" smtClean="0"/>
              <a:t>SARS-CoV-2</a:t>
            </a:r>
            <a:r>
              <a:rPr lang="ru-RU" smtClean="0"/>
              <a:t>, </a:t>
            </a:r>
            <a:r>
              <a:rPr lang="en-US" smtClean="0"/>
              <a:t>COVID-19</a:t>
            </a:r>
            <a:endParaRPr lang="ru-RU" smtClean="0"/>
          </a:p>
        </p:txBody>
      </p:sp>
      <p:pic>
        <p:nvPicPr>
          <p:cNvPr id="18434" name="Объект 3" descr="https://medznanie.ru/storage/web/other/Programs/Screenshot_73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191500" y="1739900"/>
            <a:ext cx="4000500" cy="3384550"/>
          </a:xfrm>
        </p:spPr>
      </p:pic>
      <p:sp>
        <p:nvSpPr>
          <p:cNvPr id="18435" name="Прямоугольник 5"/>
          <p:cNvSpPr>
            <a:spLocks noChangeArrowheads="1"/>
          </p:cNvSpPr>
          <p:nvPr/>
        </p:nvSpPr>
        <p:spPr bwMode="auto">
          <a:xfrm>
            <a:off x="334963" y="1358900"/>
            <a:ext cx="697547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Китайские вирусологи расшифровали генетическую информацию вируса в рекордно короткие сроки. </a:t>
            </a:r>
          </a:p>
          <a:p>
            <a:r>
              <a:rPr lang="ru-RU" sz="2400">
                <a:latin typeface="Calibri" pitchFamily="34" charset="0"/>
              </a:rPr>
              <a:t>21 января  опубликована  структура генома, через три дня – подробное описание вируса. </a:t>
            </a:r>
          </a:p>
          <a:p>
            <a:r>
              <a:rPr lang="ru-RU" sz="2400">
                <a:latin typeface="Calibri" pitchFamily="34" charset="0"/>
              </a:rPr>
              <a:t>Вирус был отнесен к семейству Coronaviridae, роду </a:t>
            </a:r>
            <a:r>
              <a:rPr lang="en-US" sz="2400">
                <a:latin typeface="Calibri" pitchFamily="34" charset="0"/>
              </a:rPr>
              <a:t>Betacoronavirus</a:t>
            </a:r>
            <a:r>
              <a:rPr lang="ru-RU" sz="2400">
                <a:latin typeface="Calibri" pitchFamily="34" charset="0"/>
              </a:rPr>
              <a:t> и получил название </a:t>
            </a:r>
            <a:r>
              <a:rPr lang="en-US" sz="2400">
                <a:latin typeface="Calibri" pitchFamily="34" charset="0"/>
              </a:rPr>
              <a:t>SARS-CoV-2</a:t>
            </a:r>
            <a:r>
              <a:rPr lang="ru-RU" sz="2400">
                <a:latin typeface="Calibri" pitchFamily="34" charset="0"/>
              </a:rPr>
              <a:t>, а болезнь, вызываемая им - </a:t>
            </a:r>
            <a:r>
              <a:rPr lang="en-US" sz="2400">
                <a:latin typeface="Calibri" pitchFamily="34" charset="0"/>
              </a:rPr>
              <a:t>COVID-19</a:t>
            </a:r>
            <a:r>
              <a:rPr lang="ru-RU" sz="2400">
                <a:latin typeface="Calibri" pitchFamily="34" charset="0"/>
              </a:rPr>
              <a:t>. </a:t>
            </a:r>
          </a:p>
          <a:p>
            <a:r>
              <a:rPr lang="ru-RU" sz="2400">
                <a:latin typeface="Calibri" pitchFamily="34" charset="0"/>
              </a:rPr>
              <a:t>На сегодня определены механизмы и пути передачи </a:t>
            </a:r>
            <a:r>
              <a:rPr lang="en-US" sz="2400">
                <a:latin typeface="Calibri" pitchFamily="34" charset="0"/>
              </a:rPr>
              <a:t>SARS-CoV-2 </a:t>
            </a:r>
            <a:r>
              <a:rPr lang="ru-RU" sz="2400">
                <a:latin typeface="Calibri" pitchFamily="34" charset="0"/>
              </a:rPr>
              <a:t>от человека человек, сроки выживаемости вируса на разных поверхностях, что явилось теоретической основой разработки профилактических и противоэпидемических мероприятий при </a:t>
            </a:r>
            <a:r>
              <a:rPr lang="en-US" sz="2400">
                <a:latin typeface="Calibri" pitchFamily="34" charset="0"/>
              </a:rPr>
              <a:t>COVID-19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66100" y="5440363"/>
            <a:ext cx="40259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baseline="-250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Один из первых снимков </a:t>
            </a:r>
            <a:r>
              <a:rPr lang="ru-RU" sz="2000" b="1" baseline="-25000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коронавируса</a:t>
            </a:r>
            <a:r>
              <a:rPr lang="ru-RU" sz="2000" b="1" baseline="-250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при электронной микроскопии, сделанный в январе 2020 года.</a:t>
            </a:r>
            <a:r>
              <a:rPr lang="ru-RU" sz="20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</a:br>
            <a:endParaRPr lang="ru-RU" sz="2000" b="1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smtClean="0"/>
              <a:t>Профилактические мероприятия 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201613" y="1944688"/>
            <a:ext cx="8721725" cy="4351337"/>
          </a:xfrm>
        </p:spPr>
        <p:txBody>
          <a:bodyPr/>
          <a:lstStyle/>
          <a:p>
            <a:r>
              <a:rPr lang="ru-RU" smtClean="0"/>
              <a:t>Эксперты ВОЗ подчеркивают, что «для сокращения заболеваемости COVID-19 и смертности от нее необходимо в краткосрочной перспективе запланировать широкомасштабное осуществление высококачественных мер нефармацевтического характера, направленных на охрану здоровья населения», таких как выявление и изоляция заболевших, отслеживание контактов, помещение их под наблюдение/в карантин и взаимодействие с населением.</a:t>
            </a:r>
          </a:p>
        </p:txBody>
      </p:sp>
      <p:pic>
        <p:nvPicPr>
          <p:cNvPr id="1945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66325" y="5273675"/>
            <a:ext cx="2049463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/>
            </a:extLst>
          </p:cNvPr>
          <p:cNvCxnSpPr/>
          <p:nvPr/>
        </p:nvCxnSpPr>
        <p:spPr>
          <a:xfrm>
            <a:off x="287338" y="1511300"/>
            <a:ext cx="1582737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6350" y="-4763"/>
            <a:ext cx="456565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61925" y="1673225"/>
            <a:ext cx="7059613" cy="5403850"/>
          </a:xfrm>
          <a:prstGeom prst="rect">
            <a:avLst/>
          </a:prstGeom>
        </p:spPr>
        <p:txBody>
          <a:bodyPr lIns="108292" tIns="54146" rIns="108292" bIns="54146">
            <a:spAutoFit/>
          </a:bodyPr>
          <a:lstStyle/>
          <a:p>
            <a:pPr defTabSz="1087438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>
                <a:solidFill>
                  <a:schemeClr val="tx2"/>
                </a:solidFill>
                <a:latin typeface="Open Sans Light"/>
                <a:ea typeface="Open Sans Light"/>
                <a:cs typeface="Open Sans Light"/>
              </a:rPr>
              <a:t>Ношение масок для лица – мировая общепринятая мера профилактики распространения новой коронавирусной инфекции. Однако использование масок не должно создавать чувства мнимой защищенности.</a:t>
            </a:r>
          </a:p>
          <a:p>
            <a:pPr defTabSz="1087438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>
                <a:solidFill>
                  <a:schemeClr val="tx2"/>
                </a:solidFill>
                <a:latin typeface="Open Sans Light"/>
                <a:ea typeface="Open Sans Light"/>
                <a:cs typeface="Open Sans Light"/>
              </a:rPr>
              <a:t> </a:t>
            </a:r>
          </a:p>
          <a:p>
            <a:pPr defTabSz="1087438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>
                <a:solidFill>
                  <a:schemeClr val="tx2"/>
                </a:solidFill>
                <a:latin typeface="Open Sans Light"/>
                <a:ea typeface="Open Sans Light"/>
                <a:cs typeface="Open Sans Light"/>
              </a:rPr>
              <a:t>Официальная позиция ВОЗ по данному вопросу звучит так: </a:t>
            </a:r>
            <a:r>
              <a:rPr lang="ru-RU" sz="2000" i="1">
                <a:solidFill>
                  <a:schemeClr val="tx2"/>
                </a:solidFill>
                <a:latin typeface="Open Sans Light"/>
                <a:ea typeface="Open Sans Light"/>
                <a:cs typeface="Open Sans Light"/>
              </a:rPr>
              <a:t>само по себе использование маски не является достаточным для обеспечения адекватного уровня защиты от заражения COVID-19. В дополнение к ношению маски необходимо соблюдать с окружающими дистанцию не менее 1 метра, часто мыть или дезинфицировать руки и избегать прикосновения руками к лицу или маске.</a:t>
            </a:r>
            <a:endParaRPr lang="ru-RU" sz="2000">
              <a:solidFill>
                <a:schemeClr val="tx2"/>
              </a:solidFill>
              <a:latin typeface="Open Sans Light"/>
              <a:ea typeface="Open Sans Light"/>
              <a:cs typeface="Open Sans Light"/>
            </a:endParaRPr>
          </a:p>
          <a:p>
            <a:pPr defTabSz="1087438">
              <a:spcBef>
                <a:spcPct val="20000"/>
              </a:spcBef>
              <a:buFont typeface="Arial" charset="0"/>
              <a:buNone/>
            </a:pPr>
            <a:endParaRPr lang="en-US" sz="2000">
              <a:solidFill>
                <a:srgbClr val="1E1C11"/>
              </a:solidFill>
              <a:latin typeface="Calibri" pitchFamily="34" charset="0"/>
              <a:ea typeface="Poppins Light"/>
              <a:cs typeface="Poppins Light"/>
            </a:endParaRPr>
          </a:p>
        </p:txBody>
      </p:sp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111125" y="144463"/>
            <a:ext cx="5535613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Calibri" pitchFamily="34" charset="0"/>
              </a:rPr>
              <a:t>Профилактические мероприятия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9050" y="98425"/>
            <a:ext cx="10515600" cy="1325563"/>
          </a:xfrm>
        </p:spPr>
        <p:txBody>
          <a:bodyPr/>
          <a:lstStyle/>
          <a:p>
            <a:r>
              <a:rPr lang="ru-RU" smtClean="0"/>
              <a:t>Эпидситуация в Донецкой Народной Республике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11113" y="1898650"/>
            <a:ext cx="8723312" cy="4802188"/>
          </a:xfrm>
        </p:spPr>
        <p:txBody>
          <a:bodyPr/>
          <a:lstStyle/>
          <a:p>
            <a:r>
              <a:rPr lang="ru-RU" smtClean="0"/>
              <a:t>Всего по состоянию на 01 ноября 2020 зарегистрированных и подтвержденных случаев COVID-19 на территории Донецкой Народной Республики – 6873:</a:t>
            </a:r>
            <a:br>
              <a:rPr lang="ru-RU" smtClean="0"/>
            </a:br>
            <a:r>
              <a:rPr lang="ru-RU" smtClean="0"/>
              <a:t>•  на лечении (стационарном и амбулаторном) – 2826 пациентов,</a:t>
            </a:r>
            <a:br>
              <a:rPr lang="ru-RU" smtClean="0"/>
            </a:br>
            <a:r>
              <a:rPr lang="ru-RU" smtClean="0"/>
              <a:t>•  выписаны – 3469 человек,   </a:t>
            </a:r>
            <a:br>
              <a:rPr lang="ru-RU" smtClean="0"/>
            </a:br>
            <a:r>
              <a:rPr lang="ru-RU" smtClean="0"/>
              <a:t>•  летальных случаев – 578.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150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6213" y="4778375"/>
            <a:ext cx="205105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6350" y="188913"/>
            <a:ext cx="7894638" cy="1639887"/>
          </a:xfrm>
        </p:spPr>
        <p:txBody>
          <a:bodyPr/>
          <a:lstStyle/>
          <a:p>
            <a:r>
              <a:rPr lang="ru-RU" smtClean="0"/>
              <a:t>Мероприятия Государственной санитарно-эпидемиологической службы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063" y="2259013"/>
            <a:ext cx="9045575" cy="435133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/>
              <a:t>С целью предупреждению распространения </a:t>
            </a:r>
            <a:r>
              <a:rPr lang="en-US" sz="3200" dirty="0"/>
              <a:t>COVID</a:t>
            </a:r>
            <a:r>
              <a:rPr lang="ru-RU" sz="3200" dirty="0"/>
              <a:t>-19 на территории Донецкой Народной Республики </a:t>
            </a:r>
            <a:r>
              <a:rPr lang="ru-RU" sz="3200" dirty="0" smtClean="0"/>
              <a:t>Государственной санитарно-эпидемиологической службой разработан и проведен целый </a:t>
            </a:r>
            <a:r>
              <a:rPr lang="ru-RU" sz="3200" dirty="0"/>
              <a:t>ряд мероприятий по недопущению завоза на территорию республики новой </a:t>
            </a:r>
            <a:r>
              <a:rPr lang="ru-RU" sz="3200" dirty="0" err="1"/>
              <a:t>коронавирусной</a:t>
            </a:r>
            <a:r>
              <a:rPr lang="ru-RU" sz="3200" dirty="0"/>
              <a:t> инфекции.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2253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6450" y="4824413"/>
            <a:ext cx="2049463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55575" y="279400"/>
            <a:ext cx="8459788" cy="1325563"/>
          </a:xfrm>
        </p:spPr>
        <p:txBody>
          <a:bodyPr/>
          <a:lstStyle/>
          <a:p>
            <a:r>
              <a:rPr lang="ru-RU" smtClean="0"/>
              <a:t>План по предупреждению распространения новой коронавирусной инфекции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550" y="2259013"/>
            <a:ext cx="9134475" cy="44545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Разработан План по предупреждению распространения новой </a:t>
            </a:r>
            <a:r>
              <a:rPr lang="ru-RU" dirty="0" err="1"/>
              <a:t>коронавирусной</a:t>
            </a:r>
            <a:r>
              <a:rPr lang="ru-RU" dirty="0"/>
              <a:t> инфекции на территории </a:t>
            </a:r>
            <a:r>
              <a:rPr lang="ru-RU" dirty="0" smtClean="0"/>
              <a:t>Республики</a:t>
            </a:r>
            <a:r>
              <a:rPr lang="ru-RU" dirty="0"/>
              <a:t>, учитывающий 4 сценария развития эпидемической ситуации от единичных завозных случаев до массового распространения инфекции среди </a:t>
            </a:r>
            <a:r>
              <a:rPr lang="ru-RU" dirty="0" err="1"/>
              <a:t>наседения</a:t>
            </a:r>
            <a:r>
              <a:rPr lang="ru-RU" dirty="0"/>
              <a:t>.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Планом </a:t>
            </a:r>
            <a:r>
              <a:rPr lang="ru-RU" dirty="0"/>
              <a:t>предусмотрено </a:t>
            </a:r>
            <a:r>
              <a:rPr lang="ru-RU" dirty="0" err="1"/>
              <a:t>межсекторальное</a:t>
            </a:r>
            <a:r>
              <a:rPr lang="ru-RU" dirty="0"/>
              <a:t> взаимодействие в ходе проведения мероприятий по сдерживанию распространения COVID-19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Решением </a:t>
            </a:r>
            <a:r>
              <a:rPr lang="ru-RU" dirty="0"/>
              <a:t>Чрезвычайной противоэпидемической комиссии при Правительстве Донецкой Народной Республики № 1 от 10.02.2020г. утвержден План</a:t>
            </a:r>
            <a:r>
              <a:rPr lang="ru-RU" b="1" dirty="0"/>
              <a:t> </a:t>
            </a:r>
            <a:r>
              <a:rPr lang="ru-RU" dirty="0"/>
              <a:t>по предупреждению завоза и распространения инфекции, вызванной новым </a:t>
            </a:r>
            <a:r>
              <a:rPr lang="ru-RU" dirty="0" err="1"/>
              <a:t>коронавирусом</a:t>
            </a:r>
            <a:r>
              <a:rPr lang="ru-RU" dirty="0"/>
              <a:t> 2019-nCoV на территории Донецкой Народной Республики.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2355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85350" y="5094288"/>
            <a:ext cx="205105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2565</TotalTime>
  <Words>964</Words>
  <Application>Microsoft Office PowerPoint</Application>
  <PresentationFormat>Произвольный</PresentationFormat>
  <Paragraphs>66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Calibri</vt:lpstr>
      <vt:lpstr>Arial</vt:lpstr>
      <vt:lpstr>Calibri Light</vt:lpstr>
      <vt:lpstr>Open Sans Light</vt:lpstr>
      <vt:lpstr>Poppins Light</vt:lpstr>
      <vt:lpstr>Roboto</vt:lpstr>
      <vt:lpstr>Roboto Condensed Light</vt:lpstr>
      <vt:lpstr>Тема Office</vt:lpstr>
      <vt:lpstr>Тема Office</vt:lpstr>
      <vt:lpstr>Тема Office</vt:lpstr>
      <vt:lpstr>Тема Office</vt:lpstr>
      <vt:lpstr>Тема Office</vt:lpstr>
      <vt:lpstr>  Опыт работы Государственной санитарно-эпидемиологической службы Министерства здравоохранения Донецкой Народной Республики по организации противоэпидемических и профилактических мероприятий при новой коронавирусной инфекции COVID-19</vt:lpstr>
      <vt:lpstr>Историческая справка</vt:lpstr>
      <vt:lpstr>Карта распространения коронавирусной инфекции в мире на 1 ноября 2020 г. </vt:lpstr>
      <vt:lpstr>SARS-CoV-2, COVID-19</vt:lpstr>
      <vt:lpstr>Профилактические мероприятия </vt:lpstr>
      <vt:lpstr>Слайд 6</vt:lpstr>
      <vt:lpstr>Эпидситуация в Донецкой Народной Республике</vt:lpstr>
      <vt:lpstr>Мероприятия Государственной санитарно-эпидемиологической службы </vt:lpstr>
      <vt:lpstr>План по предупреждению распространения новой коронавирусной инфекции</vt:lpstr>
      <vt:lpstr>Мониторинг эпидемической ситуации </vt:lpstr>
      <vt:lpstr>Лабораторная диагностика  COVID-19 </vt:lpstr>
      <vt:lpstr>Карантинно-ограничительные  мероприятий</vt:lpstr>
      <vt:lpstr>Административная ответственность</vt:lpstr>
      <vt:lpstr>Госпитальные базы и сортировка больных</vt:lpstr>
      <vt:lpstr>Инструктивно-методические документы </vt:lpstr>
      <vt:lpstr>Санитарно-просветительная работа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lesnichenko</cp:lastModifiedBy>
  <cp:revision>53</cp:revision>
  <dcterms:created xsi:type="dcterms:W3CDTF">2020-04-07T06:26:29Z</dcterms:created>
  <dcterms:modified xsi:type="dcterms:W3CDTF">2020-11-02T06:58:26Z</dcterms:modified>
</cp:coreProperties>
</file>