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6" r:id="rId16"/>
    <p:sldId id="271" r:id="rId17"/>
    <p:sldId id="272" r:id="rId18"/>
    <p:sldId id="273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102" d="100"/>
          <a:sy n="102" d="100"/>
        </p:scale>
        <p:origin x="-2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9B3D6-E84F-45CC-AB48-5407F8E04F07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7108F-1332-4B1D-9304-8F62E457A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53FCA-14A4-45BF-925A-4A741354369F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6A2B0-63DD-4F03-9D1F-F75AFC51E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53862-FCEE-4F9E-98B8-79243A53E277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54836-D632-48CC-B3C7-255A53389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1ECFB-371E-4AA9-8180-7B16C831CFB3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3B7EC-16F0-40CA-A131-A60E03431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10067-9C10-4F04-9821-80F9E5780EE8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D148F-0548-46EC-AECA-F7261CC1B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D1541-E3A5-40AF-844A-FBC4FBEBA5B9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9D8BF-B8CA-4963-A520-83DCE017D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C645A-E9D7-4ECB-AACB-5C7A64EAEA20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FFAA2-4CC6-4BC4-8BD4-B27228FD6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08A9B-884A-4650-A538-2AE6E723130E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41078-4A8F-4C2D-8B8F-3E01AE135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71713-0F52-424E-84AC-0484BAD388F8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022D7-8298-4D50-B2C1-866CCB60D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C01FA-6712-4C78-B1C2-23D6BDBDB0D7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31175-99B9-4DDE-9F60-DD467EE40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E7E53-CF72-43E1-941F-47B5701FC831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1A676-1A33-4137-BA72-A726B79C4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145037-CB61-4A45-84B3-39D8ADDE7B4F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70D8A5-571E-4EDF-962C-76D6BF9F6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9" r:id="rId2"/>
    <p:sldLayoutId id="2147483841" r:id="rId3"/>
    <p:sldLayoutId id="2147483838" r:id="rId4"/>
    <p:sldLayoutId id="2147483837" r:id="rId5"/>
    <p:sldLayoutId id="2147483836" r:id="rId6"/>
    <p:sldLayoutId id="2147483835" r:id="rId7"/>
    <p:sldLayoutId id="2147483834" r:id="rId8"/>
    <p:sldLayoutId id="2147483842" r:id="rId9"/>
    <p:sldLayoutId id="2147483833" r:id="rId10"/>
    <p:sldLayoutId id="2147483832" r:id="rId11"/>
  </p:sldLayoutIdLst>
  <p:transition>
    <p:wheel spokes="3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0825" y="188913"/>
            <a:ext cx="8713788" cy="928687"/>
          </a:xfrm>
        </p:spPr>
        <p:txBody>
          <a:bodyPr>
            <a:spAutoFit/>
          </a:bodyPr>
          <a:lstStyle/>
          <a:p>
            <a:pPr marR="0" algn="ctr" eaLnBrk="1" hangingPunct="1"/>
            <a:r>
              <a:rPr lang="ru-RU" sz="1600" smtClean="0">
                <a:latin typeface="yandex-sans"/>
              </a:rPr>
              <a:t>Государственная образовательная организация высшего профессионального образования </a:t>
            </a:r>
          </a:p>
          <a:p>
            <a:pPr marR="0" algn="ctr" eaLnBrk="1" hangingPunct="1"/>
            <a:r>
              <a:rPr lang="ru-RU" sz="1600" smtClean="0">
                <a:latin typeface="yandex-sans"/>
              </a:rPr>
              <a:t>«Донецкий национальный медицинский университет имени М.Горького»,</a:t>
            </a:r>
          </a:p>
          <a:p>
            <a:pPr marR="0" algn="ctr" eaLnBrk="1" hangingPunct="1"/>
            <a:r>
              <a:rPr lang="ru-RU" sz="1600" smtClean="0">
                <a:latin typeface="yandex-sans"/>
              </a:rPr>
              <a:t>Донецкая Народная Республика, г. Донецк</a:t>
            </a:r>
          </a:p>
        </p:txBody>
      </p:sp>
      <p:sp>
        <p:nvSpPr>
          <p:cNvPr id="13314" name="Прямоугольник 6"/>
          <p:cNvSpPr>
            <a:spLocks noChangeArrowheads="1"/>
          </p:cNvSpPr>
          <p:nvPr/>
        </p:nvSpPr>
        <p:spPr bwMode="auto">
          <a:xfrm>
            <a:off x="107950" y="5805488"/>
            <a:ext cx="885666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/>
              <a:t>IV МЕЖДУНАРОДНЫЙ МЕДИЦИНСКИЙ ФОРУМ ДОНБАССА «НАУКА ПОБЕЖДАТЬ… БОЛЕЗНЬ», посвященный 90-летию Донецкого национального медицинского университета имени М. Горького, г. Донецк, 12-13 ноября 2020 г.</a:t>
            </a:r>
          </a:p>
        </p:txBody>
      </p:sp>
      <p:sp>
        <p:nvSpPr>
          <p:cNvPr id="13315" name="Прямоугольник 7"/>
          <p:cNvSpPr>
            <a:spLocks noChangeArrowheads="1"/>
          </p:cNvSpPr>
          <p:nvPr/>
        </p:nvSpPr>
        <p:spPr bwMode="auto">
          <a:xfrm>
            <a:off x="3924300" y="4005263"/>
            <a:ext cx="4851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u="sng">
                <a:latin typeface="yandex-sans"/>
              </a:rPr>
              <a:t>Докладчики:</a:t>
            </a:r>
          </a:p>
          <a:p>
            <a:pPr algn="ctr"/>
            <a:r>
              <a:rPr lang="ru-RU">
                <a:latin typeface="yandex-sans"/>
              </a:rPr>
              <a:t>Мельник Ал.В., Мельник К.В., </a:t>
            </a:r>
          </a:p>
          <a:p>
            <a:pPr algn="ctr"/>
            <a:r>
              <a:rPr lang="ru-RU">
                <a:latin typeface="yandex-sans"/>
              </a:rPr>
              <a:t>Лыгина Ю.А., Беседин И.Е.</a:t>
            </a:r>
          </a:p>
        </p:txBody>
      </p:sp>
      <p:sp>
        <p:nvSpPr>
          <p:cNvPr id="9" name="Заголовок 4"/>
          <p:cNvSpPr>
            <a:spLocks noGrp="1"/>
          </p:cNvSpPr>
          <p:nvPr>
            <p:ph type="ctrTitle"/>
          </p:nvPr>
        </p:nvSpPr>
        <p:spPr>
          <a:xfrm>
            <a:off x="254432" y="1996778"/>
            <a:ext cx="8480576" cy="1475062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ln/>
                <a:solidFill>
                  <a:schemeClr val="tx1"/>
                </a:solidFill>
              </a:rPr>
              <a:t>ХАРАКТЕРИСТИКА ЗАБОЛЕВАЕМОСТИ И ПРОФИЛАКТИКИ ВИЧ-ИНФЕКЦИИ В КРУПНОМ ПРОМЫШЛЕННОМ ГОРОДЕ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3900486" cy="5429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Следует отметить, что удельный вес вертикального пути передачи ВИЧ не показывает настоящий уровень передачи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ВИЧ от матери к ребёнку, т.к. регистрация вертикального пути происходит во время рождения ребёнка и не учитывает уровня инфицированности детей по завершении 18- месячного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серомониторинга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Рисунок 2" descr="unnam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857250"/>
            <a:ext cx="428625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7249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Следует отметить, что за последние 4 года в лечебно-профилактических учреждениях снизилось количество аварийных контактов с кровью у медработников при выполнении профессиональных обязанностей.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23554" name="Диаграмма 6"/>
          <p:cNvGraphicFramePr>
            <a:graphicFrameLocks/>
          </p:cNvGraphicFramePr>
          <p:nvPr/>
        </p:nvGraphicFramePr>
        <p:xfrm>
          <a:off x="92075" y="2735263"/>
          <a:ext cx="7816850" cy="4030662"/>
        </p:xfrm>
        <a:graphic>
          <a:graphicData uri="http://schemas.openxmlformats.org/presentationml/2006/ole">
            <p:oleObj spid="_x0000_s23554" r:id="rId3" imgW="7815749" imgH="4029805" progId="Excel.Sheet.8">
              <p:embed/>
            </p:oleObj>
          </a:graphicData>
        </a:graphic>
      </p:graphicFrame>
    </p:spTree>
  </p:cSld>
  <p:clrMapOvr>
    <a:masterClrMapping/>
  </p:clrMapOvr>
  <p:transition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123825" y="4973638"/>
            <a:ext cx="87153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В 2017 году чаще травмировались медработники хирургического профиля — 47,3%, и стоматологического профиля – 26,3%, в 2016г - медработники акушерско-гинекологических отделений – 41,2%, и хирургических отделений – 35,2%.</a:t>
            </a:r>
          </a:p>
        </p:txBody>
      </p:sp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>
            <a:off x="107950" y="5805488"/>
            <a:ext cx="88931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В 2019 году чаще травмировались медработники хирургического профиля – 34,7%, в 2018 году – 40,0 %, и стоматологического профиля – 15,3%) В инфекционных отделениях в 2019 году было зарегистрировано инфицирование медицинских работников в 15,3%, в 2018 году – 5%.</a:t>
            </a:r>
          </a:p>
        </p:txBody>
      </p:sp>
      <p:graphicFrame>
        <p:nvGraphicFramePr>
          <p:cNvPr id="24579" name="Диаграмма 6"/>
          <p:cNvGraphicFramePr>
            <a:graphicFrameLocks/>
          </p:cNvGraphicFramePr>
          <p:nvPr/>
        </p:nvGraphicFramePr>
        <p:xfrm>
          <a:off x="306388" y="163513"/>
          <a:ext cx="8564562" cy="4756150"/>
        </p:xfrm>
        <a:graphic>
          <a:graphicData uri="http://schemas.openxmlformats.org/presentationml/2006/ole">
            <p:oleObj spid="_x0000_s24579" r:id="rId3" imgW="8565622" imgH="4755292" progId="Excel.Sheet.8">
              <p:embed/>
            </p:oleObj>
          </a:graphicData>
        </a:graphic>
      </p:graphicFrame>
    </p:spTree>
  </p:cSld>
  <p:clrMapOvr>
    <a:masterClrMapping/>
  </p:clrMapOvr>
  <p:transition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42875" y="5929313"/>
            <a:ext cx="8858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В 2019 году удельный вес случаев аварийного контакта с кровью ВИЧ инфицированных лиц составил 7,69%, тогда как в 2018 году 40,0%.</a:t>
            </a:r>
          </a:p>
        </p:txBody>
      </p:sp>
      <p:graphicFrame>
        <p:nvGraphicFramePr>
          <p:cNvPr id="25602" name="Диаграмма 3"/>
          <p:cNvGraphicFramePr>
            <a:graphicFrameLocks/>
          </p:cNvGraphicFramePr>
          <p:nvPr/>
        </p:nvGraphicFramePr>
        <p:xfrm>
          <a:off x="163513" y="-50800"/>
          <a:ext cx="8745537" cy="5316538"/>
        </p:xfrm>
        <a:graphic>
          <a:graphicData uri="http://schemas.openxmlformats.org/presentationml/2006/ole">
            <p:oleObj spid="_x0000_s25602" r:id="rId3" imgW="8742422" imgH="5316173" progId="Excel.Sheet.8">
              <p:embed/>
            </p:oleObj>
          </a:graphicData>
        </a:graphic>
      </p:graphicFrame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214313" y="5214938"/>
            <a:ext cx="8643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Аварийные контакты с кровью ВИЧ инфицированных лиц в 2017 году составляли 42,1%, в 2016 году –47,0%.</a:t>
            </a:r>
          </a:p>
        </p:txBody>
      </p:sp>
    </p:spTree>
  </p:cSld>
  <p:clrMapOvr>
    <a:masterClrMapping/>
  </p:clrMapOvr>
  <p:transition>
    <p:wheel spokes="3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Прямоугольник 2"/>
          <p:cNvSpPr>
            <a:spLocks noChangeArrowheads="1"/>
          </p:cNvSpPr>
          <p:nvPr/>
        </p:nvSpPr>
        <p:spPr bwMode="auto">
          <a:xfrm>
            <a:off x="0" y="50006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 2017 году чаще всего аварийные контакты регистрировались у среднего медицинского персонала – 52,6%, в 2016 году - у врачей, 52,9%.</a:t>
            </a:r>
          </a:p>
        </p:txBody>
      </p:sp>
      <p:sp>
        <p:nvSpPr>
          <p:cNvPr id="26629" name="Прямоугольник 3"/>
          <p:cNvSpPr>
            <a:spLocks noChangeArrowheads="1"/>
          </p:cNvSpPr>
          <p:nvPr/>
        </p:nvSpPr>
        <p:spPr bwMode="auto">
          <a:xfrm>
            <a:off x="0" y="5572125"/>
            <a:ext cx="9001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 2019 году чаще регистрировались аварийные контакты у врачей – 46,1%, тогда как в 2018 году их доля составила только 20%) У среднего медицинского персонала таких ситуаций было в 2019 году 46,1%, в 2018 году - 50,0%. У младших медработников в 2019 году было 7,69 % случаев инфицирования, в 2018 году - 5%.</a:t>
            </a:r>
          </a:p>
        </p:txBody>
      </p:sp>
      <p:graphicFrame>
        <p:nvGraphicFramePr>
          <p:cNvPr id="26627" name="Диаграмма 4"/>
          <p:cNvGraphicFramePr>
            <a:graphicFrameLocks/>
          </p:cNvGraphicFramePr>
          <p:nvPr/>
        </p:nvGraphicFramePr>
        <p:xfrm>
          <a:off x="-50800" y="-50800"/>
          <a:ext cx="9245600" cy="5173663"/>
        </p:xfrm>
        <a:graphic>
          <a:graphicData uri="http://schemas.openxmlformats.org/presentationml/2006/ole">
            <p:oleObj spid="_x0000_s26627" r:id="rId3" imgW="9242337" imgH="5169856" progId="Excel.Sheet.8">
              <p:embed/>
            </p:oleObj>
          </a:graphicData>
        </a:graphic>
      </p:graphicFrame>
    </p:spTree>
  </p:cSld>
  <p:clrMapOvr>
    <a:masterClrMapping/>
  </p:clrMapOvr>
  <p:transition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2" descr="analiz_na_vich_otritsatelnyy_chto_eto_znachi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0" y="0"/>
            <a:ext cx="535781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Случаев заражения ВИЧ при выполнении профессиональной деятельности у медработников в 2016-2019 гг. не зарегистрировано. </a:t>
            </a:r>
          </a:p>
        </p:txBody>
      </p:sp>
    </p:spTree>
  </p:cSld>
  <p:clrMapOvr>
    <a:masterClrMapping/>
  </p:clrMapOvr>
  <p:transition>
    <p:wheel spokes="3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5820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Рисунок 2" descr="unnam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00112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4214813" y="0"/>
            <a:ext cx="4572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Уровень выявления ВИЧ в ходе обследования подлежащих контингентов составил 1,7±0,9%.</a:t>
            </a:r>
          </a:p>
        </p:txBody>
      </p:sp>
    </p:spTree>
  </p:cSld>
  <p:clrMapOvr>
    <a:masterClrMapping/>
  </p:clrMapOvr>
  <p:transition>
    <p:wheel spokes="3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3" descr="Fotolia_75788402_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4"/>
          <p:cNvSpPr>
            <a:spLocks noChangeArrowheads="1"/>
          </p:cNvSpPr>
          <p:nvPr/>
        </p:nvSpPr>
        <p:spPr bwMode="auto">
          <a:xfrm>
            <a:off x="0" y="3786188"/>
            <a:ext cx="35004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Доля расследованных случаев ВИЧ снизилась на 7,2%, что является следствием низкого охвата консультированием лиц, прошедших тестирование на ВИЧ, в кабинетах доверия после тестирования, а также отсутствием возможностей для проведения патронажной работы в настоящее время.</a:t>
            </a:r>
          </a:p>
        </p:txBody>
      </p:sp>
    </p:spTree>
  </p:cSld>
  <p:clrMapOvr>
    <a:masterClrMapping/>
  </p:clrMapOvr>
  <p:transition>
    <p:wheel spokes="3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071942"/>
            <a:ext cx="8786874" cy="257176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профилактике ВИЧ/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СПИДа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протяжении исследуемого периода увеличивалось количество семинаров и бесед, а также количество лиц, охваченных семинарами, лекциями и беседами.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Рисунок 2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785813"/>
            <a:ext cx="5572125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2"/>
          <p:cNvSpPr>
            <a:spLocks noChangeArrowheads="1"/>
          </p:cNvSpPr>
          <p:nvPr/>
        </p:nvSpPr>
        <p:spPr bwMode="auto">
          <a:xfrm>
            <a:off x="0" y="1071563"/>
            <a:ext cx="88582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Таким образом, заболеваемость ВИЧ-инфекцией в крупном промышленном городе Донецкой Народной Республики остается серьезной проблемой инфекционной патологии. В настоящее время существует тенденция к снижению доли передачи ВИЧ половым путем среди населения и увеличению значения парентерального пути при 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употреблении наркотиков.</a:t>
            </a:r>
          </a:p>
        </p:txBody>
      </p:sp>
      <p:pic>
        <p:nvPicPr>
          <p:cNvPr id="31746" name="Рисунок 3" descr="723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3763963"/>
            <a:ext cx="47148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304800" y="214313"/>
            <a:ext cx="8686800" cy="5865812"/>
          </a:xfrm>
        </p:spPr>
        <p:txBody>
          <a:bodyPr/>
          <a:lstStyle/>
          <a:p>
            <a:pPr lvl="1" algn="r"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Вирус иммунодефицита человека (ВИЧ) остается одной из главнейших проблем общественного здравоохранения во всем мире. Им поражено более 37,5 млн населения планеты.</a:t>
            </a:r>
          </a:p>
          <a:p>
            <a:pPr lvl="1" eaLnBrk="1" hangingPunct="1"/>
            <a:endParaRPr lang="ru-RU" sz="1400" smtClean="0"/>
          </a:p>
          <a:p>
            <a:pPr lvl="1" eaLnBrk="1" hangingPunct="1"/>
            <a:endParaRPr lang="ru-RU" sz="1400" smtClean="0"/>
          </a:p>
          <a:p>
            <a:pPr lvl="1" eaLnBrk="1" hangingPunct="1"/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Рисунок 3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714625"/>
            <a:ext cx="5357812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2"/>
          <p:cNvSpPr>
            <a:spLocks noChangeArrowheads="1"/>
          </p:cNvSpPr>
          <p:nvPr/>
        </p:nvSpPr>
        <p:spPr bwMode="auto">
          <a:xfrm>
            <a:off x="0" y="1143000"/>
            <a:ext cx="47148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В целях улучшения эпидемиологического надзора за ВИЧ-инфекцией и СПИДом необходимо увеличить охват консультированием после тестирования лиц, прошедших тестирование на ВИЧ. </a:t>
            </a:r>
          </a:p>
        </p:txBody>
      </p:sp>
      <p:pic>
        <p:nvPicPr>
          <p:cNvPr id="32770" name="Рисунок 3" descr="229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81025"/>
            <a:ext cx="4505325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3" descr="229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549275"/>
            <a:ext cx="4505325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algn="ctr" eaLnBrk="1" hangingPunct="1"/>
            <a:r>
              <a:rPr lang="ru-RU" smtClean="0">
                <a:solidFill>
                  <a:schemeClr val="accent2"/>
                </a:solidFill>
              </a:rPr>
              <a:t>Спасибо за внимание!</a:t>
            </a:r>
          </a:p>
        </p:txBody>
      </p:sp>
      <p:pic>
        <p:nvPicPr>
          <p:cNvPr id="33794" name="Рисунок 3" descr="229_1.jpg"/>
          <p:cNvPicPr>
            <a:picLocks noGrp="1"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692150"/>
            <a:ext cx="7380288" cy="4870450"/>
          </a:xfrm>
        </p:spPr>
      </p:pic>
    </p:spTree>
  </p:cSld>
  <p:clrMapOvr>
    <a:masterClrMapping/>
  </p:clrMapOvr>
  <p:transition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305800" cy="214314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Значительная доля случаев заболевания приходится на Африканский регион.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225231500_910bc509155cd8d7d89bb2449e6d235d_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714488"/>
            <a:ext cx="4324467" cy="43577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786058"/>
            <a:ext cx="4000528" cy="37147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235745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эпидемиологически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значимыми являются люди с повышенным риском заражения ВИЧ.К ним относятся работники коммерческого секса (РКС), мужчины, практикующие секс с мужчинами (МСМ), потребители инъекционных наркотиков (ПИН), заключенные под стражу и др.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Рисунок 3" descr="picture2_prostitucija-v-uk_339150_p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2143125"/>
            <a:ext cx="304165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и-юстрация-вектора-образа-жизни-характеров-отношения-шаржа-пар-915186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643182"/>
            <a:ext cx="4643470" cy="38576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388" name="Рисунок 5" descr="1485762823_588ef1074738f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357688"/>
            <a:ext cx="4214812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428625" y="785813"/>
            <a:ext cx="464343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В основном, риск профессионального инфицирования наиболее высок у тех медицинских работников, которые контактируют с кровью пациента (оказание неотложной помощи, проведение инвазивных манипуляций, оперативных вмешательств).</a:t>
            </a:r>
          </a:p>
        </p:txBody>
      </p:sp>
      <p:pic>
        <p:nvPicPr>
          <p:cNvPr id="17411" name="Рисунок 3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714375"/>
            <a:ext cx="3963988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4" descr="image1170x530cropp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500563"/>
            <a:ext cx="48434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5572125" y="5214938"/>
            <a:ext cx="3571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Возрастными группами риска являются лица 15-30 лет, а также 30-39 лет.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4" name="Рисунок 2" descr="Depositphotos_74132877_xl-2015-pic4_zoom-1500x1500-1007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61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0" y="142875"/>
            <a:ext cx="4572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настоящее время в странах Европы и Российской Федерации растет число случаев ВИЧ среди молодых женщин, в т.ч. беременных, что увеличивает значимость вертикального пути передачи этой инфекции.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26431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исследования: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Определение характерных особенностей эпидемического процесса ВИЧ-инфекции в крупном индустриальном городе на примере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Донецка.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Рисунок 2" descr="donets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043113"/>
            <a:ext cx="8837613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857628"/>
            <a:ext cx="7858180" cy="278608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исследуемый период заболеваемость ВИЧ-инфекцией в г. Донецке в среднем составляла 79,3±2,8 на 100 тыс. населения. Частота синдрома приобретенного иммунодефицита (СПИД) за исследуемый период составила 39,3 ± 2,8 на 100 тыс. населения. Общий уровень смертности людей, живущих с ВИЧ, включая СПИД, значительно вырос за последние 9 лет и составил 33,6 ± 2,8 на 100 тыс. населения.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Рисунок 2" descr="imag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642938"/>
            <a:ext cx="52863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Диаграмма 2"/>
          <p:cNvGraphicFramePr>
            <a:graphicFrameLocks/>
          </p:cNvGraphicFramePr>
          <p:nvPr/>
        </p:nvGraphicFramePr>
        <p:xfrm>
          <a:off x="234950" y="-50800"/>
          <a:ext cx="8564563" cy="4816475"/>
        </p:xfrm>
        <a:graphic>
          <a:graphicData uri="http://schemas.openxmlformats.org/presentationml/2006/ole">
            <p:oleObj spid="_x0000_s21505" r:id="rId3" imgW="8559526" imgH="4816257" progId="Excel.Sheet.8">
              <p:embed/>
            </p:oleObj>
          </a:graphicData>
        </a:graphic>
      </p:graphicFrame>
      <p:sp>
        <p:nvSpPr>
          <p:cNvPr id="21506" name="Прямоугольник 4"/>
          <p:cNvSpPr>
            <a:spLocks noChangeArrowheads="1"/>
          </p:cNvSpPr>
          <p:nvPr/>
        </p:nvSpPr>
        <p:spPr bwMode="auto">
          <a:xfrm>
            <a:off x="142875" y="4643438"/>
            <a:ext cx="75009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Основным путем передачи остается половой, его удельный вес в общей структуре путей заражения находится на уровне 56,1 ± 9,1%. Парентеральный путь заражения при употреблении инъекционных наркотиков остается вторым по важности и составил 23,3 ± 9,1%. Кроме того, путь передачи ВИЧ от матери к ребенку занял третье место - 18,3 ± 9,1%.</a:t>
            </a:r>
          </a:p>
        </p:txBody>
      </p:sp>
    </p:spTree>
  </p:cSld>
  <p:clrMapOvr>
    <a:masterClrMapping/>
  </p:clrMapOvr>
  <p:transition>
    <p:wheel spokes="3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275</TotalTime>
  <Words>460</Words>
  <Application>Microsoft Office PowerPoint</Application>
  <PresentationFormat>Экран (4:3)</PresentationFormat>
  <Paragraphs>34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Calibri</vt:lpstr>
      <vt:lpstr>Constantia</vt:lpstr>
      <vt:lpstr>Wingdings 2</vt:lpstr>
      <vt:lpstr>yandex-sans</vt:lpstr>
      <vt:lpstr>Times New Roman</vt:lpstr>
      <vt:lpstr>Поток</vt:lpstr>
      <vt:lpstr>Поток</vt:lpstr>
      <vt:lpstr>Поток</vt:lpstr>
      <vt:lpstr>Поток</vt:lpstr>
      <vt:lpstr>Лист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Egoiste</dc:creator>
  <cp:lastModifiedBy>Пользователь Windows</cp:lastModifiedBy>
  <cp:revision>33</cp:revision>
  <dcterms:created xsi:type="dcterms:W3CDTF">2020-06-02T07:17:43Z</dcterms:created>
  <dcterms:modified xsi:type="dcterms:W3CDTF">2020-10-30T12:05:08Z</dcterms:modified>
</cp:coreProperties>
</file>