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8361D01-EBED-4633-8C54-CB06BD83404E}"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2128720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8361D01-EBED-4633-8C54-CB06BD83404E}"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406456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8361D01-EBED-4633-8C54-CB06BD83404E}"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C4E025-F603-4D65-92ED-7D735CDAD759}"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93545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08361D01-EBED-4633-8C54-CB06BD83404E}"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15741433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08361D01-EBED-4633-8C54-CB06BD83404E}"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C4E025-F603-4D65-92ED-7D735CDAD759}"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8723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08361D01-EBED-4633-8C54-CB06BD83404E}"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2738783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8361D01-EBED-4633-8C54-CB06BD83404E}"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2543914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8361D01-EBED-4633-8C54-CB06BD83404E}"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2267430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8361D01-EBED-4633-8C54-CB06BD83404E}"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89507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8361D01-EBED-4633-8C54-CB06BD83404E}" type="datetimeFigureOut">
              <a:rPr lang="ru-RU" smtClean="0"/>
              <a:t>09.11.2020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2760793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8361D01-EBED-4633-8C54-CB06BD83404E}"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2793555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8361D01-EBED-4633-8C54-CB06BD83404E}" type="datetimeFigureOut">
              <a:rPr lang="ru-RU" smtClean="0"/>
              <a:t>09.11.2020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111613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8361D01-EBED-4633-8C54-CB06BD83404E}" type="datetimeFigureOut">
              <a:rPr lang="ru-RU" smtClean="0"/>
              <a:t>09.11.2020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4149082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61D01-EBED-4633-8C54-CB06BD83404E}" type="datetimeFigureOut">
              <a:rPr lang="ru-RU" smtClean="0"/>
              <a:t>09.11.2020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15164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8361D01-EBED-4633-8C54-CB06BD83404E}"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402308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8361D01-EBED-4633-8C54-CB06BD83404E}" type="datetimeFigureOut">
              <a:rPr lang="ru-RU" smtClean="0"/>
              <a:t>09.11.2020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C4E025-F603-4D65-92ED-7D735CDAD759}" type="slidenum">
              <a:rPr lang="ru-RU" smtClean="0"/>
              <a:t>‹#›</a:t>
            </a:fld>
            <a:endParaRPr lang="ru-RU"/>
          </a:p>
        </p:txBody>
      </p:sp>
    </p:spTree>
    <p:extLst>
      <p:ext uri="{BB962C8B-B14F-4D97-AF65-F5344CB8AC3E}">
        <p14:creationId xmlns:p14="http://schemas.microsoft.com/office/powerpoint/2010/main" val="2095157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8361D01-EBED-4633-8C54-CB06BD83404E}" type="datetimeFigureOut">
              <a:rPr lang="ru-RU" smtClean="0"/>
              <a:t>09.11.2020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9C4E025-F603-4D65-92ED-7D735CDAD759}" type="slidenum">
              <a:rPr lang="ru-RU" smtClean="0"/>
              <a:t>‹#›</a:t>
            </a:fld>
            <a:endParaRPr lang="ru-RU"/>
          </a:p>
        </p:txBody>
      </p:sp>
    </p:spTree>
    <p:extLst>
      <p:ext uri="{BB962C8B-B14F-4D97-AF65-F5344CB8AC3E}">
        <p14:creationId xmlns:p14="http://schemas.microsoft.com/office/powerpoint/2010/main" val="428784256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FAC286-BECF-4C8B-AC52-62B86EA80BB8}"/>
              </a:ext>
            </a:extLst>
          </p:cNvPr>
          <p:cNvSpPr>
            <a:spLocks noGrp="1"/>
          </p:cNvSpPr>
          <p:nvPr>
            <p:ph type="ctrTitle"/>
          </p:nvPr>
        </p:nvSpPr>
        <p:spPr>
          <a:xfrm>
            <a:off x="1771465" y="1729216"/>
            <a:ext cx="8915399" cy="3053218"/>
          </a:xfrm>
        </p:spPr>
        <p:txBody>
          <a:bodyPr>
            <a:normAutofit fontScale="90000"/>
          </a:bodyPr>
          <a:lstStyle/>
          <a:p>
            <a:pPr algn="ctr"/>
            <a:r>
              <a:rPr lang="ru-RU" sz="5000" dirty="0">
                <a:solidFill>
                  <a:schemeClr val="tx1"/>
                </a:solidFill>
                <a:latin typeface="Calibri" panose="020F0502020204030204" pitchFamily="34" charset="0"/>
                <a:cs typeface="Calibri" panose="020F0502020204030204" pitchFamily="34" charset="0"/>
              </a:rPr>
              <a:t>НЕСОВМЕСТИМОСТЬ КОНЦЕПТУАЛЬНО-МЕТОДОЛОГИЧЕСКИХ ПРОСТРАНСТВ МКБ-10</a:t>
            </a:r>
            <a:br>
              <a:rPr lang="ru-RU" dirty="0"/>
            </a:br>
            <a:endParaRPr lang="ru-RU" dirty="0"/>
          </a:p>
        </p:txBody>
      </p:sp>
      <p:sp>
        <p:nvSpPr>
          <p:cNvPr id="3" name="Подзаголовок 2">
            <a:extLst>
              <a:ext uri="{FF2B5EF4-FFF2-40B4-BE49-F238E27FC236}">
                <a16:creationId xmlns:a16="http://schemas.microsoft.com/office/drawing/2014/main" id="{8630D869-6BF5-4EAF-939E-77C3E200C49F}"/>
              </a:ext>
            </a:extLst>
          </p:cNvPr>
          <p:cNvSpPr>
            <a:spLocks noGrp="1"/>
          </p:cNvSpPr>
          <p:nvPr>
            <p:ph type="subTitle" idx="1"/>
          </p:nvPr>
        </p:nvSpPr>
        <p:spPr>
          <a:xfrm>
            <a:off x="6291310" y="4265720"/>
            <a:ext cx="5779910" cy="2592280"/>
          </a:xfrm>
        </p:spPr>
        <p:txBody>
          <a:bodyPr>
            <a:normAutofit/>
          </a:bodyPr>
          <a:lstStyle/>
          <a:p>
            <a:pPr algn="just"/>
            <a:r>
              <a:rPr lang="ru-RU" sz="2000" dirty="0">
                <a:solidFill>
                  <a:schemeClr val="tx1"/>
                </a:solidFill>
                <a:latin typeface="Calibri" panose="020F0502020204030204" pitchFamily="34" charset="0"/>
                <a:cs typeface="Calibri" panose="020F0502020204030204" pitchFamily="34" charset="0"/>
              </a:rPr>
              <a:t>Докладчики:</a:t>
            </a:r>
          </a:p>
          <a:p>
            <a:pPr algn="just"/>
            <a:r>
              <a:rPr lang="ru-RU" sz="2000" dirty="0">
                <a:solidFill>
                  <a:schemeClr val="tx1"/>
                </a:solidFill>
                <a:latin typeface="Calibri" panose="020F0502020204030204" pitchFamily="34" charset="0"/>
                <a:cs typeface="Calibri" panose="020F0502020204030204" pitchFamily="34" charset="0"/>
              </a:rPr>
              <a:t>Заведующий кафедрой психиатрии, </a:t>
            </a:r>
          </a:p>
          <a:p>
            <a:pPr algn="just"/>
            <a:r>
              <a:rPr lang="ru-RU" sz="2000" dirty="0">
                <a:solidFill>
                  <a:schemeClr val="tx1"/>
                </a:solidFill>
                <a:latin typeface="Calibri" panose="020F0502020204030204" pitchFamily="34" charset="0"/>
                <a:cs typeface="Calibri" panose="020F0502020204030204" pitchFamily="34" charset="0"/>
              </a:rPr>
              <a:t>наркологии и медицинской психологии, </a:t>
            </a:r>
          </a:p>
          <a:p>
            <a:pPr algn="just"/>
            <a:r>
              <a:rPr lang="ru-RU" sz="2000" dirty="0">
                <a:solidFill>
                  <a:schemeClr val="tx1"/>
                </a:solidFill>
                <a:latin typeface="Calibri" panose="020F0502020204030204" pitchFamily="34" charset="0"/>
                <a:cs typeface="Calibri" panose="020F0502020204030204" pitchFamily="34" charset="0"/>
              </a:rPr>
              <a:t>заслуженный врач ДНР, </a:t>
            </a:r>
            <a:r>
              <a:rPr lang="ru-RU" sz="2000" dirty="0" err="1">
                <a:solidFill>
                  <a:schemeClr val="tx1"/>
                </a:solidFill>
                <a:latin typeface="Calibri" panose="020F0502020204030204" pitchFamily="34" charset="0"/>
                <a:cs typeface="Calibri" panose="020F0502020204030204" pitchFamily="34" charset="0"/>
              </a:rPr>
              <a:t>д.мед.н</a:t>
            </a:r>
            <a:r>
              <a:rPr lang="ru-RU" sz="2000" dirty="0">
                <a:solidFill>
                  <a:schemeClr val="tx1"/>
                </a:solidFill>
                <a:latin typeface="Calibri" panose="020F0502020204030204" pitchFamily="34" charset="0"/>
                <a:cs typeface="Calibri" panose="020F0502020204030204" pitchFamily="34" charset="0"/>
              </a:rPr>
              <a:t>., профессор Абрамов В.А.</a:t>
            </a:r>
          </a:p>
          <a:p>
            <a:pPr algn="just"/>
            <a:r>
              <a:rPr lang="ru-RU" sz="2000" dirty="0">
                <a:solidFill>
                  <a:schemeClr val="tx1"/>
                </a:solidFill>
                <a:latin typeface="Calibri" panose="020F0502020204030204" pitchFamily="34" charset="0"/>
                <a:cs typeface="Calibri" panose="020F0502020204030204" pitchFamily="34" charset="0"/>
              </a:rPr>
              <a:t>к.мед.н., доцент Абрамов В.А.</a:t>
            </a:r>
            <a:endParaRPr lang="ru-RU" sz="2000" dirty="0"/>
          </a:p>
        </p:txBody>
      </p:sp>
    </p:spTree>
    <p:extLst>
      <p:ext uri="{BB962C8B-B14F-4D97-AF65-F5344CB8AC3E}">
        <p14:creationId xmlns:p14="http://schemas.microsoft.com/office/powerpoint/2010/main" val="2514197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265812B-08E8-49EF-AE4E-BF1CA438363F}"/>
              </a:ext>
            </a:extLst>
          </p:cNvPr>
          <p:cNvSpPr>
            <a:spLocks noGrp="1"/>
          </p:cNvSpPr>
          <p:nvPr>
            <p:ph idx="1"/>
          </p:nvPr>
        </p:nvSpPr>
        <p:spPr>
          <a:xfrm>
            <a:off x="3024219" y="736847"/>
            <a:ext cx="8915400" cy="5868139"/>
          </a:xfrm>
        </p:spPr>
        <p:txBody>
          <a:bodyPr>
            <a:normAutofit/>
          </a:bodyPr>
          <a:lstStyle/>
          <a:p>
            <a:pPr marL="0" indent="0" algn="just">
              <a:buNone/>
            </a:pPr>
            <a:r>
              <a:rPr lang="ru-RU" sz="2500" dirty="0">
                <a:solidFill>
                  <a:schemeClr val="tx1"/>
                </a:solidFill>
                <a:latin typeface="Calibri" panose="020F0502020204030204" pitchFamily="34" charset="0"/>
                <a:cs typeface="Calibri" panose="020F0502020204030204" pitchFamily="34" charset="0"/>
              </a:rPr>
              <a:t>На этом основании в психиатрии можно выделить две альтернативные диагностические модели:</a:t>
            </a:r>
          </a:p>
          <a:p>
            <a:pPr lvl="0" algn="just"/>
            <a:r>
              <a:rPr lang="ru-RU" sz="2500" dirty="0">
                <a:solidFill>
                  <a:schemeClr val="tx1"/>
                </a:solidFill>
                <a:latin typeface="Calibri" panose="020F0502020204030204" pitchFamily="34" charset="0"/>
                <a:cs typeface="Calibri" panose="020F0502020204030204" pitchFamily="34" charset="0"/>
              </a:rPr>
              <a:t>Гомоморфную диагностическую модель – использование официальных диагностических критериев, отражающих потенциальное, вероятностное значение, некоторое подобие содержания </a:t>
            </a:r>
            <a:r>
              <a:rPr lang="ru-RU" sz="2500" dirty="0" err="1">
                <a:solidFill>
                  <a:schemeClr val="tx1"/>
                </a:solidFill>
                <a:latin typeface="Calibri" panose="020F0502020204030204" pitchFamily="34" charset="0"/>
                <a:cs typeface="Calibri" panose="020F0502020204030204" pitchFamily="34" charset="0"/>
              </a:rPr>
              <a:t>интрапсихических</a:t>
            </a:r>
            <a:r>
              <a:rPr lang="ru-RU" sz="2500" dirty="0">
                <a:solidFill>
                  <a:schemeClr val="tx1"/>
                </a:solidFill>
                <a:latin typeface="Calibri" panose="020F0502020204030204" pitchFamily="34" charset="0"/>
                <a:cs typeface="Calibri" panose="020F0502020204030204" pitchFamily="34" charset="0"/>
              </a:rPr>
              <a:t> переживаний. Симптом в этом случае рассматривается как гипотетический признак, преломленный в субъективном пространстве врача, и, тем самым, искажающий психическую реальность.</a:t>
            </a:r>
          </a:p>
          <a:p>
            <a:pPr lvl="0" algn="just"/>
            <a:r>
              <a:rPr lang="ru-RU" sz="2500" dirty="0">
                <a:solidFill>
                  <a:schemeClr val="tx1"/>
                </a:solidFill>
                <a:latin typeface="Calibri" panose="020F0502020204030204" pitchFamily="34" charset="0"/>
                <a:cs typeface="Calibri" panose="020F0502020204030204" pitchFamily="34" charset="0"/>
              </a:rPr>
              <a:t>Изоморфную диагностическую модель – использование экзистенциально-феноменологического подхода, обеспечивающего полный эквивалент, полное соответствие моделируемому признаку – подлинному актуальному переживанию.</a:t>
            </a:r>
          </a:p>
        </p:txBody>
      </p:sp>
    </p:spTree>
    <p:extLst>
      <p:ext uri="{BB962C8B-B14F-4D97-AF65-F5344CB8AC3E}">
        <p14:creationId xmlns:p14="http://schemas.microsoft.com/office/powerpoint/2010/main" val="1928513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84CAAFB-7854-430C-B233-30924ED7BE2C}"/>
              </a:ext>
            </a:extLst>
          </p:cNvPr>
          <p:cNvSpPr>
            <a:spLocks noGrp="1"/>
          </p:cNvSpPr>
          <p:nvPr>
            <p:ph idx="1"/>
          </p:nvPr>
        </p:nvSpPr>
        <p:spPr>
          <a:xfrm>
            <a:off x="1617639" y="1990817"/>
            <a:ext cx="8956721" cy="2876365"/>
          </a:xfrm>
        </p:spPr>
        <p:txBody>
          <a:bodyPr/>
          <a:lstStyle/>
          <a:p>
            <a:pPr marL="0" lvl="0" indent="0" algn="ctr">
              <a:buClr>
                <a:srgbClr val="90C226"/>
              </a:buClr>
              <a:buSzPct val="80000"/>
              <a:buNone/>
            </a:pPr>
            <a:r>
              <a:rPr lang="ru-RU" sz="5400" dirty="0">
                <a:solidFill>
                  <a:prstClr val="black"/>
                </a:solidFill>
                <a:latin typeface="Calibri" panose="020F0502020204030204" pitchFamily="34" charset="0"/>
                <a:cs typeface="Calibri" panose="020F0502020204030204" pitchFamily="34" charset="0"/>
              </a:rPr>
              <a:t>БЛАГОДАРЮ </a:t>
            </a:r>
            <a:endParaRPr lang="en-US" sz="5400" dirty="0">
              <a:solidFill>
                <a:prstClr val="black"/>
              </a:solidFill>
              <a:latin typeface="Calibri" panose="020F0502020204030204" pitchFamily="34" charset="0"/>
              <a:cs typeface="Calibri" panose="020F0502020204030204" pitchFamily="34" charset="0"/>
            </a:endParaRPr>
          </a:p>
          <a:p>
            <a:pPr marL="0" lvl="0" indent="0" algn="ctr">
              <a:buClr>
                <a:srgbClr val="90C226"/>
              </a:buClr>
              <a:buSzPct val="80000"/>
              <a:buNone/>
            </a:pPr>
            <a:r>
              <a:rPr lang="ru-RU" sz="5400" dirty="0">
                <a:solidFill>
                  <a:prstClr val="black"/>
                </a:solidFill>
                <a:latin typeface="Calibri" panose="020F0502020204030204" pitchFamily="34" charset="0"/>
                <a:cs typeface="Calibri" panose="020F0502020204030204" pitchFamily="34" charset="0"/>
              </a:rPr>
              <a:t>ЗА </a:t>
            </a:r>
            <a:endParaRPr lang="en-US" sz="5400" dirty="0">
              <a:solidFill>
                <a:prstClr val="black"/>
              </a:solidFill>
              <a:latin typeface="Calibri" panose="020F0502020204030204" pitchFamily="34" charset="0"/>
              <a:cs typeface="Calibri" panose="020F0502020204030204" pitchFamily="34" charset="0"/>
            </a:endParaRPr>
          </a:p>
          <a:p>
            <a:pPr marL="0" lvl="0" indent="0" algn="ctr">
              <a:buClr>
                <a:srgbClr val="90C226"/>
              </a:buClr>
              <a:buSzPct val="80000"/>
              <a:buNone/>
            </a:pPr>
            <a:r>
              <a:rPr lang="ru-RU" sz="5400" dirty="0">
                <a:solidFill>
                  <a:prstClr val="black"/>
                </a:solidFill>
                <a:latin typeface="Calibri" panose="020F0502020204030204" pitchFamily="34" charset="0"/>
                <a:cs typeface="Calibri" panose="020F0502020204030204" pitchFamily="34" charset="0"/>
              </a:rPr>
              <a:t>ВНИМАНИЕ </a:t>
            </a:r>
          </a:p>
          <a:p>
            <a:endParaRPr lang="ru-RU" dirty="0"/>
          </a:p>
        </p:txBody>
      </p:sp>
    </p:spTree>
    <p:extLst>
      <p:ext uri="{BB962C8B-B14F-4D97-AF65-F5344CB8AC3E}">
        <p14:creationId xmlns:p14="http://schemas.microsoft.com/office/powerpoint/2010/main" val="2233681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746F5D9-F6BB-4F85-9665-9784DFD9DA72}"/>
              </a:ext>
            </a:extLst>
          </p:cNvPr>
          <p:cNvSpPr>
            <a:spLocks noGrp="1"/>
          </p:cNvSpPr>
          <p:nvPr>
            <p:ph idx="1"/>
          </p:nvPr>
        </p:nvSpPr>
        <p:spPr>
          <a:xfrm>
            <a:off x="2908808" y="2000434"/>
            <a:ext cx="8729818" cy="4542409"/>
          </a:xfrm>
        </p:spPr>
        <p:txBody>
          <a:bodyPr>
            <a:normAutofit/>
          </a:bodyPr>
          <a:lstStyle/>
          <a:p>
            <a:pPr marL="0" indent="0" algn="just">
              <a:buNone/>
            </a:pPr>
            <a:r>
              <a:rPr lang="ru-RU" sz="2500" dirty="0" err="1">
                <a:solidFill>
                  <a:schemeClr val="tx1"/>
                </a:solidFill>
                <a:latin typeface="Calibri" panose="020F0502020204030204" pitchFamily="34" charset="0"/>
                <a:cs typeface="Calibri" panose="020F0502020204030204" pitchFamily="34" charset="0"/>
              </a:rPr>
              <a:t>Атеоретичность</a:t>
            </a:r>
            <a:r>
              <a:rPr lang="ru-RU" sz="2500" dirty="0">
                <a:solidFill>
                  <a:schemeClr val="tx1"/>
                </a:solidFill>
                <a:latin typeface="Calibri" panose="020F0502020204030204" pitchFamily="34" charset="0"/>
                <a:cs typeface="Calibri" panose="020F0502020204030204" pitchFamily="34" charset="0"/>
              </a:rPr>
              <a:t> (отсутствие научного смысла) МКБ-10 заключается в приоритетности принципа договоренности специалистов разных стран, произвольности, без опоры на единый классификационный принцип. Клинические (симптоматические) описания – это случайный набор признаков, которые искусственно объединены в те или иные диагностические категории.</a:t>
            </a:r>
          </a:p>
          <a:p>
            <a:endParaRPr lang="ru-RU" dirty="0"/>
          </a:p>
        </p:txBody>
      </p:sp>
    </p:spTree>
    <p:extLst>
      <p:ext uri="{BB962C8B-B14F-4D97-AF65-F5344CB8AC3E}">
        <p14:creationId xmlns:p14="http://schemas.microsoft.com/office/powerpoint/2010/main" val="2210868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7D1BADE-EB44-4088-91CC-070D33064EF8}"/>
              </a:ext>
            </a:extLst>
          </p:cNvPr>
          <p:cNvSpPr>
            <a:spLocks noGrp="1"/>
          </p:cNvSpPr>
          <p:nvPr>
            <p:ph idx="1"/>
          </p:nvPr>
        </p:nvSpPr>
        <p:spPr>
          <a:xfrm>
            <a:off x="2920754" y="1443928"/>
            <a:ext cx="8912332" cy="5414072"/>
          </a:xfrm>
        </p:spPr>
        <p:txBody>
          <a:bodyPr>
            <a:noAutofit/>
          </a:bodyPr>
          <a:lstStyle/>
          <a:p>
            <a:pPr marL="0" indent="0" algn="just">
              <a:buNone/>
            </a:pPr>
            <a:r>
              <a:rPr lang="ru-RU" sz="2500" dirty="0">
                <a:solidFill>
                  <a:schemeClr val="tx1"/>
                </a:solidFill>
                <a:latin typeface="Calibri" panose="020F0502020204030204" pitchFamily="34" charset="0"/>
                <a:cs typeface="Calibri" panose="020F0502020204030204" pitchFamily="34" charset="0"/>
              </a:rPr>
              <a:t>Психические расстройства в формате МКБ-10 основаны на несистематизированном клиническом опыте, который практически не подкреплен научно обоснованными доказательствами, подтверждающими их существование как дискретных диагностических категорий. Составители классификации признают, что систематизированных клинических данных, которые могли бы дать определенные рекомендации по классификации отдельных психических расстройств, пока нет. Те же клинические сведения и традиции, которыми мы вынуждены пользоваться, не дают возможности составить концепцию и четко определить и отграничить эти состояния.</a:t>
            </a:r>
          </a:p>
          <a:p>
            <a:pPr marL="0" indent="0">
              <a:buNone/>
            </a:pPr>
            <a:endParaRPr lang="ru-RU" sz="2500" dirty="0">
              <a:solidFill>
                <a:schemeClr val="tx1"/>
              </a:solidFill>
            </a:endParaRPr>
          </a:p>
        </p:txBody>
      </p:sp>
    </p:spTree>
    <p:extLst>
      <p:ext uri="{BB962C8B-B14F-4D97-AF65-F5344CB8AC3E}">
        <p14:creationId xmlns:p14="http://schemas.microsoft.com/office/powerpoint/2010/main" val="3783792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B0C6CBB-67FF-4402-8DEE-3CB693A7809D}"/>
              </a:ext>
            </a:extLst>
          </p:cNvPr>
          <p:cNvSpPr>
            <a:spLocks noGrp="1"/>
          </p:cNvSpPr>
          <p:nvPr>
            <p:ph idx="1"/>
          </p:nvPr>
        </p:nvSpPr>
        <p:spPr>
          <a:xfrm>
            <a:off x="2970951" y="1540189"/>
            <a:ext cx="8915400" cy="3777622"/>
          </a:xfrm>
        </p:spPr>
        <p:txBody>
          <a:bodyPr/>
          <a:lstStyle/>
          <a:p>
            <a:pPr marL="0" indent="0" algn="just">
              <a:buNone/>
            </a:pPr>
            <a:r>
              <a:rPr lang="ru-RU" sz="2500" dirty="0">
                <a:solidFill>
                  <a:schemeClr val="tx1"/>
                </a:solidFill>
                <a:latin typeface="Calibri" panose="020F0502020204030204" pitchFamily="34" charset="0"/>
                <a:cs typeface="Calibri" panose="020F0502020204030204" pitchFamily="34" charset="0"/>
              </a:rPr>
              <a:t>Клинические описания, положенные в основу диагностики, не подтверждены физиологическими изменениями, не являются объективным отражением психического состояния пациента, не раскрывают сущности психического расстройства и не соответствуют действительности. Диагностические критерии, являясь клиническими артефактами (искусственным, эфемерным набором признаков), не имеют никакого отношения к субъективным переживаниям пациента, которые он на самом деле испытывает.</a:t>
            </a:r>
          </a:p>
          <a:p>
            <a:endParaRPr lang="ru-RU" dirty="0"/>
          </a:p>
        </p:txBody>
      </p:sp>
    </p:spTree>
    <p:extLst>
      <p:ext uri="{BB962C8B-B14F-4D97-AF65-F5344CB8AC3E}">
        <p14:creationId xmlns:p14="http://schemas.microsoft.com/office/powerpoint/2010/main" val="1354324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A15499E-20AE-4D63-BEB0-40FE3C99FD4F}"/>
              </a:ext>
            </a:extLst>
          </p:cNvPr>
          <p:cNvSpPr>
            <a:spLocks noGrp="1"/>
          </p:cNvSpPr>
          <p:nvPr>
            <p:ph idx="1"/>
          </p:nvPr>
        </p:nvSpPr>
        <p:spPr>
          <a:xfrm>
            <a:off x="3041973" y="1540189"/>
            <a:ext cx="8809716" cy="4487749"/>
          </a:xfrm>
        </p:spPr>
        <p:txBody>
          <a:bodyPr>
            <a:normAutofit fontScale="25000" lnSpcReduction="20000"/>
          </a:bodyPr>
          <a:lstStyle/>
          <a:p>
            <a:pPr marL="0" indent="0" algn="just">
              <a:buNone/>
            </a:pPr>
            <a:r>
              <a:rPr lang="ru-RU" sz="10000" dirty="0">
                <a:solidFill>
                  <a:schemeClr val="tx1"/>
                </a:solidFill>
                <a:latin typeface="Calibri" panose="020F0502020204030204" pitchFamily="34" charset="0"/>
                <a:cs typeface="Calibri" panose="020F0502020204030204" pitchFamily="34" charset="0"/>
              </a:rPr>
              <a:t>Использование принципа включения в классификацию «клинически полезных признаков», вместо научно обоснованных, исключающих наличие высших ценностно-смысловых характеристик человека, вульгаризируют и догматизируют классификацию, погружая ее пользователя (врача-психиатра) в </a:t>
            </a:r>
            <a:r>
              <a:rPr lang="ru-RU" sz="10000" dirty="0" err="1">
                <a:solidFill>
                  <a:schemeClr val="tx1"/>
                </a:solidFill>
                <a:latin typeface="Calibri" panose="020F0502020204030204" pitchFamily="34" charset="0"/>
                <a:cs typeface="Calibri" panose="020F0502020204030204" pitchFamily="34" charset="0"/>
              </a:rPr>
              <a:t>экзистенцильную</a:t>
            </a:r>
            <a:r>
              <a:rPr lang="ru-RU" sz="10000" dirty="0">
                <a:solidFill>
                  <a:schemeClr val="tx1"/>
                </a:solidFill>
                <a:latin typeface="Calibri" panose="020F0502020204030204" pitchFamily="34" charset="0"/>
                <a:cs typeface="Calibri" panose="020F0502020204030204" pitchFamily="34" charset="0"/>
              </a:rPr>
              <a:t> пустоту, парализующую скуку существования. Жесткая унификация мышления психиатров под влиянием применения методов диагностического поиска, рейтинговых шкал и стандартизованных опросников обеспечивает ясность и быстроту квалификации диагностической информации, но приводит к потере конкретных переживаний пациентов, к «</a:t>
            </a:r>
            <a:r>
              <a:rPr lang="ru-RU" sz="10000" dirty="0" err="1">
                <a:solidFill>
                  <a:schemeClr val="tx1"/>
                </a:solidFill>
                <a:latin typeface="Calibri" panose="020F0502020204030204" pitchFamily="34" charset="0"/>
                <a:cs typeface="Calibri" panose="020F0502020204030204" pitchFamily="34" charset="0"/>
              </a:rPr>
              <a:t>сверхупрощенным</a:t>
            </a:r>
            <a:r>
              <a:rPr lang="ru-RU" sz="10000" dirty="0">
                <a:solidFill>
                  <a:schemeClr val="tx1"/>
                </a:solidFill>
                <a:latin typeface="Calibri" panose="020F0502020204030204" pitchFamily="34" charset="0"/>
                <a:cs typeface="Calibri" panose="020F0502020204030204" pitchFamily="34" charset="0"/>
              </a:rPr>
              <a:t>» обезличенным представлениям о пациенте.</a:t>
            </a:r>
          </a:p>
        </p:txBody>
      </p:sp>
    </p:spTree>
    <p:extLst>
      <p:ext uri="{BB962C8B-B14F-4D97-AF65-F5344CB8AC3E}">
        <p14:creationId xmlns:p14="http://schemas.microsoft.com/office/powerpoint/2010/main" val="1132705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2483446-9857-4928-A432-40F159AB7971}"/>
              </a:ext>
            </a:extLst>
          </p:cNvPr>
          <p:cNvSpPr>
            <a:spLocks noGrp="1"/>
          </p:cNvSpPr>
          <p:nvPr>
            <p:ph idx="1"/>
          </p:nvPr>
        </p:nvSpPr>
        <p:spPr>
          <a:xfrm>
            <a:off x="2837786" y="1654205"/>
            <a:ext cx="8915400" cy="4888637"/>
          </a:xfrm>
        </p:spPr>
        <p:txBody>
          <a:bodyPr>
            <a:noAutofit/>
          </a:bodyPr>
          <a:lstStyle/>
          <a:p>
            <a:pPr marL="0" indent="0" algn="just">
              <a:buNone/>
            </a:pPr>
            <a:r>
              <a:rPr lang="ru-RU" sz="2500" dirty="0">
                <a:solidFill>
                  <a:schemeClr val="tx1"/>
                </a:solidFill>
                <a:latin typeface="Calibri" panose="020F0502020204030204" pitchFamily="34" charset="0"/>
                <a:cs typeface="Calibri" panose="020F0502020204030204" pitchFamily="34" charset="0"/>
              </a:rPr>
              <a:t>Использование не полностью научно осмысленных диагностических критериев в клинической практике – это отражение современного уровня психиатрической науки и ее главной проблемы – познание природы психического. Ключевой аспект этой проблемы – </a:t>
            </a:r>
            <a:r>
              <a:rPr lang="ru-RU" sz="2500" dirty="0" err="1">
                <a:solidFill>
                  <a:schemeClr val="tx1"/>
                </a:solidFill>
                <a:latin typeface="Calibri" panose="020F0502020204030204" pitchFamily="34" charset="0"/>
                <a:cs typeface="Calibri" panose="020F0502020204030204" pitchFamily="34" charset="0"/>
              </a:rPr>
              <a:t>непознанность</a:t>
            </a:r>
            <a:r>
              <a:rPr lang="ru-RU" sz="2500" dirty="0">
                <a:solidFill>
                  <a:schemeClr val="tx1"/>
                </a:solidFill>
                <a:latin typeface="Calibri" panose="020F0502020204030204" pitchFamily="34" charset="0"/>
                <a:cs typeface="Calibri" panose="020F0502020204030204" pitchFamily="34" charset="0"/>
              </a:rPr>
              <a:t> соотношений материального и сознательного, естественнонаучного и гуманитарного, физиологического и психического (</a:t>
            </a:r>
            <a:r>
              <a:rPr lang="ru-RU" sz="2500" dirty="0" err="1">
                <a:solidFill>
                  <a:schemeClr val="tx1"/>
                </a:solidFill>
                <a:latin typeface="Calibri" panose="020F0502020204030204" pitchFamily="34" charset="0"/>
                <a:cs typeface="Calibri" panose="020F0502020204030204" pitchFamily="34" charset="0"/>
              </a:rPr>
              <a:t>mind-body-problem</a:t>
            </a:r>
            <a:r>
              <a:rPr lang="ru-RU" sz="2500" dirty="0">
                <a:solidFill>
                  <a:schemeClr val="tx1"/>
                </a:solidFill>
                <a:latin typeface="Calibri" panose="020F0502020204030204" pitchFamily="34" charset="0"/>
                <a:cs typeface="Calibri" panose="020F0502020204030204" pitchFamily="34" charset="0"/>
              </a:rPr>
              <a:t>). В то же время нужно иметь ввиду, что МКБ-10 не является догмой и не должна подменять собой концептуальных классификаций, сохраняющих свое значение для психиатрической науки и практики.</a:t>
            </a:r>
          </a:p>
          <a:p>
            <a:pPr marL="0" indent="0" algn="just">
              <a:buNone/>
            </a:pPr>
            <a:endParaRPr lang="ru-RU" sz="2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5021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48867BA-CB4C-4F20-AEE0-C533E974C342}"/>
              </a:ext>
            </a:extLst>
          </p:cNvPr>
          <p:cNvSpPr>
            <a:spLocks noGrp="1"/>
          </p:cNvSpPr>
          <p:nvPr>
            <p:ph idx="1"/>
          </p:nvPr>
        </p:nvSpPr>
        <p:spPr>
          <a:xfrm>
            <a:off x="2997584" y="1012055"/>
            <a:ext cx="8915400" cy="5770485"/>
          </a:xfrm>
        </p:spPr>
        <p:txBody>
          <a:bodyPr>
            <a:normAutofit fontScale="85000" lnSpcReduction="20000"/>
          </a:bodyPr>
          <a:lstStyle/>
          <a:p>
            <a:pPr marL="0" indent="0" algn="just">
              <a:buNone/>
            </a:pPr>
            <a:r>
              <a:rPr lang="ru-RU" sz="2700" dirty="0">
                <a:solidFill>
                  <a:schemeClr val="tx1"/>
                </a:solidFill>
                <a:latin typeface="Calibri" panose="020F0502020204030204" pitchFamily="34" charset="0"/>
                <a:cs typeface="Calibri" panose="020F0502020204030204" pitchFamily="34" charset="0"/>
              </a:rPr>
              <a:t>Несмотря на недостатки описательной категориальной диагностики психических расстройств, в рамках клинического метода достойной альтернативы ей на современном этапе нет. Поэтому международная система диагностики при всей ее </a:t>
            </a:r>
            <a:r>
              <a:rPr lang="ru-RU" sz="2700" dirty="0" err="1">
                <a:solidFill>
                  <a:schemeClr val="tx1"/>
                </a:solidFill>
                <a:latin typeface="Calibri" panose="020F0502020204030204" pitchFamily="34" charset="0"/>
                <a:cs typeface="Calibri" panose="020F0502020204030204" pitchFamily="34" charset="0"/>
              </a:rPr>
              <a:t>атеоретичности</a:t>
            </a:r>
            <a:r>
              <a:rPr lang="ru-RU" sz="2700" dirty="0">
                <a:solidFill>
                  <a:schemeClr val="tx1"/>
                </a:solidFill>
                <a:latin typeface="Calibri" panose="020F0502020204030204" pitchFamily="34" charset="0"/>
                <a:cs typeface="Calibri" panose="020F0502020204030204" pitchFamily="34" charset="0"/>
              </a:rPr>
              <a:t> и </a:t>
            </a:r>
            <a:r>
              <a:rPr lang="ru-RU" sz="2700" dirty="0" err="1">
                <a:solidFill>
                  <a:schemeClr val="tx1"/>
                </a:solidFill>
                <a:latin typeface="Calibri" panose="020F0502020204030204" pitchFamily="34" charset="0"/>
                <a:cs typeface="Calibri" panose="020F0502020204030204" pitchFamily="34" charset="0"/>
              </a:rPr>
              <a:t>небезупречности</a:t>
            </a:r>
            <a:r>
              <a:rPr lang="ru-RU" sz="2700" dirty="0">
                <a:solidFill>
                  <a:schemeClr val="tx1"/>
                </a:solidFill>
                <a:latin typeface="Calibri" panose="020F0502020204030204" pitchFamily="34" charset="0"/>
                <a:cs typeface="Calibri" panose="020F0502020204030204" pitchFamily="34" charset="0"/>
              </a:rPr>
              <a:t> является отражением современного состояния клинической психиатрии, вершиной «коллективного разума» и останется таковой до тех пор, пока не будут созданы новые диагностические технологии и разработаны новые теоретические концепции. Однако судя по опубликованным предварительным материалам, касающимся принципов построения Международной классификации психических и поведенческих расстройств МКБ-11 – это очередное погружение психиатров в парадигматическую капсулу «психиатрической нозологии», не имеющую теоретического обоснования, являющуюся результатом простой договоренности. Это по-прежнему свидетельствует об отсутствии у ее составителей стремления к </a:t>
            </a:r>
            <a:r>
              <a:rPr lang="ru-RU" sz="2700" dirty="0" err="1">
                <a:solidFill>
                  <a:schemeClr val="tx1"/>
                </a:solidFill>
                <a:latin typeface="Calibri" panose="020F0502020204030204" pitchFamily="34" charset="0"/>
                <a:cs typeface="Calibri" panose="020F0502020204030204" pitchFamily="34" charset="0"/>
              </a:rPr>
              <a:t>трансценденции</a:t>
            </a:r>
            <a:r>
              <a:rPr lang="ru-RU" sz="2700" dirty="0">
                <a:solidFill>
                  <a:schemeClr val="tx1"/>
                </a:solidFill>
                <a:latin typeface="Calibri" panose="020F0502020204030204" pitchFamily="34" charset="0"/>
                <a:cs typeface="Calibri" panose="020F0502020204030204" pitchFamily="34" charset="0"/>
              </a:rPr>
              <a:t> – к радикальному выходу из той ограниченности сознания </a:t>
            </a:r>
            <a:r>
              <a:rPr lang="ru-RU" sz="2700" dirty="0" err="1">
                <a:solidFill>
                  <a:schemeClr val="tx1"/>
                </a:solidFill>
                <a:latin typeface="Calibri" panose="020F0502020204030204" pitchFamily="34" charset="0"/>
                <a:cs typeface="Calibri" panose="020F0502020204030204" pitchFamily="34" charset="0"/>
              </a:rPr>
              <a:t>атеоретическими</a:t>
            </a:r>
            <a:r>
              <a:rPr lang="ru-RU" sz="2700" dirty="0">
                <a:solidFill>
                  <a:schemeClr val="tx1"/>
                </a:solidFill>
                <a:latin typeface="Calibri" panose="020F0502020204030204" pitchFamily="34" charset="0"/>
                <a:cs typeface="Calibri" panose="020F0502020204030204" pitchFamily="34" charset="0"/>
              </a:rPr>
              <a:t> «научными» представлениями, который может стать реальной угрозой существования психиатрии или, по крайней мере, ее «гибридизации».</a:t>
            </a:r>
          </a:p>
          <a:p>
            <a:endParaRPr lang="ru-RU" dirty="0"/>
          </a:p>
        </p:txBody>
      </p:sp>
    </p:spTree>
    <p:extLst>
      <p:ext uri="{BB962C8B-B14F-4D97-AF65-F5344CB8AC3E}">
        <p14:creationId xmlns:p14="http://schemas.microsoft.com/office/powerpoint/2010/main" val="1088940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8608481-08CE-47CB-9B01-1FCD9797C383}"/>
              </a:ext>
            </a:extLst>
          </p:cNvPr>
          <p:cNvSpPr>
            <a:spLocks noGrp="1"/>
          </p:cNvSpPr>
          <p:nvPr>
            <p:ph idx="1"/>
          </p:nvPr>
        </p:nvSpPr>
        <p:spPr>
          <a:xfrm>
            <a:off x="2873298" y="1911658"/>
            <a:ext cx="8915400" cy="4178423"/>
          </a:xfrm>
        </p:spPr>
        <p:txBody>
          <a:bodyPr/>
          <a:lstStyle/>
          <a:p>
            <a:pPr marL="0" indent="0" algn="just">
              <a:buNone/>
            </a:pPr>
            <a:r>
              <a:rPr lang="ru-RU" sz="2500" dirty="0">
                <a:solidFill>
                  <a:schemeClr val="tx1"/>
                </a:solidFill>
                <a:latin typeface="Calibri" panose="020F0502020204030204" pitchFamily="34" charset="0"/>
                <a:cs typeface="Calibri" panose="020F0502020204030204" pitchFamily="34" charset="0"/>
              </a:rPr>
              <a:t>Бесконечные пересмотры МКБ не содержат в себе инновационных подходов, подтверждая каждый раз приверженность ее составителей классическим, позитивистским канонам психиатрии, которые не в состоянии охватить многоуровневую </a:t>
            </a:r>
            <a:r>
              <a:rPr lang="ru-RU" sz="2500" dirty="0" err="1">
                <a:solidFill>
                  <a:schemeClr val="tx1"/>
                </a:solidFill>
                <a:latin typeface="Calibri" panose="020F0502020204030204" pitchFamily="34" charset="0"/>
                <a:cs typeface="Calibri" panose="020F0502020204030204" pitchFamily="34" charset="0"/>
              </a:rPr>
              <a:t>биодуховнодушевную</a:t>
            </a:r>
            <a:r>
              <a:rPr lang="ru-RU" sz="2500" dirty="0">
                <a:solidFill>
                  <a:schemeClr val="tx1"/>
                </a:solidFill>
                <a:latin typeface="Calibri" panose="020F0502020204030204" pitchFamily="34" charset="0"/>
                <a:cs typeface="Calibri" panose="020F0502020204030204" pitchFamily="34" charset="0"/>
              </a:rPr>
              <a:t> сущность человека и индивидуальное своеобразие возникающих у него психических расстройств. Уместно, в этой связи, вспомнить слова Альберта Эйнштейна: «Самая большая глупость – это делать то же самое, но надеяться на другой результат».</a:t>
            </a:r>
          </a:p>
          <a:p>
            <a:endParaRPr lang="ru-RU" dirty="0"/>
          </a:p>
        </p:txBody>
      </p:sp>
    </p:spTree>
    <p:extLst>
      <p:ext uri="{BB962C8B-B14F-4D97-AF65-F5344CB8AC3E}">
        <p14:creationId xmlns:p14="http://schemas.microsoft.com/office/powerpoint/2010/main" val="1012191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7162496-4B79-4DD5-B564-3EB02F11DA6A}"/>
              </a:ext>
            </a:extLst>
          </p:cNvPr>
          <p:cNvSpPr>
            <a:spLocks noGrp="1"/>
          </p:cNvSpPr>
          <p:nvPr>
            <p:ph idx="1"/>
          </p:nvPr>
        </p:nvSpPr>
        <p:spPr>
          <a:xfrm>
            <a:off x="3018408" y="1118586"/>
            <a:ext cx="8752534" cy="5511727"/>
          </a:xfrm>
        </p:spPr>
        <p:txBody>
          <a:bodyPr>
            <a:normAutofit fontScale="92500"/>
          </a:bodyPr>
          <a:lstStyle/>
          <a:p>
            <a:pPr marL="0" indent="0" algn="just">
              <a:buNone/>
            </a:pPr>
            <a:r>
              <a:rPr lang="ru-RU" sz="2500" dirty="0">
                <a:solidFill>
                  <a:schemeClr val="tx1"/>
                </a:solidFill>
                <a:latin typeface="Calibri" panose="020F0502020204030204" pitchFamily="34" charset="0"/>
                <a:cs typeface="Calibri" panose="020F0502020204030204" pitchFamily="34" charset="0"/>
              </a:rPr>
              <a:t>Каким же образом можно преодолеть эфемерность современных классификаций психических расстройств и сделать их приемлемыми для использования в клинических целях? Что можно противопоставить эклектичности существующих представлений о психиатрии, которые положены в основу МКБ и всех официальных регламентаций о клинико-диагностических и лечебно-реабилитационных подходах в этой сфере деятельности? Назовем этот «новый» смысл ценностно-гуманитарным подходом, который олицетворяет собой направление, ориентированное на личность пациента, как на целостное образование, обеспечивающее объективное познание субъективной психической реальности пациента и отношение к нему не как к объекту психиатрического вмешательства, а как к субъекту своей собственной активности со своим индивидуальным субъективным миром.</a:t>
            </a:r>
          </a:p>
          <a:p>
            <a:endParaRPr lang="ru-RU" dirty="0"/>
          </a:p>
        </p:txBody>
      </p:sp>
    </p:spTree>
    <p:extLst>
      <p:ext uri="{BB962C8B-B14F-4D97-AF65-F5344CB8AC3E}">
        <p14:creationId xmlns:p14="http://schemas.microsoft.com/office/powerpoint/2010/main" val="349544287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66</TotalTime>
  <Words>779</Words>
  <Application>Microsoft Office PowerPoint</Application>
  <PresentationFormat>Широкоэкранный</PresentationFormat>
  <Paragraphs>20</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Century Gothic</vt:lpstr>
      <vt:lpstr>Wingdings 3</vt:lpstr>
      <vt:lpstr>Легкий дым</vt:lpstr>
      <vt:lpstr>НЕСОВМЕСТИМОСТЬ КОНЦЕПТУАЛЬНО-МЕТОДОЛОГИЧЕСКИХ ПРОСТРАНСТВ МКБ-10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НЕСОВМЕСТИМОСТЬ КОНЦЕПТУАЛЬНО-МЕТОДОЛОГИЧЕСКИХ ПРОСТРАНСТВ МКБ-10 </dc:title>
  <dc:creator>Buran</dc:creator>
  <cp:lastModifiedBy>Buran</cp:lastModifiedBy>
  <cp:revision>5</cp:revision>
  <dcterms:created xsi:type="dcterms:W3CDTF">2020-11-09T08:16:08Z</dcterms:created>
  <dcterms:modified xsi:type="dcterms:W3CDTF">2020-11-09T14:59:14Z</dcterms:modified>
</cp:coreProperties>
</file>