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6" r:id="rId13"/>
    <p:sldId id="267" r:id="rId14"/>
    <p:sldId id="268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7" r:id="rId39"/>
    <p:sldId id="293" r:id="rId40"/>
    <p:sldId id="294" r:id="rId41"/>
    <p:sldId id="295" r:id="rId42"/>
    <p:sldId id="296" r:id="rId43"/>
    <p:sldId id="298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9D27-F072-424D-AA32-5D4B3817EBDE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FF583-905D-4FDD-90F7-3C6A9C3C4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500042"/>
            <a:ext cx="7429552" cy="400052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ГОО ВПО ДОННМУ ИМ. М. ГОРЬКОГО</a:t>
            </a:r>
          </a:p>
          <a:p>
            <a:r>
              <a:rPr lang="ru-RU" sz="1800" dirty="0">
                <a:solidFill>
                  <a:schemeClr val="bg1"/>
                </a:solidFill>
              </a:rPr>
              <a:t>кафедра общественного здоровья, здравоохранения,</a:t>
            </a:r>
          </a:p>
          <a:p>
            <a:r>
              <a:rPr lang="ru-RU" sz="1800" dirty="0">
                <a:solidFill>
                  <a:schemeClr val="bg1"/>
                </a:solidFill>
              </a:rPr>
              <a:t>экономики здравоохранения</a:t>
            </a:r>
          </a:p>
          <a:p>
            <a:endParaRPr lang="ru-RU" sz="1800" dirty="0">
              <a:solidFill>
                <a:schemeClr val="bg1"/>
              </a:solidFill>
            </a:endParaRPr>
          </a:p>
          <a:p>
            <a:endParaRPr lang="ru-RU" sz="1800" dirty="0">
              <a:solidFill>
                <a:schemeClr val="bg1"/>
              </a:solidFill>
            </a:endParaRPr>
          </a:p>
          <a:p>
            <a:r>
              <a:rPr lang="ru-RU" sz="4400" dirty="0">
                <a:solidFill>
                  <a:schemeClr val="bg1"/>
                </a:solidFill>
              </a:rPr>
              <a:t>АКТУАЛЬНЫЕ ПРОБЛЕМЫ ИНВАЛИДИЗАЦИИ НАСЕЛЕНИЯ</a:t>
            </a:r>
          </a:p>
          <a:p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8" y="4929198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доц. </a:t>
            </a:r>
            <a:r>
              <a:rPr lang="ru-RU" dirty="0" err="1">
                <a:solidFill>
                  <a:schemeClr val="bg1"/>
                </a:solidFill>
              </a:rPr>
              <a:t>Коктышев</a:t>
            </a:r>
            <a:r>
              <a:rPr lang="ru-RU" dirty="0">
                <a:solidFill>
                  <a:schemeClr val="bg1"/>
                </a:solidFill>
              </a:rPr>
              <a:t> И.В.</a:t>
            </a:r>
          </a:p>
          <a:p>
            <a:r>
              <a:rPr lang="ru-RU" dirty="0">
                <a:solidFill>
                  <a:schemeClr val="bg1"/>
                </a:solidFill>
              </a:rPr>
              <a:t>доц. </a:t>
            </a:r>
            <a:r>
              <a:rPr lang="ru-RU" dirty="0" err="1">
                <a:solidFill>
                  <a:schemeClr val="bg1"/>
                </a:solidFill>
              </a:rPr>
              <a:t>Охотникова</a:t>
            </a:r>
            <a:r>
              <a:rPr lang="ru-RU" dirty="0">
                <a:solidFill>
                  <a:schemeClr val="bg1"/>
                </a:solidFill>
              </a:rPr>
              <a:t> М.В.</a:t>
            </a:r>
          </a:p>
          <a:p>
            <a:r>
              <a:rPr lang="ru-RU" dirty="0">
                <a:solidFill>
                  <a:schemeClr val="bg1"/>
                </a:solidFill>
              </a:rPr>
              <a:t>доц. </a:t>
            </a:r>
            <a:r>
              <a:rPr lang="ru-RU" dirty="0" err="1">
                <a:solidFill>
                  <a:schemeClr val="bg1"/>
                </a:solidFill>
              </a:rPr>
              <a:t>Бутева</a:t>
            </a:r>
            <a:r>
              <a:rPr lang="ru-RU" dirty="0">
                <a:solidFill>
                  <a:schemeClr val="bg1"/>
                </a:solidFill>
              </a:rPr>
              <a:t> Л.В.</a:t>
            </a:r>
          </a:p>
          <a:p>
            <a:r>
              <a:rPr lang="ru-RU" dirty="0">
                <a:solidFill>
                  <a:schemeClr val="bg1"/>
                </a:solidFill>
              </a:rPr>
              <a:t>асс. </a:t>
            </a:r>
            <a:r>
              <a:rPr lang="ru-RU" dirty="0" err="1">
                <a:solidFill>
                  <a:schemeClr val="bg1"/>
                </a:solidFill>
              </a:rPr>
              <a:t>Смульская</a:t>
            </a:r>
            <a:r>
              <a:rPr lang="ru-RU" dirty="0">
                <a:solidFill>
                  <a:schemeClr val="bg1"/>
                </a:solidFill>
              </a:rPr>
              <a:t> Н.Г.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6439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Инвалидность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сложный феномен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который является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проблемой, как на уровне организма человека, так</a:t>
            </a: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на социальном уровне.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Получение статуса инвалида предполагает одновременную разработку для него реабилитационных мероприятий, целью которых является восстановление социального статуса инвалида, достижение им материальной независимости и социальной адаптации.</a:t>
            </a: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 есть,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реабилитация инвалидов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система и процесс полного или частичного восстановления способностей инвалидов к бытовой, общественной и профессиональной деятельности. 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Выделяют следующие основные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реабилитации инвалидов: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429684" cy="57554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Медицинская реабилитация</a:t>
            </a:r>
            <a:r>
              <a:rPr lang="ru-RU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восстановление нарушенных функций путем проведения лечебных и корректирующих мероприятий. К ним относятся: медикаментозное и оперативное лечение, физиотерапия, ЛФК, общеукрепляющее и специальное санаторно-курортное лечение, протезирование и т.д.</a:t>
            </a:r>
          </a:p>
          <a:p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Психологическая реабилитация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психотерапевтическими средствами выработка активной жизненной позиции и положительной трудовой установки у инвалида.</a:t>
            </a:r>
          </a:p>
          <a:p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Профессиональная реабилитация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мероприятия по профессиональной ориентации, подготовке и переподготовке, обеспечение условий труда, отвечающих состоянию здоровья и приспособление рабочего места к имеющемуся дефекту и т.д.</a:t>
            </a:r>
          </a:p>
          <a:p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Социальная реабилитация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система восстановления способностей к самостоятельной общественной и семейно-бытовой деятельности. Сюда следует отнести и социальную помощь (поддержку), которая предусматривает обеспечение инвалидов в денежной и натуральной формах (в виде услуг или льгот).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8001056" cy="40626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Все эти виды реабилитации направлены на восстановление способностей инвалида к бытовой, общественной и профессиональной деятельности в соответствии: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со структурой его потребностей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кругом интересов и уровнем притязаний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с учетом прогнозируемого уровня его соматического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состояния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психофизиологической выносливости 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социального статуса и реальных возможностей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социально-средовой инфраструктуры.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3"/>
            <a:ext cx="8858312" cy="57861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Из этого набора мероприятий формируется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индивидуальная программа реабилитации (ИПР)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Эта программа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основной документ, согласно которому инвалид должен получить: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технические средства реабилитации (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кресла-коляски, протезно-ортопедические изделия, печатные изделия со специальным шрифтом, звукоусиливающую аппаратуру, сигнализаторы, видеоматериалы с субтитрами или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сурдопереводом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другими аналогичными средствами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рекомендации по трудоустройству,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направление на лечение и т.п.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ИПР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определяются: виды, формы рекомендуемых реабилитационных мероприятий, их объем, сроки проведения и исполнители.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ИПР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инвалида является обязательной для исполнения всеми органами власти, а также учреждениями и организациями независимо от организационно-правовых форм собственности.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229600" cy="257176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Часть 2</a:t>
            </a:r>
            <a:b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Статистика инвалидности.</a:t>
            </a:r>
            <a:b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Методика расчета показателей, характеризующих инвалидность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715436" cy="62786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Признание человека инвалидом возможно только при проведении экспертизы, которую осуществляют медико-социальные экспертные комиссии (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МСЭК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в ДНР и бюро медико-социальной экспертизы (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БМСЭ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– в России. У нас МСЭК подчиняются МЗ, в России – органам социальной защиты.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Медико-социальная экспертиза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это медико-юридическая процедура с целью установления факта инвалидности, ее причины, длительности, группы инвалидности. Группа устанавливается в зависимости от степени ограничения жизнедеятельности и степени нарушения функций организма.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Существует 3 группы инвалидности, которые устанавливаются на основе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МКБ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Группа устанавливается при необходимости перевода работника на другую, более легкую работу или работу, требующую меньшего напряжения и не такой высокой, как прежде, квалификации.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При определенных анатомических дефектах группу устанавливают независимо от характера выполняемой работы.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42852"/>
            <a:ext cx="8501122" cy="62786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группа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устанавливается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гражданам, полностью утратившим способность к регулярному профессиональному труду в обычных условиях и нуждающимся в постоянном постороннем уходе (помощи, надзоре).</a:t>
            </a:r>
          </a:p>
          <a:p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II группа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устанавливается при постоянной или длительной нетрудоспособности без необходимости постороннего ухода.</a:t>
            </a:r>
          </a:p>
          <a:p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III группа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утрата способности к профессиональному труду. Обычно ее устанавливают при значительном снижении трудоспособности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случае признания гражданина инвалидом любой группы в качестве причины инвалидности указывается: общее заболевание; трудовое увечье, профессиональное заболевание; инвалидность с детства; инвалидность военнослужащих; военная травма, заболевание, полученное в период военной службы; инвалидность, связанная с катастрофой на Чернобыльской АЭС; иные причины, установленные законодательством.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357166"/>
            <a:ext cx="8715436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проведении МСЭ используется следующая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медицинская документация: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1. документы, с которыми больной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направляется на МСЭК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2. документы, которые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оформляются на МСЭК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органа, оформляющего пенсию по инвалидности;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лечащего врача о решении комиссии и взятии лица на диспансерный учет;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администрации предприятия, где трудится инвалид, с целью изменения характера труда;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органа труда и социальной защиты для осуществления ИПР;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3. учетные документы, которые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остаются в МСЭК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предназначены для составления отчетных форм по инвалидности и ее анализа. К ним относятся: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«Акт освидетельствования в МСЭК»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«Статистический талон к акту освидетельствования в МСЭК»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785818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этих документах имеются данные, содержащие сведения об инвалиде: возраст, пол, профессия, должность, социальная категория, диагноз, группа, причина инвалидности, первичное или повторное освидетельствование, трудоустройство, лечебное учреждение, направившее на экспертизу и др. </a:t>
            </a:r>
          </a:p>
          <a:p>
            <a:pPr>
              <a:lnSpc>
                <a:spcPct val="120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На основании этих учетных признаков для составления отчета об инвалидности проводится группировка и суммирование данных, которые затем вносятся в отчетную форму и используются для расчета следующих четырех основных показателей: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786874" cy="62786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1)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Первичной инвалидности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(интенсивный показатель), которые рассчитываются: для населения в целом, для отдельных групп (дети 0-18 лет, старше 18 лет, трудоспособное население, пенсионеры), по группам и причинам, по видам заболеваний, по полу и др. признакам.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2)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Структуры первичной инвалидности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(экстенсивный показатель), которые рассчитываются по возрастно-половым группам, причинам, группам инвалидности и пр.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3)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Изменения степени (тяжести) инвалидности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(экстенсивный показатель), который дает представление об изменениях групп инвалидности, что позволяет ориентироваться в динамике структуры инвалидности в динамике.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4)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Возвращения инвалидов к трудовой деятельности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связи с восстановлением трудоспособности (экстенсивный показатель), который дает представление о том, какая доля инвалидов из числа рабочих и служащих, явившихся на очередное переосвидетельствование, было признано трудоспособным.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вопросы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14353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sz="2600" dirty="0">
                <a:solidFill>
                  <a:schemeClr val="bg1"/>
                </a:solidFill>
              </a:rPr>
              <a:t>1. Понятие об инвалидности и медико-социальной реабилитации  инвалидов </a:t>
            </a:r>
          </a:p>
          <a:p>
            <a:pPr>
              <a:lnSpc>
                <a:spcPct val="120000"/>
              </a:lnSpc>
              <a:buNone/>
            </a:pPr>
            <a:r>
              <a:rPr lang="ru-RU" sz="2600" dirty="0">
                <a:solidFill>
                  <a:schemeClr val="bg1"/>
                </a:solidFill>
              </a:rPr>
              <a:t>2. Статистика инвалидности. Методика расчета показателей, характеризующих инвалидность</a:t>
            </a:r>
          </a:p>
          <a:p>
            <a:pPr>
              <a:lnSpc>
                <a:spcPct val="120000"/>
              </a:lnSpc>
              <a:buNone/>
            </a:pPr>
            <a:r>
              <a:rPr lang="ru-RU" sz="2600" dirty="0">
                <a:solidFill>
                  <a:schemeClr val="bg1"/>
                </a:solidFill>
              </a:rPr>
              <a:t>3. Тенденции  и закономерности распространенности первичной инвалидности</a:t>
            </a:r>
          </a:p>
          <a:p>
            <a:pPr>
              <a:lnSpc>
                <a:spcPct val="120000"/>
              </a:lnSpc>
              <a:buNone/>
            </a:pPr>
            <a:r>
              <a:rPr lang="ru-RU" sz="2600" dirty="0">
                <a:solidFill>
                  <a:schemeClr val="bg1"/>
                </a:solidFill>
              </a:rPr>
              <a:t>4. Детская инвалидность как медико-социальная проблема</a:t>
            </a:r>
          </a:p>
          <a:p>
            <a:pPr>
              <a:lnSpc>
                <a:spcPct val="120000"/>
              </a:lnSpc>
              <a:buNone/>
            </a:pPr>
            <a:r>
              <a:rPr lang="ru-RU" sz="2600" dirty="0">
                <a:solidFill>
                  <a:schemeClr val="bg1"/>
                </a:solidFill>
              </a:rPr>
              <a:t>5. Основные направления снижения инвалидности населения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5725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Вся эта информация формируется на каждом уровне МСЭК: городском (районном) и республиканском.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 эти показатели могут быть определены как для лиц, впервые вышедших на инвалидность, так и для контингентов инвалидов, зарегистрированных в отделах социального обеспечения.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Кроме показателей, характеризующих общую и первичную инвалидность, рассчитывают показатели оценки качества реабилитации.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Оценка проводится на основании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трех групп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показателей: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Медицинской и профессиональной реабилитации.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Стабильности групп инвалидности при повторном освидетельствовании.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Утяжелении групп инвалидности повторно освидетельствованных.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1 группа – показатели полной и частичной реабилитации;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2 группа – показатели стабильности установления групп инвалидности;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3 группа – показатели утяжеления групп инвалидности.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основе их расчета лежит экстенсивный показатель. Они вычисляются на основании данных отчета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«Результаты переосвидетельствования инвалидов»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Таким образом, наличие статистических данных об инвалидах позволяет получать объективное представление об уровнях, динамике, структуре, причинах инвалидности на разных территориях, в различных профессиональных и возрастно-половых группах и т.п., а также прогнозировать возможные затраты государства на эти цели.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1714488"/>
            <a:ext cx="8229600" cy="2571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Часть 3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Тенденции  и закономерности распространенности первичной инвалидности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78581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Инвалидность – это медико-социальный феномен, который сопровождает жизнь общества, и каждое государство сообразно уровню своего развития, приоритетам и возможностям, формирует социальную и экономическую политику в отношении инвалидов.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Во многих странах существует модель мониторинга контингента инвалидов в различных возрастно-половых и профессиональных группах по различным учетным признакам.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1988 г. была впервые создана Международная статистическая база данных о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дезабильных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лицах.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Доля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дезабильных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лиц в разных странах колеблется от 5 до 33%: Финляндия – 33%, Канада – 30, Великобритания – 27, Нидерланды, Франция – 25, Эстония – 24, Чехия, Португалия, Дания, Швеция – 20, США – 19, Китай – 5%.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4296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Опираясь на данные ВОЗ, можно утверждать, что инвалидность, в огромной степени, зависит от социально-экономического уровня развития: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около 20% людей мира становятся инвалидами по причине недоедания, неполноценного питания или голода;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столько же – по причине наличия вредных привычек;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- 15% из-за различных травм в дороге, в бытовых или производственных условиях.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Согласно статистике, в среднем один из десяти человек страдают от физических, умственных или сенсорных дефектов и не менее 25% всего населения страдают расстройствами здоровья.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Примерно одна семья из четырех имеет в своем составе инвалида.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Рост инвалидов объясняется как ухудшением состояния здоровья жителей планеты, так и расширением критериев определения инвалидности, прежде всего, по отношению к лицам пожилого возраста и детям.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Эпидемиология инвалидности в России показывает, что с 1975 г. численность впервые признанных инвалидами неуклонно растет. В 2000 г. – 83 сл. на 10 тыс. населения, а в 2014 г. – уже более 100 сл.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Это объясняется тем, что в 1995 г. был принят закон о социальной защите инвалидов, в котором, де-юре, инвалидность больше не связывалась с понятием трудоспособности.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Также улучшился учет инвалидов, получающих трудовую пенсию по старости, которые раньше не считались инвалидами.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7154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причины, приводящие к инвалидности взрослых россиян, является: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общие заболевания – 86% случаев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травмы или заболевания военнослужащих – 7,6%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врожденные аномалии или заболевания, возникшие в детстве – 4,4%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трудовые увечья или профзаболевания – 2,0%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Согласно этим данным, больше всего к инвалидности приводят общие заболевания, среди которых ведущими являются: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болезни системы кровообращения (25-43%);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онкологические заболевания (13-24%);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травматические повреждения (6-11%).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 класса болезней органов кровообращения ведущее место занимают: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ишемическая болезнь сердца (более 37%),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цереброваскулярные болезни (более 35%).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0724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 данным статистики в РФ и в развитых странах мира динамика показателей заболеваемости, инвалидности и смертности в связи с болезнями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системы, болезнями органов дыхания имеет негативные тенденции, поскольку эти показатели удваиваются каждые десять лет.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Наиболее часто определяют II группу инвалидности (60-70% случаев), затем III (15-20%), а I группу устанавливают только примерно в 10-14% случаев.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 возрасту впервые вышедшие на инвалидность распределяются следующим образом: 10-15% – лица пенсионного возраста, 85-90% – трудоспособное население.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сельской местности несколько ниже доля общих заболеваний как причины инвалидности (около 80%) и выше доля инвалидов из числа военнослужащих (около 10%) и инвалидов с детства (около 7%).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3582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Донецкой области на начало 2014 г. уровень инвалидности составил 610 сл. на 10 тыс. жителей, это каждый 16-17 житель региона – инвалид.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 данным Республиканского управления статистики: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около 10% инвалидов имеют 1 группу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- 32% –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группу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- 58% –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группу.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86% инвалидов находятся в трудоспособном возрасте.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472518" cy="307777"/>
          </a:xfrm>
        </p:spPr>
        <p:txBody>
          <a:bodyPr lIns="0" tIns="0" rIns="0" bIns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Уровни первичной инвалидности среди населения ДНР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642918"/>
          <a:ext cx="858679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3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3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Причины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Трудоспособное население (на 10 000)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системы кровообращения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Травмы, отравления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Новообразования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костно-мышечной системы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7,2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органов дыхания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Расстройства психики и поведения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Профессиональные заболевания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нервной системы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эндокринной системы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Туберкулез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Производственные травмы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глаз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2000" kern="1400" spc="-1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органов пищеварения</a:t>
                      </a:r>
                      <a:endParaRPr lang="ru-RU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kern="1400" spc="-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5857892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Критерии оценки ВОЗ: уровень до 6 – низкий, 6-9 – средний, 9-11 – высокий, более 11 – очень высокий.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596" y="1714488"/>
            <a:ext cx="8229600" cy="18573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Часть 1</a:t>
            </a:r>
          </a:p>
          <a:p>
            <a:pPr lvl="0" algn="ctr">
              <a:spcBef>
                <a:spcPct val="0"/>
              </a:spcBef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Понятие об инвалидности и медико-социальной реабилитации  инвалидов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1714488"/>
            <a:ext cx="6858048" cy="17859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Часть 4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Детская инвалидность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как медико-социальная проблема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42852"/>
            <a:ext cx="8501122" cy="6286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Современный уровень развития медицины позволяет сохранить жизнь глубоко недоношенным, травмированным в родах детям и детям с врожденными пороками развития, которые впоследствии и становятся основным контингентом, формирующим детскую инвалидность.</a:t>
            </a:r>
          </a:p>
          <a:p>
            <a:pPr>
              <a:lnSpc>
                <a:spcPct val="130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 данным ВОЗ, доля тяжелой детской инвалидности в мире составляет 1-2% детской популяции и в пределах 10-15% – среди всех категорий инвалидов.</a:t>
            </a:r>
          </a:p>
          <a:p>
            <a:pPr>
              <a:lnSpc>
                <a:spcPct val="130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Удельный вес инвалидов среди всей популяции детского населения составляет:</a:t>
            </a:r>
          </a:p>
          <a:p>
            <a:pPr>
              <a:lnSpc>
                <a:spcPct val="130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США – 12,8%, Саудовской Аравии – 6,3%, Китае – 4,9%, Великобритании – 2,6%, Украине – 2,5%, Российской Федерации – от 1,5 до 4,5%.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850112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Прогнозы по детской инвалидности предполагают ее дальнейший рост, что обусловлено ухудшением состояния здоровья детей и подростков, и в частности, учащением перехода острых форм болезней в хронические.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Проблема отечественной детской инвалидности начала формироваться как самостоятельная лишь в последние десятилетия, хотя статус «ребенок-инвалид» впервые введен в СССР еще в 1979 г.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соответствии «Международной номенклатурой нарушений, ограничений жизнедеятельности и социальной недостаточности» с 1996 г. в странах СНГ к категории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детей-инвалидов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относили вначале детей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16 лет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с 2005 года – детей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18 лет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3582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Понятия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«ребенок-инвалид»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«инвалид с детства»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различаются.</a:t>
            </a:r>
          </a:p>
          <a:p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«Инвалид с детства»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это причина инвалидности, устанавливаемая одновременно с группой инвалидности. Указанная причина определяется гражданам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старше 18 лет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в случаях, когда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инвалидность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вследствие заболевания, травмы или дефекта, возникшего в детстве,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возникла до 18 лет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Эта причина инвалидности может быть определена в том случае, если по клиническим данным или по последствиям травм и врожденным дефектам у инвалида в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возрасте до 18 лет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имелись признаки стойких ограничений жизнедеятельности.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Лицу в возрасте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18 лет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признанному инвалидом, устанавливается категория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«ребенок-инвалид»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5725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Структура причин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формирующие детскую инвалидность, коренным образом отличаются от взрослого населения.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РФ в структуре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инвалидности с детства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ведущие места занимают: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Психические расстройства и расстройства поведения (20-22%) – ведущий диагноз –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умственная отсталость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(73%);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Болезни нервной системы (18-23%) – ведущий диагноз –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детский церебральный паралич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др. параличи (57%);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Врожденные аномалии развития (18-25%) – ведущий диагноз –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аномалии системы кровообращения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(27%).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Соматические заболевания (6,5%) ведущие диагнозы –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диабет, бронхиальная астма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Среди нарушений в состоянии здоровья детей, которые приводят к ограничению их жизнедеятельности, значительно преобладают умственные – более 27%, двигательные – 22%, висцеральные, метаболические нарушения и расстройства питания – более 21%.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7154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Ежегодно в России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рождается более 30 тыс. детей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врожденной и наследственной патологией, из них 2/3 в последующем становятся инвалидами, причем в 60-80% случаев среди них инвалидность обусловлена перинатальной патологией.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структуре психических расстройств у инвалидов с детства старше 16 лет преобладают: олигофрения (68%), шизофрения (12-14%), эпилепсия (9-13%), органические заболевания ЦНС (7-8%).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Из-за туберкулеза в детском возрасте ежегодно увеличивается как количество детей-инвалидов, так и доля инвалидности с детства.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10-20% детей не являются ни инвалидами, ни полностью здоровыми. Это дети с минимальной мозговой дисфункцией, нарушением поведения, плохо успевающие в школе, с какими-либо пограничными нарушениями неврологического статуса.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64399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Наибольшее число детей-инвалидов приходится на возраст 8-14 (40%) и 4-7 лет (30%).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Среди детей-инвалидов больше мальчиков – 58%.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начало 2014 г. уровень первичной инвалидности составил 21,3 сл. на 1000 детей. Темп прироста этого показателя за 10 лет составил 27%.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Распределение инвалидов с детства по группам инвалидности в РФ и Украине выглядит следующим образом: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гр. – 3-4%,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гр. – 26-27%,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гр. – 70%.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Из общего числа детей-инвалидов 9,2% находятся в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интернатных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учреждениях, в т.ч. 1,7% – в учреждениях системы здравоохранения, 3,2% – системы социальной защиты, 4,3 – образования.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Донецкой области дети-инвалиды до 18 лет на начало 2014 года составили 5,3%. Ведущие места занимают: болезни нервной системы (около 25%), врожденные пороки развития (21%), нарушения психики и расстройство поведения (15%).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117693"/>
            <a:ext cx="8715436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Для реабилитации детей-инвалидов в регионе создана система этапного оказания медпомощи на базе Республиканской детской клинической больницы, функционирует отделение интенсивной терапии новорожденных с центром хирургической коррекции врожденных пороков у новорожденных.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На базе Республиканского института неотложной и восстановительной хирургии проводится коррекция врожденных пороков сердца у детей.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ДНР работает региональный медико-генетический центр, в котором внедрены современные методики пре- и постнатальной диагностики.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 целью профилактики инвалидности детей с хронической патологией функционирует сеть детских оздоровительных учреждений и оздоровительных центров, домов ребенка.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42976" y="1714488"/>
            <a:ext cx="6858048" cy="17859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Часть 5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Основные направления снижения инвалидности населения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76438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настоящее время отмечается увеличение общего числа инвалидов. Это поставило в число национальных приоритетов проблему предупреждения инвалидности.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Термин предупреждение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инвалидности, согласно «Стандартным правилам обеспечения равных возможностей для инвалидов», означает осуществление комплекса мер, направленных на предупреждение возникновения физических, умственных, психических и сенсорных дефектов (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профилактика первого уровня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или на предупреждение перехода дефекта в постоянное функциональное ограничение или инвалидность (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профилактика второго уровня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428604"/>
            <a:ext cx="86439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Много веков назад мир жил по закону, утверждающему, что право на жизнь имеет только сильный человек, а людям с ограниченными жизненными возможностями не оказывалась надлежащая помощь, в результате чего они погибали. 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Нигде благополучие инвалидов не пришло само по себе. За него боролись пикетами и митингами. Достижением мировой цивилизации в гуманитарной  сфере явилось принятие ООН в 1948 году Всеобщей декларации прав человека, а затем принятие ООН в 1975 году Декларации прав инвалида.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«Инвалиды, каковы бы ни были происхождение, характер и серьезность их увечий или недостатков, имеют те же основные права, что и их сограждане того же возраста, что в первую очередь означает право на удовлетворительную жизнь, которая была бы как можно более нормальной и полнокровной».</a:t>
            </a:r>
            <a:endParaRPr lang="ru-RU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571480"/>
            <a:ext cx="87868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Профилактика первого уровня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улучшение качества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пренатальной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диагностики по выявлению врожденных пороков развития;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обследование новорожденных на наследственные заболевания;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санпросветработа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 вопросам профилактики заболеваний нервной системы и врожденных пороков развития;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проспективное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консультирование супружеских пар в медико-генетической консультации, у которых уже родились дети с врожденными пороками развития.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Ранняя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аудиологическая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диагностика позволяет выявлять детей, страдающих врожденной глухотой, и проводить раннюю реабилитацию (опыт США, Великобритании, Канады, Германии).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786874" cy="62786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Профилактика второго уровня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закрепить законодательно институты социальной защиты инвалидов,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сместить основной акцент при решении проблем инвалидов на реабилитацию и, прежде всего, на ее социальные механизмы компенсации и адаптации,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сформировать реабилитационные службы в каждом регионе,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организовать оказание услуг медицинского характера с учетом характера инвалидности; 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изготовить протезы, ортопедические и другие вспомогательные средства в достаточном количестве. 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Высокий уровень инвалидности среди детей и подростков свидетельствует о необходимости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взаимодействия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между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здравоохранением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социальной защиты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общественными организациями и семьей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Нам следует учесть опыт тесного содружества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педиатров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педагогов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психологов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социологов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который широко используется в странах Европы.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Таким образом, повышение роли государства, создание развитой сети учреждений по охране материнства и детства, развитие медико-генетической службы, интеграция здравоохранения и управленческими органами на региональном уровне, совершенствование подготовки кадров, усиление роли семьи и ответственности каждого члена общества за свое здоровье, отношение к здоровью как к главному достоянию – необходимые условия для уменьшения негативных тенденций в здоровье женщин и детей, которые смогут улучшить качество потомства в третьем тысячелетии.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третьем тысячелетии население планеты должно осознать наличие инвалидов и необходимость создания для них нормальных условий жизни.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857364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Благодарю за внимание!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7154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наше время проблема инвалидности остается болезненной для всех стран мира, как с точки зрения медицины, так и с социально-экономической стороны. 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данной работе инвалидность будет рассмотрена как один из важных медико-социальных критериев общественного здоровья.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Этот критерий позволяет определить: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уровень социально-экономического развития общества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степень совершенства медицинской помощи.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Актуальность данной проблемы во всем мире обусловлена ее значительными масштабами и негативной динамикой, особенно за счет лиц трудоспособного возраста.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Экономические последствия инвалидности населения огромны.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Кроме того, государства вынуждены выделять деньги на: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организацию социальной защиты инвалидов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оказание им медицинской помощи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содержание соответствующих социальных учреждений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проведение реабилитации инвалидов.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Инвалидность нередко влечет за собой тяжелый груз эмоционально-психологических и материально-финансовых последствий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для инвалида и членов его семьи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она сама часто является следствием некачественной медицинской помощи.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Все это в еще большей степени повышает медико-социальную значимость проблемы.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Прежде, чем характеризовать закономерности и тенденции инвалидности, остановимся на основных понятиях, связанных с инвалидностью.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7154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Инвалидность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лат. – 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«несильный», «не силач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– состояние человека, при котором имеются препятствия или ограничения в жизнедеятельности человека с физическими, умственными, сенсорными или психическими отклонениями.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Применительно к детскому возрасту под инвалидностью следует понимать, социальную недостаточность вследствие первоначального отсутствия функций организма или систем, выражающихся  не в утрате трудоспособности, а в таких разнообразных проявлениях ограничения жизнедеятельности, как снижение способности к игровой деятельности и обучению, общению в коллективе сверстников, контролю над собой и т.д. 	Другими словами, инвалидность у детей –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более тяжелое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явление, чем инвалидность у взрослых, ибо оказывает влияние на развитие психики, приобретение навыков, усвоение знаний.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4296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То есть, понятие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«инвалидность»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рассматривается как ограничение всех видов жизнедеятельности, а не только как состояние, связанное с нарушениями возможности трудиться.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Ограничение жизнедеятельности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полная или частичная утрата способности или возможности осуществлять самообслуживание, самостоятельное передвижение, ориентацию, общение, контроль за своим поведением, обучение и трудовую деятельность.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Поэтому общество должно быть заинтересовано в социальной защите инвалидов.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Социальная защита инвалидов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это система гарантированных государством экономических, социальных и правовых мер, обеспечивающих инвалидам условия для преодоления ограничений жизнедеятельности и направленных на создание им равных с другими гражданами возможностей для участия в жизни общества.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117693"/>
            <a:ext cx="8786874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Инвалид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лат. —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слабый, немощный, непригодный</a:t>
            </a: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человек, у которого возможности его личной жизнедеятельности ограничены из-за его врожденных или приобретенных отклонений.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Эти ограничения могут носить длительный (не менее 1 года) или постоянный характер.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настоящее время это слово все чаще заменяется на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«человек с ограниченными возможностями»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Во многих странах Европы термин «инвалид», как правило, не употребляется. В терминологии ВОЗ принят термин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дезабильные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лица»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т.е. индивиды, которые имеют 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ограничение жизненных функций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Инвалиды – это часть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дезабильных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лиц с наиболее выраженными ограничениями.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Тем не менее, этот устойчивый термин часто употребляется в прессе, а также в нормативных и законодательных актах, в том числе и в официальных материалах ООН.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3898</Words>
  <Application>Microsoft Office PowerPoint</Application>
  <PresentationFormat>Экран (4:3)</PresentationFormat>
  <Paragraphs>234</Paragraphs>
  <Slides>43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7" baseType="lpstr">
      <vt:lpstr>Arial</vt:lpstr>
      <vt:lpstr>Calibri</vt:lpstr>
      <vt:lpstr>Times New Roman</vt:lpstr>
      <vt:lpstr>Тема Office</vt:lpstr>
      <vt:lpstr>Презентация PowerPoint</vt:lpstr>
      <vt:lpstr>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Часть 2 Статистика инвалидности. Методика расчета показателей, характеризующих инвалидность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Уровни первичной инвалидности среди населения ДНР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Яна</cp:lastModifiedBy>
  <cp:revision>36</cp:revision>
  <dcterms:created xsi:type="dcterms:W3CDTF">2018-11-23T10:51:45Z</dcterms:created>
  <dcterms:modified xsi:type="dcterms:W3CDTF">2020-11-02T05:54:08Z</dcterms:modified>
</cp:coreProperties>
</file>