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handoutMasterIdLst>
    <p:handoutMasterId r:id="rId26"/>
  </p:handoutMasterIdLst>
  <p:sldIdLst>
    <p:sldId id="256" r:id="rId2"/>
    <p:sldId id="257" r:id="rId3"/>
    <p:sldId id="259" r:id="rId4"/>
    <p:sldId id="301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70" r:id="rId13"/>
    <p:sldId id="271" r:id="rId14"/>
    <p:sldId id="273" r:id="rId15"/>
    <p:sldId id="279" r:id="rId16"/>
    <p:sldId id="282" r:id="rId17"/>
    <p:sldId id="283" r:id="rId18"/>
    <p:sldId id="284" r:id="rId19"/>
    <p:sldId id="285" r:id="rId20"/>
    <p:sldId id="298" r:id="rId21"/>
    <p:sldId id="286" r:id="rId22"/>
    <p:sldId id="288" r:id="rId23"/>
    <p:sldId id="299" r:id="rId24"/>
    <p:sldId id="30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CC00"/>
    <a:srgbClr val="FF99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947" autoAdjust="0"/>
  </p:normalViewPr>
  <p:slideViewPr>
    <p:cSldViewPr snapToGrid="0">
      <p:cViewPr varScale="1">
        <p:scale>
          <a:sx n="114" d="100"/>
          <a:sy n="114" d="100"/>
        </p:scale>
        <p:origin x="15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A0C61-F50C-4B1D-94C7-0C7D1E8E96A5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D4392-CDA4-4F49-AE85-CA322EEE5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798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5AE77-7F31-414E-9E30-08F56E6EF27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9F4B-B80D-4A16-81EA-12CCAEF22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09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5AE77-7F31-414E-9E30-08F56E6EF27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9F4B-B80D-4A16-81EA-12CCAEF22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010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5AE77-7F31-414E-9E30-08F56E6EF27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9F4B-B80D-4A16-81EA-12CCAEF22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342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5AE77-7F31-414E-9E30-08F56E6EF27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9F4B-B80D-4A16-81EA-12CCAEF22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06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5AE77-7F31-414E-9E30-08F56E6EF27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9F4B-B80D-4A16-81EA-12CCAEF22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991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5AE77-7F31-414E-9E30-08F56E6EF27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9F4B-B80D-4A16-81EA-12CCAEF22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935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5AE77-7F31-414E-9E30-08F56E6EF27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9F4B-B80D-4A16-81EA-12CCAEF22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55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5AE77-7F31-414E-9E30-08F56E6EF27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9F4B-B80D-4A16-81EA-12CCAEF22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699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5AE77-7F31-414E-9E30-08F56E6EF27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9F4B-B80D-4A16-81EA-12CCAEF22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714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5AE77-7F31-414E-9E30-08F56E6EF27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9F4B-B80D-4A16-81EA-12CCAEF22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665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5AE77-7F31-414E-9E30-08F56E6EF27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9F4B-B80D-4A16-81EA-12CCAEF22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662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5AE77-7F31-414E-9E30-08F56E6EF27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C9F4B-B80D-4A16-81EA-12CCAEF22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584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45005" y="1373023"/>
            <a:ext cx="5898995" cy="1600976"/>
          </a:xfrm>
        </p:spPr>
        <p:txBody>
          <a:bodyPr>
            <a:noAutofit/>
          </a:bodyPr>
          <a:lstStyle/>
          <a:p>
            <a:pPr algn="ctr"/>
            <a:br>
              <a:rPr lang="ru-RU" sz="4000" b="1" dirty="0">
                <a:solidFill>
                  <a:srgbClr val="FF66FF"/>
                </a:solidFill>
              </a:rPr>
            </a:br>
            <a:br>
              <a:rPr lang="ru-RU" sz="4000" b="1" dirty="0">
                <a:solidFill>
                  <a:srgbClr val="FF66FF"/>
                </a:solidFill>
              </a:rPr>
            </a:br>
            <a:br>
              <a:rPr lang="ru-RU" sz="4000" b="1" dirty="0">
                <a:solidFill>
                  <a:srgbClr val="FF66FF"/>
                </a:solidFill>
              </a:rPr>
            </a:br>
            <a:r>
              <a:rPr lang="ru-RU" sz="4000" b="1" dirty="0">
                <a:solidFill>
                  <a:srgbClr val="FF66FF"/>
                </a:solidFill>
              </a:rPr>
              <a:t>Идентификация и патогенетическая терапия прогрессирующего </a:t>
            </a:r>
            <a:r>
              <a:rPr lang="ru-RU" sz="4000" b="1" dirty="0" err="1">
                <a:solidFill>
                  <a:srgbClr val="FF66FF"/>
                </a:solidFill>
              </a:rPr>
              <a:t>оптикомиелита</a:t>
            </a:r>
            <a:r>
              <a:rPr lang="ru-RU" sz="4000" b="1" dirty="0">
                <a:solidFill>
                  <a:srgbClr val="FF66FF"/>
                </a:solidFill>
              </a:rPr>
              <a:t> </a:t>
            </a:r>
            <a:r>
              <a:rPr lang="ru-RU" sz="4000" b="1" dirty="0" err="1">
                <a:solidFill>
                  <a:srgbClr val="FF66FF"/>
                </a:solidFill>
              </a:rPr>
              <a:t>Девика</a:t>
            </a:r>
            <a:r>
              <a:rPr lang="ru-RU" sz="4000" b="1" dirty="0">
                <a:solidFill>
                  <a:srgbClr val="FF66FF"/>
                </a:solidFill>
              </a:rPr>
              <a:t> у детей и взрослых</a:t>
            </a:r>
            <a:endParaRPr lang="ru-RU" sz="6600" dirty="0">
              <a:solidFill>
                <a:srgbClr val="FF66FF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3292" y="5634800"/>
            <a:ext cx="4837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9900"/>
                </a:solidFill>
              </a:rPr>
              <a:t>проф. С.К.Евтушенко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71" y="2594915"/>
            <a:ext cx="2968770" cy="303988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3350D3F-7A30-8347-8213-04603BC1F9BD}"/>
              </a:ext>
            </a:extLst>
          </p:cNvPr>
          <p:cNvSpPr txBox="1"/>
          <p:nvPr/>
        </p:nvSpPr>
        <p:spPr>
          <a:xfrm>
            <a:off x="512956" y="145982"/>
            <a:ext cx="84860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ГОО ВПО «Донецкий национальный медицинский университет им. М. Горького»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</a:rPr>
              <a:t>Кафедра детской и общей неврологии ФИПО</a:t>
            </a:r>
          </a:p>
        </p:txBody>
      </p:sp>
    </p:spTree>
    <p:extLst>
      <p:ext uri="{BB962C8B-B14F-4D97-AF65-F5344CB8AC3E}">
        <p14:creationId xmlns:p14="http://schemas.microsoft.com/office/powerpoint/2010/main" val="2164796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6907310"/>
              </p:ext>
            </p:extLst>
          </p:nvPr>
        </p:nvGraphicFramePr>
        <p:xfrm>
          <a:off x="285136" y="1661647"/>
          <a:ext cx="8288594" cy="48848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288594">
                  <a:extLst>
                    <a:ext uri="{9D8B030D-6E8A-4147-A177-3AD203B41FA5}">
                      <a16:colId xmlns:a16="http://schemas.microsoft.com/office/drawing/2014/main" val="1681657208"/>
                    </a:ext>
                  </a:extLst>
                </a:gridCol>
              </a:tblGrid>
              <a:tr h="3971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n>
                            <a:solidFill>
                              <a:srgbClr val="FF66FF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Ограниченные формы оптикомиелита</a:t>
                      </a:r>
                      <a:endParaRPr lang="ru-RU" sz="2000" b="1" dirty="0">
                        <a:ln>
                          <a:solidFill>
                            <a:srgbClr val="FF66FF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4128153"/>
                  </a:ext>
                </a:extLst>
              </a:tr>
              <a:tr h="3971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rgbClr val="FFC000"/>
                          </a:solidFill>
                          <a:effectLst/>
                        </a:rPr>
                        <a:t>1. Единичный или рецидивирующий поперечный миелит</a:t>
                      </a:r>
                      <a:endParaRPr lang="ru-RU" sz="1800" b="1" dirty="0">
                        <a:ln>
                          <a:solidFill>
                            <a:srgbClr val="FFC000"/>
                          </a:solidFill>
                        </a:ln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312366"/>
                  </a:ext>
                </a:extLst>
              </a:tr>
              <a:tr h="3971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rgbClr val="FFC000"/>
                          </a:solidFill>
                          <a:effectLst/>
                        </a:rPr>
                        <a:t>2. Неврит зрительного нерва</a:t>
                      </a:r>
                      <a:endParaRPr lang="ru-RU" sz="1800" b="1" dirty="0">
                        <a:ln>
                          <a:solidFill>
                            <a:srgbClr val="FFC000"/>
                          </a:solidFill>
                        </a:ln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106896"/>
                  </a:ext>
                </a:extLst>
              </a:tr>
              <a:tr h="8125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rgbClr val="FFC000"/>
                          </a:solidFill>
                          <a:effectLst/>
                        </a:rPr>
                        <a:t>3. Неврит зрительного нерва или поперечный миелит, ассоциированный с системным аутоиммунным заболеванием</a:t>
                      </a:r>
                      <a:endParaRPr lang="ru-RU" sz="1800" b="1" dirty="0">
                        <a:ln>
                          <a:solidFill>
                            <a:srgbClr val="FFC000"/>
                          </a:solidFill>
                        </a:ln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0668723"/>
                  </a:ext>
                </a:extLst>
              </a:tr>
              <a:tr h="13789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rgbClr val="FFC000"/>
                          </a:solidFill>
                          <a:effectLst/>
                        </a:rPr>
                        <a:t>4. Неврит зрительного нерва или поперечный миелит, ассоциированный с характерным для оптикомиелита Девика поражением мозга на МРТ (циркумвентрикулярные органы, гипоталамус, </a:t>
                      </a:r>
                      <a:r>
                        <a:rPr lang="ru-RU" sz="2000" b="1" dirty="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мозолистое тело (!), </a:t>
                      </a:r>
                      <a:r>
                        <a:rPr lang="ru-RU" sz="2000" b="1" dirty="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rgbClr val="FFC000"/>
                          </a:solidFill>
                          <a:effectLst/>
                        </a:rPr>
                        <a:t>ствол мозга)</a:t>
                      </a:r>
                      <a:endParaRPr lang="ru-RU" sz="1800" b="1" dirty="0">
                        <a:ln>
                          <a:solidFill>
                            <a:srgbClr val="FFC000"/>
                          </a:solidFill>
                        </a:ln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9754260"/>
                  </a:ext>
                </a:extLst>
              </a:tr>
              <a:tr h="68945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rgbClr val="FFC000"/>
                          </a:solidFill>
                          <a:effectLst/>
                        </a:rPr>
                        <a:t>5. Миопатия с невритом зрительного нерва или без него или с поперечным миелитом</a:t>
                      </a:r>
                      <a:r>
                        <a:rPr lang="ru-RU" sz="2000" b="1" dirty="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!</a:t>
                      </a:r>
                      <a:endParaRPr lang="ru-RU" sz="1800" b="1" dirty="0">
                        <a:ln>
                          <a:solidFill>
                            <a:srgbClr val="FFC000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8741383"/>
                  </a:ext>
                </a:extLst>
              </a:tr>
              <a:tr h="81257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rgbClr val="FFC000"/>
                          </a:solidFill>
                          <a:effectLst/>
                        </a:rPr>
                        <a:t>6. Неврит зрительного нерва или поперечный миелит, ассоциированный с онкологическим заболеванием</a:t>
                      </a:r>
                      <a:r>
                        <a:rPr lang="ru-RU" sz="2000" b="1" dirty="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!!!</a:t>
                      </a:r>
                      <a:endParaRPr lang="ru-RU" sz="1800" b="1" dirty="0">
                        <a:ln>
                          <a:solidFill>
                            <a:srgbClr val="FFC000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9708721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53888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0" u="none" strike="noStrike" cap="none" normalizeH="0" baseline="0" dirty="0">
                <a:ln>
                  <a:noFill/>
                </a:ln>
                <a:solidFill>
                  <a:srgbClr val="FF66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Спектр оптикомиелит-ассоциированных расстройств.</a:t>
            </a:r>
            <a:r>
              <a:rPr kumimoji="0" lang="ru-RU" altLang="ru-RU" sz="3200" b="0" i="0" u="none" strike="noStrike" cap="none" normalizeH="0" baseline="0" dirty="0">
                <a:ln>
                  <a:noFill/>
                </a:ln>
                <a:solidFill>
                  <a:srgbClr val="FF66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ru-RU" altLang="ru-RU" sz="4400" b="0" i="0" u="none" strike="noStrike" cap="none" normalizeH="0" baseline="0" dirty="0">
              <a:ln>
                <a:noFill/>
              </a:ln>
              <a:solidFill>
                <a:srgbClr val="FF66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43896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839" y="214550"/>
            <a:ext cx="8158511" cy="7022591"/>
          </a:xfrm>
        </p:spPr>
        <p:txBody>
          <a:bodyPr>
            <a:normAutofit lnSpcReduction="10000"/>
          </a:bodyPr>
          <a:lstStyle/>
          <a:p>
            <a:pPr marL="0" indent="354013" algn="just" fontAlgn="base">
              <a:buNone/>
            </a:pPr>
            <a:r>
              <a:rPr lang="ru-RU" sz="3200" b="1" dirty="0">
                <a:solidFill>
                  <a:srgbClr val="FF66FF"/>
                </a:solidFill>
              </a:rPr>
              <a:t>Поражение головного мозга</a:t>
            </a:r>
          </a:p>
          <a:p>
            <a:pPr marL="0" indent="354013" algn="just" fontAlgn="base">
              <a:buNone/>
            </a:pPr>
            <a:r>
              <a:rPr lang="ru-RU" sz="2000" b="1" dirty="0">
                <a:solidFill>
                  <a:srgbClr val="FFC000"/>
                </a:solidFill>
              </a:rPr>
              <a:t>Вовлечение в патологический процесс головного мозга, по данным МРТ, происходит в 60 % случаев при первом эпизоде, при этом в 10 % случаев патология может напоминать таковую при РС. Еще 10 % пациентов имеют типичное для оптикомиелита расположение очагов поражения (гипоталамус, перивентрикулярные области). </a:t>
            </a:r>
          </a:p>
          <a:p>
            <a:pPr marL="0" indent="354013" algn="just" fontAlgn="base">
              <a:buNone/>
            </a:pPr>
            <a:r>
              <a:rPr lang="ru-RU" sz="2000" b="1" dirty="0">
                <a:solidFill>
                  <a:srgbClr val="FFC000"/>
                </a:solidFill>
              </a:rPr>
              <a:t>Заболевание может протекать бессимптомно или иметь клинику поражения внутренних органов: неукротимая тошнота и рвота, икота, синдром неадекватной секреции антидиуретического гормона, нарколепсия или анорексия (гипоталамус) или другая эндокринопатия.</a:t>
            </a:r>
          </a:p>
          <a:p>
            <a:pPr marL="0" indent="354013" algn="just" fontAlgn="base">
              <a:buNone/>
            </a:pPr>
            <a:r>
              <a:rPr lang="ru-RU" sz="2000" b="1" dirty="0">
                <a:solidFill>
                  <a:srgbClr val="FFC000"/>
                </a:solidFill>
              </a:rPr>
              <a:t>Ствол мозга поражается в 31 % случаев (чаще у небелых пациентов), что проявляется рвотой (33 %), икотой (22 %), глазодвигательными нарушениями (20 %) и зудом (12 %), в 3,3 % может произойти потеря слуха, паралич лицевого нерва, </a:t>
            </a:r>
            <a:r>
              <a:rPr lang="ru-RU" sz="2000" b="1" dirty="0" err="1">
                <a:solidFill>
                  <a:srgbClr val="FFC000"/>
                </a:solidFill>
              </a:rPr>
              <a:t>вестибулопатия</a:t>
            </a:r>
            <a:r>
              <a:rPr lang="ru-RU" sz="2000" b="1" dirty="0">
                <a:solidFill>
                  <a:srgbClr val="FFC000"/>
                </a:solidFill>
              </a:rPr>
              <a:t>, невралгия тройничного нерва. </a:t>
            </a:r>
          </a:p>
          <a:p>
            <a:pPr marL="0" indent="354013" algn="just" fontAlgn="base">
              <a:buNone/>
            </a:pPr>
            <a:r>
              <a:rPr lang="ru-RU" sz="2000" b="1" dirty="0">
                <a:solidFill>
                  <a:srgbClr val="FFC000"/>
                </a:solidFill>
              </a:rPr>
              <a:t>Нами, при наблюдении в клинике  2-х женщин с синдромом задней обратимой энцефалопатией – у одной из них выставлен диагноз </a:t>
            </a:r>
            <a:r>
              <a:rPr lang="ru-RU" sz="2000" b="1" dirty="0" err="1">
                <a:solidFill>
                  <a:srgbClr val="FFC000"/>
                </a:solidFill>
              </a:rPr>
              <a:t>оптикомиелит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Девика</a:t>
            </a:r>
            <a:r>
              <a:rPr lang="ru-RU" sz="2000" b="1" dirty="0">
                <a:solidFill>
                  <a:srgbClr val="FFC000"/>
                </a:solidFill>
              </a:rPr>
              <a:t>.  Клиническая манифестация и поражения головного мозга у детей также напоминают острый рассеянный </a:t>
            </a:r>
            <a:r>
              <a:rPr lang="ru-RU" sz="2000" b="1" dirty="0" err="1">
                <a:solidFill>
                  <a:srgbClr val="FFC000"/>
                </a:solidFill>
              </a:rPr>
              <a:t>энцефаломиелит</a:t>
            </a:r>
            <a:r>
              <a:rPr lang="ru-RU" sz="2000" b="1" dirty="0">
                <a:solidFill>
                  <a:srgbClr val="FFC000"/>
                </a:solidFill>
              </a:rPr>
              <a:t> (ОРЭМ) с достаточно частой манифестацией в виде поражения зрительного нерва.</a:t>
            </a:r>
          </a:p>
          <a:p>
            <a:pPr marL="0" indent="354013" algn="just" fontAlgn="base">
              <a:buNone/>
            </a:pPr>
            <a:endParaRPr lang="ru-RU" sz="2000" b="1" dirty="0">
              <a:solidFill>
                <a:srgbClr val="FFC000"/>
              </a:solidFill>
            </a:endParaRPr>
          </a:p>
          <a:p>
            <a:pPr marL="0" indent="354013" algn="just" fontAlgn="base">
              <a:buNone/>
            </a:pPr>
            <a:r>
              <a:rPr lang="ru-RU" sz="2000" b="1" dirty="0">
                <a:solidFill>
                  <a:srgbClr val="FFC000"/>
                </a:solidFill>
              </a:rPr>
              <a:t> </a:t>
            </a:r>
          </a:p>
          <a:p>
            <a:pPr marL="0" indent="354013" algn="just" fontAlgn="base">
              <a:buNone/>
            </a:pPr>
            <a:endParaRPr lang="ru-RU" sz="2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032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3459" y="498236"/>
            <a:ext cx="8554064" cy="6103286"/>
          </a:xfrm>
        </p:spPr>
        <p:txBody>
          <a:bodyPr>
            <a:noAutofit/>
          </a:bodyPr>
          <a:lstStyle/>
          <a:p>
            <a:pPr marL="0" indent="360000" algn="just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C000"/>
                </a:solidFill>
              </a:rPr>
              <a:t>Органоспецифические и неспецифические аутоиммунные проявления часто сопутствуют оптикомиелиту Девика, но поперечный миелит всегда является проявлением оптикомиелита Девика, а не осложнением при системных заболеваниях соединительной ткани! </a:t>
            </a:r>
          </a:p>
          <a:p>
            <a:pPr marL="0" indent="360000" algn="just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C000"/>
                </a:solidFill>
              </a:rPr>
              <a:t>Аутоиммунная </a:t>
            </a:r>
            <a:r>
              <a:rPr lang="ru-RU" sz="2400" b="1" dirty="0" err="1">
                <a:solidFill>
                  <a:srgbClr val="FFC000"/>
                </a:solidFill>
              </a:rPr>
              <a:t>miastenia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gravis</a:t>
            </a:r>
            <a:r>
              <a:rPr lang="ru-RU" sz="2400" b="1" dirty="0">
                <a:solidFill>
                  <a:srgbClr val="FFC000"/>
                </a:solidFill>
              </a:rPr>
              <a:t> чаще встречается у пациентов с </a:t>
            </a:r>
            <a:r>
              <a:rPr lang="ru-RU" sz="2400" b="1" dirty="0" err="1">
                <a:solidFill>
                  <a:srgbClr val="FFC000"/>
                </a:solidFill>
              </a:rPr>
              <a:t>оптикомиелитом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Девика</a:t>
            </a:r>
            <a:r>
              <a:rPr lang="ru-RU" sz="2400" b="1" dirty="0">
                <a:solidFill>
                  <a:srgbClr val="FFC000"/>
                </a:solidFill>
              </a:rPr>
              <a:t>, чем в целом в популяции. Также отмечены случаи развития аутоиммунного гастрита, </a:t>
            </a:r>
            <a:r>
              <a:rPr lang="ru-RU" sz="2400" b="1" dirty="0" err="1">
                <a:solidFill>
                  <a:srgbClr val="FFC000"/>
                </a:solidFill>
              </a:rPr>
              <a:t>тиреоидита</a:t>
            </a:r>
            <a:r>
              <a:rPr lang="ru-RU" sz="2400" b="1" dirty="0">
                <a:solidFill>
                  <a:srgbClr val="FFC000"/>
                </a:solidFill>
              </a:rPr>
              <a:t>, колита и </a:t>
            </a:r>
            <a:r>
              <a:rPr lang="ru-RU" sz="2400" b="1" dirty="0" err="1">
                <a:solidFill>
                  <a:srgbClr val="FFC000"/>
                </a:solidFill>
              </a:rPr>
              <a:t>склерозирующего</a:t>
            </a:r>
            <a:r>
              <a:rPr lang="ru-RU" sz="2400" b="1" dirty="0">
                <a:solidFill>
                  <a:srgbClr val="FFC000"/>
                </a:solidFill>
              </a:rPr>
              <a:t> холангита.</a:t>
            </a:r>
          </a:p>
          <a:p>
            <a:pPr marL="0" indent="360000" algn="just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C000"/>
                </a:solidFill>
              </a:rPr>
              <a:t>Подобного больного мы наблюдали в ИНВХ. У мужчины был установлен диагноз миастении, а при исследовании ликвора был обнаружен высокий уровень белка, что послужило основанием к смене диагноза на </a:t>
            </a:r>
            <a:r>
              <a:rPr lang="ru-RU" sz="2400" b="1" dirty="0" err="1">
                <a:solidFill>
                  <a:srgbClr val="FFC000"/>
                </a:solidFill>
              </a:rPr>
              <a:t>оптикомиелит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Девика</a:t>
            </a:r>
            <a:r>
              <a:rPr lang="ru-RU" sz="2400" b="1" dirty="0">
                <a:solidFill>
                  <a:srgbClr val="FFC000"/>
                </a:solidFill>
              </a:rPr>
              <a:t>.</a:t>
            </a:r>
          </a:p>
          <a:p>
            <a:pPr marL="0" indent="360000" algn="just" fontAlgn="base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37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367862"/>
            <a:ext cx="7886700" cy="5809101"/>
          </a:xfrm>
        </p:spPr>
        <p:txBody>
          <a:bodyPr>
            <a:normAutofit/>
          </a:bodyPr>
          <a:lstStyle/>
          <a:p>
            <a:pPr marL="0" indent="354013" algn="just" fontAlgn="base">
              <a:buNone/>
            </a:pPr>
            <a:r>
              <a:rPr lang="en-US" sz="3600" b="1" dirty="0">
                <a:solidFill>
                  <a:srgbClr val="FF0000"/>
                </a:solidFill>
              </a:rPr>
              <a:t>Nota Bene!</a:t>
            </a:r>
            <a:endParaRPr lang="ru-RU" sz="3600" b="1" dirty="0">
              <a:solidFill>
                <a:srgbClr val="FF0000"/>
              </a:solidFill>
            </a:endParaRPr>
          </a:p>
          <a:p>
            <a:pPr marL="0" indent="354013" algn="just" fontAlgn="base">
              <a:buNone/>
            </a:pPr>
            <a:r>
              <a:rPr lang="ru-RU" sz="3200" b="1" dirty="0">
                <a:solidFill>
                  <a:srgbClr val="FF66FF"/>
                </a:solidFill>
              </a:rPr>
              <a:t>Поражение скелетной мускулатуры!</a:t>
            </a:r>
          </a:p>
          <a:p>
            <a:pPr marL="0" indent="354013" algn="just" fontAlgn="base">
              <a:buNone/>
            </a:pPr>
            <a:r>
              <a:rPr lang="ru-RU" sz="2000" b="1" dirty="0">
                <a:solidFill>
                  <a:srgbClr val="FFC000"/>
                </a:solidFill>
              </a:rPr>
              <a:t>Гиперкалиемия (как предвестник болезни) может предшествовать или сопутствовать оптикомиелиту Девика. Здоровые мышцы имеют на своей поверхности большое количество каналов AQP4, а при некротизирующих аутоиммунных миопатиях и дерматомиозитах также происходит частичная потеря AQP4, что и имитирует парезы.</a:t>
            </a:r>
          </a:p>
          <a:p>
            <a:pPr marL="0" indent="354013" algn="just" fontAlgn="base">
              <a:buNone/>
            </a:pPr>
            <a:r>
              <a:rPr lang="ru-RU" sz="2000" b="1" dirty="0">
                <a:solidFill>
                  <a:srgbClr val="FFC000"/>
                </a:solidFill>
              </a:rPr>
              <a:t>Пациенты с установленными диагнозами </a:t>
            </a:r>
            <a:r>
              <a:rPr lang="ru-RU" sz="2000" b="1" dirty="0" err="1">
                <a:solidFill>
                  <a:srgbClr val="FFC000"/>
                </a:solidFill>
              </a:rPr>
              <a:t>оптикомиелита</a:t>
            </a:r>
            <a:r>
              <a:rPr lang="ru-RU" sz="2000" b="1" dirty="0">
                <a:solidFill>
                  <a:srgbClr val="FFC000"/>
                </a:solidFill>
              </a:rPr>
              <a:t> имели в ликворе высокий уровень основного белка миелина (!) при отсутствии глиального фибриллярного кислого протеина, что говорит в пользу </a:t>
            </a:r>
            <a:r>
              <a:rPr lang="ru-RU" sz="2000" b="1" dirty="0" err="1">
                <a:solidFill>
                  <a:srgbClr val="FFC000"/>
                </a:solidFill>
              </a:rPr>
              <a:t>демиелинизирующего</a:t>
            </a:r>
            <a:r>
              <a:rPr lang="ru-RU" sz="2000" b="1" dirty="0">
                <a:solidFill>
                  <a:srgbClr val="FFC000"/>
                </a:solidFill>
              </a:rPr>
              <a:t> процесса, а не </a:t>
            </a:r>
            <a:r>
              <a:rPr lang="ru-RU" sz="2000" b="1" dirty="0" err="1">
                <a:solidFill>
                  <a:srgbClr val="FFC000"/>
                </a:solidFill>
              </a:rPr>
              <a:t>астроцитопатии</a:t>
            </a:r>
            <a:r>
              <a:rPr lang="ru-RU" sz="2000" b="1" dirty="0">
                <a:solidFill>
                  <a:srgbClr val="FFC000"/>
                </a:solidFill>
              </a:rPr>
              <a:t>!</a:t>
            </a:r>
          </a:p>
          <a:p>
            <a:pPr marL="0" indent="354013" algn="just" fontAlgn="base">
              <a:buNone/>
            </a:pPr>
            <a:endParaRPr lang="ru-RU" sz="2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436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6345" y="367862"/>
            <a:ext cx="8500674" cy="6133522"/>
          </a:xfrm>
        </p:spPr>
        <p:txBody>
          <a:bodyPr>
            <a:normAutofit/>
          </a:bodyPr>
          <a:lstStyle/>
          <a:p>
            <a:pPr marL="0" indent="354013" algn="just" fontAlgn="base">
              <a:buNone/>
            </a:pPr>
            <a:r>
              <a:rPr lang="ru-RU" b="1" dirty="0">
                <a:solidFill>
                  <a:srgbClr val="FF66FF"/>
                </a:solidFill>
              </a:rPr>
              <a:t>Лабораторно-инструментальные исследования. МРТ-особенности.</a:t>
            </a:r>
          </a:p>
          <a:p>
            <a:pPr marL="0" indent="354013" algn="just" fontAlgn="base">
              <a:buNone/>
            </a:pPr>
            <a:endParaRPr lang="ru-RU" dirty="0">
              <a:solidFill>
                <a:srgbClr val="FF66FF"/>
              </a:solidFill>
            </a:endParaRPr>
          </a:p>
          <a:p>
            <a:pPr marL="0" indent="354013" algn="just" fontAlgn="base">
              <a:buNone/>
            </a:pPr>
            <a:r>
              <a:rPr lang="ru-RU" sz="2000" b="1" dirty="0">
                <a:solidFill>
                  <a:srgbClr val="FFC000"/>
                </a:solidFill>
              </a:rPr>
              <a:t>Нейровизуализация поперечного миелита обычно выявляет поражения спинного мозга протяженностью более 3 позвонков, однако в 14 % случаев в начале заболевания область поражения может быть минимальной. Протяженные очаги отечны, неравномерно накапливают контраст, иногда отмечаются участки центрального некроза или полости. Позже можно наблюдать фокальную атрофию спинного мозга. Поражение центрального </a:t>
            </a:r>
            <a:r>
              <a:rPr lang="ru-RU" sz="2000" b="1" dirty="0">
                <a:solidFill>
                  <a:srgbClr val="FF0000"/>
                </a:solidFill>
              </a:rPr>
              <a:t>серого вещества помогает </a:t>
            </a:r>
            <a:r>
              <a:rPr lang="ru-RU" sz="2000" b="1" dirty="0">
                <a:solidFill>
                  <a:srgbClr val="FFC000"/>
                </a:solidFill>
              </a:rPr>
              <a:t>отличить данную патологию от демиелинизирующих заболеваний!</a:t>
            </a:r>
          </a:p>
          <a:p>
            <a:pPr marL="0" indent="354013" algn="just" fontAlgn="base">
              <a:buNone/>
            </a:pPr>
            <a:r>
              <a:rPr lang="ru-RU" sz="2000" b="1" dirty="0">
                <a:solidFill>
                  <a:srgbClr val="FFC000"/>
                </a:solidFill>
              </a:rPr>
              <a:t>К особенностям неврита зрительного нерва при </a:t>
            </a:r>
            <a:r>
              <a:rPr lang="ru-RU" sz="2000" b="1" dirty="0" err="1">
                <a:solidFill>
                  <a:srgbClr val="FFC000"/>
                </a:solidFill>
              </a:rPr>
              <a:t>оптикомиелите</a:t>
            </a:r>
            <a:r>
              <a:rPr lang="ru-RU" sz="2000" b="1" dirty="0">
                <a:solidFill>
                  <a:srgbClr val="FFC000"/>
                </a:solidFill>
              </a:rPr>
              <a:t> можно отнести </a:t>
            </a:r>
            <a:r>
              <a:rPr lang="ru-RU" sz="2000" b="1" dirty="0">
                <a:solidFill>
                  <a:srgbClr val="FF0000"/>
                </a:solidFill>
              </a:rPr>
              <a:t>билатеральный и протяженный </a:t>
            </a:r>
            <a:r>
              <a:rPr lang="ru-RU" sz="2000" b="1" dirty="0">
                <a:solidFill>
                  <a:srgbClr val="FFC000"/>
                </a:solidFill>
              </a:rPr>
              <a:t>характер поражения, поражение хиазмы и зрительных трактов. В головном мозге наиболее характерны поражения </a:t>
            </a:r>
            <a:r>
              <a:rPr lang="ru-RU" sz="2000" b="1" dirty="0">
                <a:solidFill>
                  <a:srgbClr val="FF0000"/>
                </a:solidFill>
              </a:rPr>
              <a:t>гипоталамуса и </a:t>
            </a:r>
            <a:r>
              <a:rPr lang="ru-RU" sz="2000" b="1" dirty="0" err="1">
                <a:solidFill>
                  <a:srgbClr val="FF0000"/>
                </a:solidFill>
              </a:rPr>
              <a:t>перивентрикулярной</a:t>
            </a:r>
            <a:r>
              <a:rPr lang="ru-RU" sz="2000" b="1" dirty="0">
                <a:solidFill>
                  <a:srgbClr val="FF0000"/>
                </a:solidFill>
              </a:rPr>
              <a:t> области,</a:t>
            </a:r>
            <a:r>
              <a:rPr lang="ru-RU" sz="2000" b="1" dirty="0">
                <a:solidFill>
                  <a:srgbClr val="FFC000"/>
                </a:solidFill>
              </a:rPr>
              <a:t> но в 10 % случаев можно наблюдать РС-подобную картину, которая отвечает критериям </a:t>
            </a:r>
            <a:r>
              <a:rPr lang="ru-RU" sz="2000" b="1" dirty="0" err="1">
                <a:solidFill>
                  <a:srgbClr val="FFC000"/>
                </a:solidFill>
              </a:rPr>
              <a:t>Баркофа</a:t>
            </a:r>
            <a:r>
              <a:rPr lang="ru-RU" sz="2000" b="1" dirty="0">
                <a:solidFill>
                  <a:srgbClr val="FFC000"/>
                </a:solidFill>
              </a:rPr>
              <a:t>!</a:t>
            </a:r>
          </a:p>
          <a:p>
            <a:pPr marL="0" indent="354013" algn="just" fontAlgn="base">
              <a:buNone/>
            </a:pPr>
            <a:endParaRPr lang="ru-RU" sz="2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457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49" y="367862"/>
            <a:ext cx="8328537" cy="5809101"/>
          </a:xfrm>
        </p:spPr>
        <p:txBody>
          <a:bodyPr>
            <a:normAutofit/>
          </a:bodyPr>
          <a:lstStyle/>
          <a:p>
            <a:pPr marL="0" indent="354013" algn="just" fontAlgn="base">
              <a:buNone/>
            </a:pPr>
            <a:r>
              <a:rPr lang="ru-RU" sz="3200" b="1" dirty="0">
                <a:solidFill>
                  <a:srgbClr val="FF66FF"/>
                </a:solidFill>
              </a:rPr>
              <a:t>Изменения ликвора.</a:t>
            </a:r>
          </a:p>
          <a:p>
            <a:pPr marL="0" indent="354013" algn="just" fontAlgn="base">
              <a:buNone/>
            </a:pPr>
            <a:endParaRPr lang="ru-RU" sz="3200" b="1" dirty="0">
              <a:solidFill>
                <a:srgbClr val="FFC000"/>
              </a:solidFill>
            </a:endParaRPr>
          </a:p>
          <a:p>
            <a:pPr marL="0" indent="354013" algn="just" fontAlgn="base">
              <a:buNone/>
            </a:pPr>
            <a:r>
              <a:rPr lang="ru-RU" sz="3200" b="1" dirty="0">
                <a:solidFill>
                  <a:srgbClr val="FFC000"/>
                </a:solidFill>
              </a:rPr>
              <a:t>Изменения ликвора при оптикомиелите довольно сильно отличаются от таковых при РС. Только 16 % AQP4-IgG-позитивных </a:t>
            </a:r>
            <a:r>
              <a:rPr lang="ru-RU" sz="3200" b="1" dirty="0" err="1">
                <a:solidFill>
                  <a:srgbClr val="FFC000"/>
                </a:solidFill>
              </a:rPr>
              <a:t>оптикомиелитов</a:t>
            </a:r>
            <a:r>
              <a:rPr lang="ru-RU" sz="3200" b="1" dirty="0">
                <a:solidFill>
                  <a:srgbClr val="FFC000"/>
                </a:solidFill>
              </a:rPr>
              <a:t> имеют олигоклональные иммуноглобулины, у 50 % наблюдается </a:t>
            </a:r>
            <a:r>
              <a:rPr lang="ru-RU" sz="3200" b="1" dirty="0" err="1">
                <a:solidFill>
                  <a:srgbClr val="FFC000"/>
                </a:solidFill>
              </a:rPr>
              <a:t>плейоцитоз</a:t>
            </a:r>
            <a:r>
              <a:rPr lang="ru-RU" sz="3200" b="1" dirty="0">
                <a:solidFill>
                  <a:srgbClr val="FFC000"/>
                </a:solidFill>
              </a:rPr>
              <a:t>.</a:t>
            </a:r>
          </a:p>
          <a:p>
            <a:pPr marL="0" indent="354013" algn="just" fontAlgn="base">
              <a:buNone/>
            </a:pPr>
            <a:r>
              <a:rPr lang="ru-RU" sz="3200" b="1" dirty="0">
                <a:solidFill>
                  <a:srgbClr val="FFC000"/>
                </a:solidFill>
              </a:rPr>
              <a:t>Уровень GFAP, маркера повреждения астроцитов, более высокий при оптикомиелите, чем при РС.</a:t>
            </a:r>
          </a:p>
          <a:p>
            <a:pPr marL="0" indent="354013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071285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367862"/>
            <a:ext cx="7886700" cy="5809101"/>
          </a:xfrm>
        </p:spPr>
        <p:txBody>
          <a:bodyPr>
            <a:normAutofit lnSpcReduction="10000"/>
          </a:bodyPr>
          <a:lstStyle/>
          <a:p>
            <a:pPr marL="0" indent="354013" algn="just" fontAlgn="base">
              <a:buNone/>
            </a:pPr>
            <a:r>
              <a:rPr lang="ru-RU" sz="3200" b="1" dirty="0">
                <a:solidFill>
                  <a:srgbClr val="FF66FF"/>
                </a:solidFill>
              </a:rPr>
              <a:t>Прогноз.</a:t>
            </a:r>
          </a:p>
          <a:p>
            <a:pPr marL="0" indent="354013" algn="just" fontAlgn="base">
              <a:buNone/>
            </a:pPr>
            <a:endParaRPr lang="ru-RU" sz="3200" b="1" dirty="0">
              <a:solidFill>
                <a:srgbClr val="FF66FF"/>
              </a:solidFill>
            </a:endParaRPr>
          </a:p>
          <a:p>
            <a:pPr marL="0" indent="354013" algn="just" fontAlgn="base">
              <a:buNone/>
            </a:pPr>
            <a:r>
              <a:rPr lang="ru-RU" sz="2400" b="1" dirty="0">
                <a:solidFill>
                  <a:srgbClr val="FFC000"/>
                </a:solidFill>
              </a:rPr>
              <a:t>До открытия AQP4-IgG прогноз оптикомиелита был крайне неблагоприятен, т. к. терапевтические возможности были не определены. При манифестации оптикомиелита развитие основных симптомов происходит быстро в течение 5 дней, с последующим умеренным восстановлением. Впоследствии интервал между первоначальным ПРПМ и невритом зрительного нерва увеличивается!</a:t>
            </a:r>
          </a:p>
          <a:p>
            <a:pPr marL="0" indent="354013" algn="just" fontAlgn="base">
              <a:buNone/>
            </a:pPr>
            <a:r>
              <a:rPr lang="ru-RU" sz="2400" b="1" dirty="0">
                <a:solidFill>
                  <a:srgbClr val="FFC000"/>
                </a:solidFill>
              </a:rPr>
              <a:t>Тяжелые повторные приступы отмечаются в течении от 2-х до 3-х лет.</a:t>
            </a:r>
          </a:p>
          <a:p>
            <a:pPr marL="0" indent="354013" algn="just" fontAlgn="base">
              <a:buNone/>
            </a:pPr>
            <a:r>
              <a:rPr lang="ru-RU" sz="2400" b="1" dirty="0">
                <a:solidFill>
                  <a:srgbClr val="FFC000"/>
                </a:solidFill>
              </a:rPr>
              <a:t>Вот почему, внедрение методики определения в ликворе у детей и взрослых (в нашей клинике) </a:t>
            </a:r>
            <a:r>
              <a:rPr lang="ru-RU" sz="2400" b="1" dirty="0" err="1">
                <a:solidFill>
                  <a:srgbClr val="FFC000"/>
                </a:solidFill>
              </a:rPr>
              <a:t>олигоклональных</a:t>
            </a:r>
            <a:r>
              <a:rPr lang="ru-RU" sz="2400" b="1" dirty="0">
                <a:solidFill>
                  <a:srgbClr val="FFC000"/>
                </a:solidFill>
              </a:rPr>
              <a:t> антител существенно помогает в дифференциальной диагностике РС и </a:t>
            </a:r>
            <a:r>
              <a:rPr lang="ru-RU" sz="2400" b="1" dirty="0" err="1">
                <a:solidFill>
                  <a:srgbClr val="FFC000"/>
                </a:solidFill>
              </a:rPr>
              <a:t>оптикомиелита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Девика</a:t>
            </a:r>
            <a:r>
              <a:rPr lang="ru-RU" sz="2400" b="1" dirty="0">
                <a:solidFill>
                  <a:srgbClr val="FFC000"/>
                </a:solidFill>
              </a:rPr>
              <a:t>, и особенно </a:t>
            </a:r>
            <a:r>
              <a:rPr lang="ru-RU" sz="2400" b="1" dirty="0" err="1">
                <a:solidFill>
                  <a:srgbClr val="FFC000"/>
                </a:solidFill>
              </a:rPr>
              <a:t>паранеопластических</a:t>
            </a:r>
            <a:r>
              <a:rPr lang="ru-RU" sz="2400" b="1" dirty="0">
                <a:solidFill>
                  <a:srgbClr val="FFC000"/>
                </a:solidFill>
              </a:rPr>
              <a:t> процессов.</a:t>
            </a:r>
          </a:p>
          <a:p>
            <a:pPr marL="0" indent="354013" algn="just" fontAlgn="base">
              <a:buNone/>
            </a:pPr>
            <a:endParaRPr lang="ru-RU" sz="2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479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4465" y="1133856"/>
            <a:ext cx="8632722" cy="5043107"/>
          </a:xfrm>
        </p:spPr>
        <p:txBody>
          <a:bodyPr>
            <a:noAutofit/>
          </a:bodyPr>
          <a:lstStyle/>
          <a:p>
            <a:pPr marL="0" indent="354013" algn="just" fontAlgn="base">
              <a:buNone/>
            </a:pPr>
            <a:r>
              <a:rPr lang="ru-RU" sz="3200" b="1" dirty="0">
                <a:solidFill>
                  <a:srgbClr val="FFC000"/>
                </a:solidFill>
              </a:rPr>
              <a:t>Постоянное двустороннее нарушение зрения развивается у 18 % пациентов, двигательные нарушения - у 34 %. </a:t>
            </a:r>
          </a:p>
          <a:p>
            <a:pPr marL="0" indent="354013" algn="just" fontAlgn="base">
              <a:buNone/>
            </a:pPr>
            <a:r>
              <a:rPr lang="ru-RU" sz="3200" b="1" dirty="0">
                <a:solidFill>
                  <a:srgbClr val="FFC000"/>
                </a:solidFill>
              </a:rPr>
              <a:t>Благоприятный прогноз заболевания после открытия AQP4-IgG стал более оптимистичным, предположительно, из-за ранней диагностики и раннего начала лечения, направленного на снижение уровня блокирования активации системы комплемента и действия интерлейкина-6.</a:t>
            </a:r>
          </a:p>
        </p:txBody>
      </p:sp>
    </p:spTree>
    <p:extLst>
      <p:ext uri="{BB962C8B-B14F-4D97-AF65-F5344CB8AC3E}">
        <p14:creationId xmlns:p14="http://schemas.microsoft.com/office/powerpoint/2010/main" val="2176206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367862"/>
            <a:ext cx="8076438" cy="6133522"/>
          </a:xfrm>
        </p:spPr>
        <p:txBody>
          <a:bodyPr>
            <a:normAutofit/>
          </a:bodyPr>
          <a:lstStyle/>
          <a:p>
            <a:pPr marL="0" indent="354013" algn="just" fontAlgn="base">
              <a:buNone/>
            </a:pPr>
            <a:r>
              <a:rPr lang="ru-RU" sz="3600" b="1" dirty="0">
                <a:solidFill>
                  <a:srgbClr val="FF66FF"/>
                </a:solidFill>
              </a:rPr>
              <a:t>Лечение.</a:t>
            </a:r>
          </a:p>
          <a:p>
            <a:pPr marL="0" indent="354013" algn="just" fontAlgn="base">
              <a:buNone/>
            </a:pPr>
            <a:r>
              <a:rPr lang="ru-RU" sz="3200" b="1" dirty="0">
                <a:solidFill>
                  <a:srgbClr val="FFC000"/>
                </a:solidFill>
              </a:rPr>
              <a:t>Терапия оптикомиелита преследует две цели: купирование острого состояния и предотвращение рецидивов. Терапевтические решения принимаются на основании клинической картины и должны опираться на уровень AQP4-IgG. На сегодняшний день </a:t>
            </a:r>
            <a:r>
              <a:rPr lang="ru-RU" sz="3200" b="1" dirty="0" err="1">
                <a:solidFill>
                  <a:srgbClr val="FFC000"/>
                </a:solidFill>
              </a:rPr>
              <a:t>проспективные</a:t>
            </a:r>
            <a:r>
              <a:rPr lang="ru-RU" sz="3200" b="1" dirty="0">
                <a:solidFill>
                  <a:srgbClr val="FFC000"/>
                </a:solidFill>
              </a:rPr>
              <a:t> контролируемые исследования, оценивающие варианты терапии оптикомиелита Девика отсутствуют!</a:t>
            </a:r>
          </a:p>
          <a:p>
            <a:pPr marL="0" indent="354013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4004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6345" y="367862"/>
            <a:ext cx="8333526" cy="6197530"/>
          </a:xfrm>
        </p:spPr>
        <p:txBody>
          <a:bodyPr>
            <a:noAutofit/>
          </a:bodyPr>
          <a:lstStyle/>
          <a:p>
            <a:pPr marL="0" indent="354013" algn="just" fontAlgn="base">
              <a:buNone/>
            </a:pPr>
            <a:r>
              <a:rPr lang="ru-RU" sz="3200" b="1" dirty="0">
                <a:solidFill>
                  <a:srgbClr val="FFC000"/>
                </a:solidFill>
              </a:rPr>
              <a:t>Как и для других IgG-опосредованных аутоиммунных заболеваний, внутривенный </a:t>
            </a:r>
            <a:r>
              <a:rPr lang="ru-RU" sz="3200" b="1" dirty="0" err="1">
                <a:solidFill>
                  <a:srgbClr val="FFC000"/>
                </a:solidFill>
              </a:rPr>
              <a:t>метилпреднизолон</a:t>
            </a:r>
            <a:r>
              <a:rPr lang="ru-RU" sz="3200" b="1" dirty="0">
                <a:solidFill>
                  <a:srgbClr val="FFC000"/>
                </a:solidFill>
              </a:rPr>
              <a:t> и </a:t>
            </a:r>
            <a:r>
              <a:rPr lang="ru-RU" sz="3200" b="1" dirty="0" err="1">
                <a:solidFill>
                  <a:srgbClr val="FFC000"/>
                </a:solidFill>
              </a:rPr>
              <a:t>плазмаферез</a:t>
            </a:r>
            <a:r>
              <a:rPr lang="ru-RU" sz="3200" b="1" dirty="0">
                <a:solidFill>
                  <a:srgbClr val="FFC000"/>
                </a:solidFill>
              </a:rPr>
              <a:t> считаются оптимальными вариантами терапии первой линии. Пероральные формы преднизолона используются в качестве профилактики раннего рецидива. При тяжелых обострениях одного </a:t>
            </a:r>
            <a:r>
              <a:rPr lang="ru-RU" sz="3200" b="1" dirty="0" err="1">
                <a:solidFill>
                  <a:srgbClr val="FFC000"/>
                </a:solidFill>
              </a:rPr>
              <a:t>метилпреднизолона</a:t>
            </a:r>
            <a:r>
              <a:rPr lang="ru-RU" sz="3200" b="1" dirty="0">
                <a:solidFill>
                  <a:srgbClr val="FFC000"/>
                </a:solidFill>
              </a:rPr>
              <a:t> может оказаться недостаточно. Добавление к терапии плазмафереза (от 5 до 7 сеансов) улучшает результаты терапии. В некоторых особо тяжелых случаях </a:t>
            </a:r>
            <a:r>
              <a:rPr lang="ru-RU" sz="3200" b="1" dirty="0" err="1">
                <a:solidFill>
                  <a:srgbClr val="FFC000"/>
                </a:solidFill>
              </a:rPr>
              <a:t>циклофосфамид</a:t>
            </a:r>
            <a:r>
              <a:rPr lang="ru-RU" sz="3200" b="1" dirty="0">
                <a:solidFill>
                  <a:srgbClr val="FFC000"/>
                </a:solidFill>
              </a:rPr>
              <a:t> оказывался эффективнее пульс-терапии </a:t>
            </a:r>
            <a:r>
              <a:rPr lang="ru-RU" sz="3200" b="1" dirty="0" err="1">
                <a:solidFill>
                  <a:srgbClr val="FFC000"/>
                </a:solidFill>
              </a:rPr>
              <a:t>метилпреднизолоном</a:t>
            </a:r>
            <a:r>
              <a:rPr lang="ru-RU" sz="3200" b="1" dirty="0">
                <a:solidFill>
                  <a:srgbClr val="FFC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1432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1945" y="483476"/>
            <a:ext cx="8271641" cy="6190593"/>
          </a:xfrm>
        </p:spPr>
        <p:txBody>
          <a:bodyPr>
            <a:normAutofit lnSpcReduction="10000"/>
          </a:bodyPr>
          <a:lstStyle/>
          <a:p>
            <a:pPr marL="0" indent="3571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srgbClr val="FFC000"/>
                </a:solidFill>
              </a:rPr>
              <a:t>Оптикомиелит или болезнь Девика долгое время вызывал споры. Стоит ли считать это заболевание подтипом РС или самостоятельной нозологической формой? </a:t>
            </a:r>
          </a:p>
          <a:p>
            <a:pPr marL="0" indent="3571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srgbClr val="FFC000"/>
                </a:solidFill>
              </a:rPr>
              <a:t>Открытие специфических антител к каналам аквапорина-4 (AQP4), которые широко представлены в отростках астроцитов, позволило окончательно разделить эти заболевания. В 2006 году произошел пересмотр критериев оптикомиелита и спектра оптикомиелит-ассоциированных расстройств, по результатам которого для постановки диагноза требуется обнаружение антител к AQP4. </a:t>
            </a:r>
          </a:p>
          <a:p>
            <a:pPr marL="0" indent="3571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srgbClr val="FFC000"/>
                </a:solidFill>
              </a:rPr>
              <a:t>Эти критерии и критерии Макдональда делают акцент на данных </a:t>
            </a:r>
            <a:r>
              <a:rPr lang="ru-RU" sz="2000" b="1" dirty="0" err="1">
                <a:solidFill>
                  <a:srgbClr val="FFC000"/>
                </a:solidFill>
              </a:rPr>
              <a:t>нейровизуализации</a:t>
            </a:r>
            <a:r>
              <a:rPr lang="ru-RU" sz="2000" b="1" dirty="0">
                <a:solidFill>
                  <a:srgbClr val="FFC000"/>
                </a:solidFill>
              </a:rPr>
              <a:t>. Однако МРТ не всегда позволяют различить эти состояния, по этой причине </a:t>
            </a:r>
            <a:r>
              <a:rPr lang="ru-RU" sz="2000" b="1" dirty="0" err="1">
                <a:solidFill>
                  <a:srgbClr val="FFC000"/>
                </a:solidFill>
              </a:rPr>
              <a:t>оптикомиелит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Девика</a:t>
            </a:r>
            <a:r>
              <a:rPr lang="ru-RU" sz="2000" b="1" dirty="0">
                <a:solidFill>
                  <a:srgbClr val="FFC000"/>
                </a:solidFill>
              </a:rPr>
              <a:t> часто принимается за РС. </a:t>
            </a:r>
            <a:r>
              <a:rPr lang="ru-RU" sz="2000" b="1" dirty="0" err="1">
                <a:solidFill>
                  <a:srgbClr val="FFC000"/>
                </a:solidFill>
              </a:rPr>
              <a:t>Оптикомиелит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Девика</a:t>
            </a:r>
            <a:r>
              <a:rPr lang="ru-RU" sz="2000" b="1" dirty="0">
                <a:solidFill>
                  <a:srgbClr val="FFC000"/>
                </a:solidFill>
              </a:rPr>
              <a:t> требует определённой </a:t>
            </a:r>
            <a:r>
              <a:rPr lang="ru-RU" sz="2000" b="1" dirty="0" err="1">
                <a:solidFill>
                  <a:srgbClr val="FFC000"/>
                </a:solidFill>
              </a:rPr>
              <a:t>иммуносупрессивной</a:t>
            </a:r>
            <a:r>
              <a:rPr lang="ru-RU" sz="2000" b="1" dirty="0">
                <a:solidFill>
                  <a:srgbClr val="FFC000"/>
                </a:solidFill>
              </a:rPr>
              <a:t> терапии для предотвращения рецидивов, а терапия РС, включает в себя применение </a:t>
            </a:r>
            <a:r>
              <a:rPr lang="ru-RU" sz="2000" b="1" dirty="0" err="1">
                <a:solidFill>
                  <a:srgbClr val="FFC000"/>
                </a:solidFill>
              </a:rPr>
              <a:t>натализумаба</a:t>
            </a:r>
            <a:r>
              <a:rPr lang="ru-RU" sz="2000" b="1" dirty="0">
                <a:solidFill>
                  <a:srgbClr val="FFC000"/>
                </a:solidFill>
              </a:rPr>
              <a:t>, интерферона-β и других </a:t>
            </a:r>
            <a:r>
              <a:rPr lang="ru-RU" sz="2000" b="1" dirty="0" err="1">
                <a:solidFill>
                  <a:srgbClr val="FFC000"/>
                </a:solidFill>
              </a:rPr>
              <a:t>иммуносуппрессоров</a:t>
            </a:r>
            <a:r>
              <a:rPr lang="ru-RU" sz="2000" b="1" dirty="0">
                <a:solidFill>
                  <a:srgbClr val="FFC000"/>
                </a:solidFill>
              </a:rPr>
              <a:t>, которые могут привести к обострению </a:t>
            </a:r>
            <a:r>
              <a:rPr lang="ru-RU" sz="2000" b="1" dirty="0" err="1">
                <a:solidFill>
                  <a:srgbClr val="FFC000"/>
                </a:solidFill>
              </a:rPr>
              <a:t>оптикомиелита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Девика</a:t>
            </a:r>
            <a:r>
              <a:rPr lang="ru-RU" sz="2000" b="1" dirty="0">
                <a:solidFill>
                  <a:srgbClr val="FFC000"/>
                </a:solidFill>
              </a:rPr>
              <a:t>!</a:t>
            </a:r>
          </a:p>
          <a:p>
            <a:pPr marL="0" indent="357188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224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6345" y="1335024"/>
            <a:ext cx="8333526" cy="5230368"/>
          </a:xfrm>
        </p:spPr>
        <p:txBody>
          <a:bodyPr>
            <a:normAutofit/>
          </a:bodyPr>
          <a:lstStyle/>
          <a:p>
            <a:pPr marL="0" indent="354013" algn="just" fontAlgn="base">
              <a:buNone/>
            </a:pPr>
            <a:r>
              <a:rPr lang="ru-RU" sz="3200" b="1" dirty="0">
                <a:solidFill>
                  <a:srgbClr val="FFC000"/>
                </a:solidFill>
              </a:rPr>
              <a:t>Внутривенные иммуноглобулины совместно с </a:t>
            </a:r>
            <a:r>
              <a:rPr lang="ru-RU" sz="3200" b="1" dirty="0" err="1">
                <a:solidFill>
                  <a:srgbClr val="FFC000"/>
                </a:solidFill>
              </a:rPr>
              <a:t>плазмаферезом</a:t>
            </a:r>
            <a:r>
              <a:rPr lang="ru-RU" sz="3200" b="1" dirty="0">
                <a:solidFill>
                  <a:srgbClr val="FFC000"/>
                </a:solidFill>
              </a:rPr>
              <a:t> дают положительный результат.</a:t>
            </a:r>
          </a:p>
          <a:p>
            <a:pPr marL="0" indent="354013" algn="just" fontAlgn="base">
              <a:buNone/>
            </a:pPr>
            <a:r>
              <a:rPr lang="ru-RU" sz="3200" b="1" dirty="0">
                <a:solidFill>
                  <a:srgbClr val="FFC000"/>
                </a:solidFill>
              </a:rPr>
              <a:t>Определенный эффект оказывает применение </a:t>
            </a:r>
            <a:r>
              <a:rPr lang="ru-RU" sz="3200" b="1" dirty="0" err="1">
                <a:solidFill>
                  <a:srgbClr val="FFC000"/>
                </a:solidFill>
              </a:rPr>
              <a:t>панавира</a:t>
            </a:r>
            <a:r>
              <a:rPr lang="ru-RU" sz="3200" b="1" dirty="0">
                <a:solidFill>
                  <a:srgbClr val="FFC000"/>
                </a:solidFill>
              </a:rPr>
              <a:t>.</a:t>
            </a:r>
          </a:p>
          <a:p>
            <a:pPr marL="0" indent="354013" algn="just" fontAlgn="base">
              <a:buNone/>
            </a:pPr>
            <a:r>
              <a:rPr lang="ru-RU" sz="3200" b="1" dirty="0">
                <a:solidFill>
                  <a:srgbClr val="FFC000"/>
                </a:solidFill>
              </a:rPr>
              <a:t>Освоена методика сочетанного применения гипоксической баротерапии у детей на фоне терапии РС и оптикомиелита Девика. </a:t>
            </a:r>
          </a:p>
        </p:txBody>
      </p:sp>
    </p:spTree>
    <p:extLst>
      <p:ext uri="{BB962C8B-B14F-4D97-AF65-F5344CB8AC3E}">
        <p14:creationId xmlns:p14="http://schemas.microsoft.com/office/powerpoint/2010/main" val="1851872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896112"/>
            <a:ext cx="7886700" cy="5280851"/>
          </a:xfrm>
        </p:spPr>
        <p:txBody>
          <a:bodyPr>
            <a:normAutofit/>
          </a:bodyPr>
          <a:lstStyle/>
          <a:p>
            <a:pPr marL="0" indent="354013" algn="just" fontAlgn="base">
              <a:buNone/>
            </a:pPr>
            <a:r>
              <a:rPr lang="ru-RU" sz="3200" b="1" dirty="0">
                <a:solidFill>
                  <a:srgbClr val="FF66FF"/>
                </a:solidFill>
              </a:rPr>
              <a:t>Профилактика рецидивов.</a:t>
            </a:r>
          </a:p>
          <a:p>
            <a:pPr marL="0" indent="354013" algn="just" fontAlgn="base">
              <a:buNone/>
            </a:pPr>
            <a:r>
              <a:rPr lang="ru-RU" sz="3200" b="1" dirty="0">
                <a:solidFill>
                  <a:srgbClr val="FFC000"/>
                </a:solidFill>
              </a:rPr>
              <a:t>Иммуномодулирующая терапия, применяемая для РС, в случае оптикомиелита Девика не эффективна, а некоторые препараты могут вызвать ухудшение! Однако, определенную эффективность при </a:t>
            </a:r>
            <a:r>
              <a:rPr lang="ru-RU" sz="3200" b="1" dirty="0" err="1">
                <a:solidFill>
                  <a:srgbClr val="FFC000"/>
                </a:solidFill>
              </a:rPr>
              <a:t>погрессирующем</a:t>
            </a:r>
            <a:r>
              <a:rPr lang="ru-RU" sz="3200" b="1" dirty="0">
                <a:solidFill>
                  <a:srgbClr val="FFC000"/>
                </a:solidFill>
              </a:rPr>
              <a:t> течении показал </a:t>
            </a:r>
            <a:r>
              <a:rPr lang="ru-RU" sz="3200" b="1" dirty="0" err="1">
                <a:solidFill>
                  <a:srgbClr val="FF66FF"/>
                </a:solidFill>
              </a:rPr>
              <a:t>азатиоприн</a:t>
            </a:r>
            <a:r>
              <a:rPr lang="ru-RU" sz="3200" b="1" dirty="0">
                <a:solidFill>
                  <a:srgbClr val="FF66FF"/>
                </a:solidFill>
              </a:rPr>
              <a:t>.</a:t>
            </a:r>
          </a:p>
          <a:p>
            <a:pPr marL="0" indent="354013" algn="just" fontAlgn="base">
              <a:buNone/>
            </a:pPr>
            <a:r>
              <a:rPr lang="ru-RU" sz="3200" b="1" dirty="0" err="1">
                <a:solidFill>
                  <a:srgbClr val="FF66FF"/>
                </a:solidFill>
              </a:rPr>
              <a:t>Циклоспорин</a:t>
            </a:r>
            <a:r>
              <a:rPr lang="ru-RU" sz="3200" b="1" dirty="0">
                <a:solidFill>
                  <a:srgbClr val="FF66FF"/>
                </a:solidFill>
              </a:rPr>
              <a:t> А</a:t>
            </a:r>
            <a:r>
              <a:rPr lang="ru-RU" sz="3200" b="1" dirty="0">
                <a:solidFill>
                  <a:srgbClr val="FFC000"/>
                </a:solidFill>
              </a:rPr>
              <a:t> применяют в комбинации с пероральными кортикостероидами. </a:t>
            </a:r>
          </a:p>
        </p:txBody>
      </p:sp>
    </p:spTree>
    <p:extLst>
      <p:ext uri="{BB962C8B-B14F-4D97-AF65-F5344CB8AC3E}">
        <p14:creationId xmlns:p14="http://schemas.microsoft.com/office/powerpoint/2010/main" val="423966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996695"/>
            <a:ext cx="7886700" cy="5180267"/>
          </a:xfrm>
        </p:spPr>
        <p:txBody>
          <a:bodyPr>
            <a:normAutofit lnSpcReduction="10000"/>
          </a:bodyPr>
          <a:lstStyle/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66FF"/>
                </a:solidFill>
              </a:rPr>
              <a:t>Пероральные кортикостероиды </a:t>
            </a:r>
            <a:r>
              <a:rPr lang="ru-RU" sz="2400" b="1" dirty="0">
                <a:solidFill>
                  <a:srgbClr val="FFC000"/>
                </a:solidFill>
              </a:rPr>
              <a:t>в качестве монотерапии или дополнительной терапии предотвращают рецидивы, а комбинированная терапия сводит к минимуму побочные явления массивной терапии кортикостероидами!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66FF"/>
                </a:solidFill>
              </a:rPr>
              <a:t>По данным литературы </a:t>
            </a:r>
            <a:r>
              <a:rPr lang="ru-RU" sz="2400" b="1" dirty="0" err="1">
                <a:solidFill>
                  <a:srgbClr val="FF66FF"/>
                </a:solidFill>
              </a:rPr>
              <a:t>аутологичная</a:t>
            </a:r>
            <a:r>
              <a:rPr lang="ru-RU" sz="2400" b="1" dirty="0">
                <a:solidFill>
                  <a:srgbClr val="FF66FF"/>
                </a:solidFill>
              </a:rPr>
              <a:t> трансплантация костного мозга </a:t>
            </a:r>
            <a:r>
              <a:rPr lang="ru-RU" sz="2400" b="1" dirty="0">
                <a:solidFill>
                  <a:srgbClr val="FFC000"/>
                </a:solidFill>
              </a:rPr>
              <a:t>останавливает прогрессирование заболевания у 15% пациентов, у которых отмечалась устойчивость к проводимому ранее лечению.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C000"/>
                </a:solidFill>
              </a:rPr>
              <a:t>Данной методикой клиника владеет. 7 лет назад детям с тяжелыми формами ЦП на базе РКЦН и ИНВХ была проведена подобная терапия, которая способствовала уменьшению парезов и улучшению когнитивных функций.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294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280160"/>
            <a:ext cx="7886700" cy="4896803"/>
          </a:xfrm>
        </p:spPr>
        <p:txBody>
          <a:bodyPr>
            <a:normAutofit/>
          </a:bodyPr>
          <a:lstStyle/>
          <a:p>
            <a:pPr marL="0" indent="357188" algn="just">
              <a:buNone/>
            </a:pPr>
            <a:r>
              <a:rPr lang="ru-RU" sz="3200" b="1" dirty="0">
                <a:solidFill>
                  <a:srgbClr val="FF9900"/>
                </a:solidFill>
              </a:rPr>
              <a:t>Данный доклад подтверждает, наблюдаемый нами, случай оптикомиелита Девика у мальчика с эпилепсией и проведенное </a:t>
            </a:r>
            <a:r>
              <a:rPr lang="ru-RU" sz="3200" b="1">
                <a:solidFill>
                  <a:srgbClr val="FF9900"/>
                </a:solidFill>
              </a:rPr>
              <a:t>ему лечение.</a:t>
            </a:r>
            <a:endParaRPr lang="ru-RU" sz="32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6817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825495"/>
            <a:ext cx="7886700" cy="3351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i="1" dirty="0">
                <a:solidFill>
                  <a:srgbClr val="FF66FF"/>
                </a:solidFill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630234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4898" y="367862"/>
            <a:ext cx="8396868" cy="6490138"/>
          </a:xfrm>
        </p:spPr>
        <p:txBody>
          <a:bodyPr>
            <a:normAutofit/>
          </a:bodyPr>
          <a:lstStyle/>
          <a:p>
            <a:pPr marL="0" indent="357188" algn="just" fontAlgn="base">
              <a:buNone/>
            </a:pPr>
            <a:r>
              <a:rPr lang="ru-RU" sz="2000" b="1" dirty="0">
                <a:solidFill>
                  <a:srgbClr val="FFC000"/>
                </a:solidFill>
              </a:rPr>
              <a:t>Оптикомиелит Девика — это воспалительное аутоиммунное заболевание нервной системы, которое проявляется невритом зрительного нерва и продольным распространенным поперечным миелитом. </a:t>
            </a:r>
          </a:p>
          <a:p>
            <a:pPr marL="0" indent="357188" algn="just" fontAlgn="base">
              <a:buNone/>
            </a:pPr>
            <a:r>
              <a:rPr lang="ru-RU" sz="2000" b="1" dirty="0">
                <a:solidFill>
                  <a:srgbClr val="FFC000"/>
                </a:solidFill>
              </a:rPr>
              <a:t>Женщины болеют чаще, по разным оценкам, от 3,6:1 до 10,4:1,9. Заболевание манифестирует в возрасте 35–45 лет, однако 15 % случаев приходится на детский (10-18 лет) и пожилой возраст (18%). Хотя большая часть случаев спорадические, редкие случаи семейного серопозитивного AQP4-IgG-оптикомиелита с классическим фенотипом указывают на генетическую предрасположенность! 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err="1">
                <a:solidFill>
                  <a:srgbClr val="FFC000"/>
                </a:solidFill>
              </a:rPr>
              <a:t>Оптикомиелит</a:t>
            </a:r>
            <a:r>
              <a:rPr lang="ru-RU" sz="2000" b="1" dirty="0">
                <a:solidFill>
                  <a:srgbClr val="FFC000"/>
                </a:solidFill>
              </a:rPr>
              <a:t> манифестирует одновременно или </a:t>
            </a:r>
            <a:r>
              <a:rPr lang="ru-RU" sz="2000" b="1" dirty="0" err="1">
                <a:solidFill>
                  <a:srgbClr val="FFC000"/>
                </a:solidFill>
              </a:rPr>
              <a:t>сочетанно</a:t>
            </a:r>
            <a:r>
              <a:rPr lang="ru-RU" sz="2000" b="1" dirty="0">
                <a:solidFill>
                  <a:srgbClr val="FFC000"/>
                </a:solidFill>
              </a:rPr>
              <a:t> с невритом зрительного нерва и продольно распространенным поперечным миелитом, хотя последние исследования говорят о вовлеченности </a:t>
            </a:r>
            <a:r>
              <a:rPr lang="ru-RU" sz="2000" b="1" dirty="0" err="1">
                <a:solidFill>
                  <a:srgbClr val="FFC000"/>
                </a:solidFill>
              </a:rPr>
              <a:t>циркумвентрикулярных</a:t>
            </a:r>
            <a:r>
              <a:rPr lang="ru-RU" sz="2000" b="1" dirty="0">
                <a:solidFill>
                  <a:srgbClr val="FFC000"/>
                </a:solidFill>
              </a:rPr>
              <a:t> органов и скелетных мышц (т.е. необходимо дифференцировать с миопатиями и миозитами).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err="1">
                <a:solidFill>
                  <a:srgbClr val="FFC000"/>
                </a:solidFill>
              </a:rPr>
              <a:t>Оптикомиелит</a:t>
            </a:r>
            <a:r>
              <a:rPr lang="ru-RU" sz="2000" b="1" dirty="0">
                <a:solidFill>
                  <a:srgbClr val="FFC000"/>
                </a:solidFill>
              </a:rPr>
              <a:t> протекает с рецидивами, часто ассоциирован с другими аутоиммунными заболеваниями и иногда является составляющей </a:t>
            </a:r>
            <a:r>
              <a:rPr lang="ru-RU" sz="2000" b="1" dirty="0" err="1">
                <a:solidFill>
                  <a:srgbClr val="FFC000"/>
                </a:solidFill>
              </a:rPr>
              <a:t>паранеопластического</a:t>
            </a:r>
            <a:r>
              <a:rPr lang="ru-RU" sz="2000" b="1" dirty="0">
                <a:solidFill>
                  <a:srgbClr val="FFC000"/>
                </a:solidFill>
              </a:rPr>
              <a:t> синдрома! Специфичность исследования антител к AQP4 достигает 100 %.</a:t>
            </a:r>
          </a:p>
          <a:p>
            <a:pPr marL="0" indent="357188" algn="just" fontAlgn="base">
              <a:buNone/>
            </a:pPr>
            <a:endParaRPr lang="ru-RU" sz="2000" b="1" dirty="0">
              <a:solidFill>
                <a:srgbClr val="FFC000"/>
              </a:solidFill>
            </a:endParaRPr>
          </a:p>
          <a:p>
            <a:pPr marL="0" indent="357188" algn="just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441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521" y="133984"/>
            <a:ext cx="6840556" cy="6504559"/>
          </a:xfrm>
        </p:spPr>
      </p:pic>
    </p:spTree>
    <p:extLst>
      <p:ext uri="{BB962C8B-B14F-4D97-AF65-F5344CB8AC3E}">
        <p14:creationId xmlns:p14="http://schemas.microsoft.com/office/powerpoint/2010/main" val="1089956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" y="202609"/>
            <a:ext cx="6130940" cy="6744601"/>
          </a:xfrm>
        </p:spPr>
        <p:txBody>
          <a:bodyPr>
            <a:normAutofit fontScale="77500" lnSpcReduction="20000"/>
          </a:bodyPr>
          <a:lstStyle/>
          <a:p>
            <a:pPr marL="0" indent="396000" algn="just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600" b="1" dirty="0">
                <a:solidFill>
                  <a:srgbClr val="FF66FF"/>
                </a:solidFill>
              </a:rPr>
              <a:t>Клиника.</a:t>
            </a:r>
          </a:p>
          <a:p>
            <a:pPr indent="0" algn="just" fontAlgn="base">
              <a:buNone/>
            </a:pPr>
            <a:r>
              <a:rPr lang="ru-RU" sz="2600" dirty="0">
                <a:solidFill>
                  <a:srgbClr val="FFC000"/>
                </a:solidFill>
              </a:rPr>
              <a:t>Французский невролог Е</a:t>
            </a:r>
            <a:r>
              <a:rPr lang="en-US" sz="2600" dirty="0" err="1">
                <a:solidFill>
                  <a:srgbClr val="FFC000"/>
                </a:solidFill>
              </a:rPr>
              <a:t>ugène</a:t>
            </a:r>
            <a:r>
              <a:rPr lang="ru-RU" sz="2600" dirty="0">
                <a:solidFill>
                  <a:srgbClr val="FFC000"/>
                </a:solidFill>
              </a:rPr>
              <a:t> </a:t>
            </a:r>
            <a:r>
              <a:rPr lang="en-US" sz="2600" dirty="0">
                <a:solidFill>
                  <a:srgbClr val="FFC000"/>
                </a:solidFill>
              </a:rPr>
              <a:t>Devic</a:t>
            </a:r>
            <a:r>
              <a:rPr lang="ru-RU" sz="2600" dirty="0">
                <a:solidFill>
                  <a:srgbClr val="FFC000"/>
                </a:solidFill>
              </a:rPr>
              <a:t> в 1894 году впервые описал женщину с задержкой мочи, параплегией, двусторонней слепотой и отеком соска зрительного нерва! Аутопсия выявила острый миелит и билатеральный неврит зрительных нервов. Одновременный двусторонний оптиконеврит и поперечный миелит — все же редкая современная клиническая картина оптикомиелита. Неврологическая симптоматика может чередоваться с офтальмологической. Вот почему пациенты или родители пациентов обращаются то к неврологу, то к окулисту.</a:t>
            </a:r>
          </a:p>
          <a:p>
            <a:pPr indent="0" algn="just" fontAlgn="base">
              <a:buNone/>
            </a:pPr>
            <a:r>
              <a:rPr lang="ru-RU" sz="2600" dirty="0">
                <a:solidFill>
                  <a:srgbClr val="FFC000"/>
                </a:solidFill>
              </a:rPr>
              <a:t>Ниже в таблице суммированы критерии </a:t>
            </a:r>
            <a:r>
              <a:rPr lang="ru-RU" sz="2600" dirty="0" err="1">
                <a:solidFill>
                  <a:srgbClr val="FFC000"/>
                </a:solidFill>
              </a:rPr>
              <a:t>оптикомиелита</a:t>
            </a:r>
            <a:r>
              <a:rPr lang="ru-RU" sz="2600" dirty="0">
                <a:solidFill>
                  <a:srgbClr val="FFC000"/>
                </a:solidFill>
              </a:rPr>
              <a:t>.</a:t>
            </a:r>
          </a:p>
          <a:p>
            <a:pPr marL="0" indent="396000" algn="just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>
                <a:solidFill>
                  <a:srgbClr val="FFC000"/>
                </a:solidFill>
              </a:rPr>
              <a:t>Одно- или двусторонний неврит зрительных нервов отличается более тяжелым течением при </a:t>
            </a:r>
            <a:r>
              <a:rPr lang="ru-RU" sz="2600" dirty="0" err="1">
                <a:solidFill>
                  <a:srgbClr val="FFC000"/>
                </a:solidFill>
              </a:rPr>
              <a:t>оптикомиелите</a:t>
            </a:r>
            <a:r>
              <a:rPr lang="ru-RU" sz="2600" dirty="0">
                <a:solidFill>
                  <a:srgbClr val="FFC000"/>
                </a:solidFill>
              </a:rPr>
              <a:t> </a:t>
            </a:r>
            <a:r>
              <a:rPr lang="ru-RU" sz="2600" dirty="0" err="1">
                <a:solidFill>
                  <a:srgbClr val="FFC000"/>
                </a:solidFill>
              </a:rPr>
              <a:t>Девика</a:t>
            </a:r>
            <a:r>
              <a:rPr lang="ru-RU" sz="2600" dirty="0">
                <a:solidFill>
                  <a:srgbClr val="FFC000"/>
                </a:solidFill>
              </a:rPr>
              <a:t>, чем при РС, с полным восстановлением только в 32 % случаев; поперечный миелит (обычно продольно распространенный) с полным клиническим восстановлением — только в 17 % случаев. Небольшие очаги в спинном мозге выявляются на МРТ в 14 % случаев при манифестации, а в случае рецидива 92 % очагов уже являются продольно распространенными. Поражение мозгового конуса и пояснично-крестцовых отделов не характерно!</a:t>
            </a:r>
          </a:p>
          <a:p>
            <a:pPr marL="0" indent="396000" algn="just" fontAlgn="base">
              <a:lnSpc>
                <a:spcPct val="100000"/>
              </a:lnSpc>
              <a:spcBef>
                <a:spcPts val="0"/>
              </a:spcBef>
              <a:buNone/>
            </a:pPr>
            <a:endParaRPr lang="ru-RU" sz="2400" b="1" dirty="0">
              <a:solidFill>
                <a:srgbClr val="FFCC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143" y="534924"/>
            <a:ext cx="2778907" cy="31895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FE36699-F14B-4746-A537-56CEC76661DB}"/>
              </a:ext>
            </a:extLst>
          </p:cNvPr>
          <p:cNvSpPr txBox="1"/>
          <p:nvPr/>
        </p:nvSpPr>
        <p:spPr>
          <a:xfrm>
            <a:off x="1973766" y="50515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8243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423499"/>
              </p:ext>
            </p:extLst>
          </p:nvPr>
        </p:nvGraphicFramePr>
        <p:xfrm>
          <a:off x="645034" y="1463050"/>
          <a:ext cx="7595075" cy="4880423"/>
        </p:xfrm>
        <a:graphic>
          <a:graphicData uri="http://schemas.openxmlformats.org/drawingml/2006/table">
            <a:tbl>
              <a:tblPr firstRow="1" firstCol="1" bandRow="1">
                <a:noFill/>
                <a:tableStyleId>{5940675A-B579-460E-94D1-54222C63F5DA}</a:tableStyleId>
              </a:tblPr>
              <a:tblGrid>
                <a:gridCol w="7595075">
                  <a:extLst>
                    <a:ext uri="{9D8B030D-6E8A-4147-A177-3AD203B41FA5}">
                      <a16:colId xmlns:a16="http://schemas.microsoft.com/office/drawing/2014/main" val="26655853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0" baseline="0" dirty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Большие</a:t>
                      </a:r>
                      <a:r>
                        <a:rPr lang="ru-RU" sz="2800" b="1" spc="0" baseline="0" dirty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критерии (необходимо наличие обоих критериев)</a:t>
                      </a:r>
                      <a:endParaRPr lang="ru-RU" sz="2400" b="1" spc="0" baseline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572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0" baseline="0" dirty="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Неврит зрительного нерва</a:t>
                      </a:r>
                      <a:endParaRPr lang="ru-RU" sz="2400" b="1" spc="0" baseline="0" dirty="0">
                        <a:ln>
                          <a:solidFill>
                            <a:srgbClr val="FFC000"/>
                          </a:solidFill>
                        </a:ln>
                        <a:solidFill>
                          <a:srgbClr val="FF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3245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0" baseline="0" dirty="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Острый миелит</a:t>
                      </a:r>
                      <a:endParaRPr lang="ru-RU" sz="2400" b="1" spc="0" baseline="0" dirty="0">
                        <a:ln>
                          <a:solidFill>
                            <a:srgbClr val="FFC000"/>
                          </a:solidFill>
                        </a:ln>
                        <a:solidFill>
                          <a:srgbClr val="FF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8439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0" baseline="0" dirty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Малые критерии (необходимо наличие минимум 2 критериев)</a:t>
                      </a:r>
                      <a:endParaRPr lang="ru-RU" sz="2400" b="1" spc="0" baseline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577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0" baseline="0" dirty="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Протяженность поражения спинного мозга (по данным МРТ) не менее 3 позвонков</a:t>
                      </a:r>
                      <a:endParaRPr lang="ru-RU" sz="2400" b="1" spc="0" baseline="0" dirty="0">
                        <a:ln>
                          <a:solidFill>
                            <a:srgbClr val="FFC000"/>
                          </a:solidFill>
                        </a:ln>
                        <a:solidFill>
                          <a:srgbClr val="FF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2223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0" baseline="0" dirty="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Поражения мозга (по данным МРТ), не удовлетворяющие критериям PC</a:t>
                      </a:r>
                      <a:endParaRPr lang="ru-RU" sz="2400" b="1" spc="0" baseline="0" dirty="0">
                        <a:ln>
                          <a:solidFill>
                            <a:srgbClr val="FFC000"/>
                          </a:solidFill>
                        </a:ln>
                        <a:solidFill>
                          <a:srgbClr val="FF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3282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0" baseline="0" dirty="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АОР4-1дО-серопозитивный статус</a:t>
                      </a:r>
                      <a:endParaRPr lang="ru-RU" sz="2400" b="1" spc="0" baseline="0" dirty="0">
                        <a:ln>
                          <a:solidFill>
                            <a:srgbClr val="FFC000"/>
                          </a:solidFill>
                        </a:ln>
                        <a:solidFill>
                          <a:srgbClr val="FF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9348788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45034" y="341633"/>
            <a:ext cx="764254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Критерии оптикомиелита Девика (2006)</a:t>
            </a:r>
            <a:endParaRPr kumimoji="0" lang="ru-RU" altLang="ru-RU" sz="3200" b="0" i="0" u="none" strike="noStrike" cap="none" normalizeH="0" baseline="0" dirty="0">
              <a:ln>
                <a:noFill/>
              </a:ln>
              <a:solidFill>
                <a:srgbClr val="FFC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ru-RU" altLang="ru-RU" sz="3200" b="0" i="0" u="none" strike="noStrike" cap="none" normalizeH="0" baseline="0" dirty="0">
              <a:ln>
                <a:noFill/>
              </a:ln>
              <a:solidFill>
                <a:srgbClr val="FFC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86040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medach.pro/uploads/image/url/2506/image_9484574233161549799366342.jpe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41" y="92760"/>
            <a:ext cx="7852520" cy="534447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78658" y="5608822"/>
            <a:ext cx="914399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Продольно распространенный поперечный миелит (ПРПМ) шейного (рис. А, Т2-ВИ) и шейно-грудного (рис. В, Т2-ВИ) отделов позвоночника с негомогенным контрастным усилением (рис. С, Т1-ВИ после контрастирования) у AQP4-IgG-позитивных пациентов. </a:t>
            </a:r>
            <a:b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242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183" y="6153518"/>
            <a:ext cx="8584177" cy="35626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dirty="0">
                <a:solidFill>
                  <a:srgbClr val="FF9900"/>
                </a:solidFill>
              </a:rPr>
              <a:t>МРТ Т2-ВИ женщины 36 лет с ПРПМ. Очаг поражения распространяется за пределы спинного мозга (пунктирная линия).</a:t>
            </a:r>
            <a:r>
              <a:rPr lang="ru-RU" sz="1800" dirty="0">
                <a:solidFill>
                  <a:srgbClr val="FF9900"/>
                </a:solidFill>
              </a:rPr>
              <a:t> </a:t>
            </a:r>
          </a:p>
        </p:txBody>
      </p:sp>
      <p:pic>
        <p:nvPicPr>
          <p:cNvPr id="4" name="Рисунок 3" descr="https://medach.pro/uploads/image/url/2511/tTxR3ehjwZ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46" y="0"/>
            <a:ext cx="3578819" cy="61535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3586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367862"/>
            <a:ext cx="7886700" cy="6170590"/>
          </a:xfrm>
        </p:spPr>
        <p:txBody>
          <a:bodyPr>
            <a:normAutofit lnSpcReduction="10000"/>
          </a:bodyPr>
          <a:lstStyle/>
          <a:p>
            <a:pPr marL="0" indent="354013" fontAlgn="base">
              <a:buNone/>
            </a:pPr>
            <a:r>
              <a:rPr lang="ru-RU" sz="3600" b="1" dirty="0">
                <a:solidFill>
                  <a:srgbClr val="FF66FF"/>
                </a:solidFill>
              </a:rPr>
              <a:t>Спектр </a:t>
            </a:r>
            <a:r>
              <a:rPr lang="ru-RU" sz="3600" b="1" dirty="0" err="1">
                <a:solidFill>
                  <a:srgbClr val="FF66FF"/>
                </a:solidFill>
              </a:rPr>
              <a:t>оптикомиелит</a:t>
            </a:r>
            <a:r>
              <a:rPr lang="ru-RU" sz="3600" b="1" dirty="0">
                <a:solidFill>
                  <a:srgbClr val="FF66FF"/>
                </a:solidFill>
              </a:rPr>
              <a:t>-      ассоциированных расстройств</a:t>
            </a:r>
          </a:p>
          <a:p>
            <a:pPr marL="0" indent="354013" algn="just" fontAlgn="base">
              <a:buNone/>
            </a:pPr>
            <a:r>
              <a:rPr lang="ru-RU" sz="2400" b="1" dirty="0">
                <a:solidFill>
                  <a:srgbClr val="FFC000"/>
                </a:solidFill>
              </a:rPr>
              <a:t>Наличие AQP4-IgG объединяет пациентов с малыми формами оптикомиелита, которые не удовлетворяют в полной мере критериям диагноза. Клинические проявления, по сути, повторяют симптомы оптикомиелита: оптиконеврит, ПРПМ, поражение циркумвентрикулярных органов и аутоиммунная AQP4-миопатия. </a:t>
            </a:r>
          </a:p>
          <a:p>
            <a:pPr marL="0" indent="354013" algn="just" fontAlgn="base">
              <a:buNone/>
            </a:pPr>
            <a:r>
              <a:rPr lang="ru-RU" sz="2400" b="1" dirty="0" err="1">
                <a:solidFill>
                  <a:srgbClr val="FFC000"/>
                </a:solidFill>
              </a:rPr>
              <a:t>Оптикомиелит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Девика</a:t>
            </a:r>
            <a:r>
              <a:rPr lang="ru-RU" sz="2400" b="1" dirty="0">
                <a:solidFill>
                  <a:srgbClr val="FFC000"/>
                </a:solidFill>
              </a:rPr>
              <a:t> может развиваться при онкологических заболеваниях (4–5 % от всех случаев </a:t>
            </a:r>
            <a:r>
              <a:rPr lang="ru-RU" sz="2400" b="1" dirty="0" err="1">
                <a:solidFill>
                  <a:srgbClr val="FFC000"/>
                </a:solidFill>
              </a:rPr>
              <a:t>оптикомиелит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Девика</a:t>
            </a:r>
            <a:r>
              <a:rPr lang="ru-RU" sz="2400" b="1" dirty="0">
                <a:solidFill>
                  <a:srgbClr val="FFC000"/>
                </a:solidFill>
              </a:rPr>
              <a:t> и 15 % у пациентов старшего возраста) в форме </a:t>
            </a:r>
            <a:r>
              <a:rPr lang="ru-RU" sz="2400" b="1" dirty="0" err="1">
                <a:solidFill>
                  <a:srgbClr val="FFC000"/>
                </a:solidFill>
              </a:rPr>
              <a:t>паранеопластического</a:t>
            </a:r>
            <a:r>
              <a:rPr lang="ru-RU" sz="2400" b="1" dirty="0">
                <a:solidFill>
                  <a:srgbClr val="FFC000"/>
                </a:solidFill>
              </a:rPr>
              <a:t> синдрома. Тем не менее наличие только AQP4-IgG без клинических проявлений поражения ЦНС не позволяет поставить диагноз </a:t>
            </a:r>
            <a:r>
              <a:rPr lang="ru-RU" sz="2400" b="1" dirty="0" err="1">
                <a:solidFill>
                  <a:srgbClr val="FFC000"/>
                </a:solidFill>
              </a:rPr>
              <a:t>оптикомиелита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Девика</a:t>
            </a:r>
            <a:r>
              <a:rPr lang="ru-RU" sz="2400" b="1" dirty="0">
                <a:solidFill>
                  <a:srgbClr val="FFC000"/>
                </a:solidFill>
              </a:rPr>
              <a:t> (что и характеризует следующая таблица).</a:t>
            </a:r>
          </a:p>
          <a:p>
            <a:pPr marL="0" indent="354013" algn="just" fontAlgn="base">
              <a:buNone/>
            </a:pPr>
            <a:endParaRPr lang="ru-RU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013917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base.com-840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powerpointbase.com-840</Template>
  <TotalTime>764</TotalTime>
  <Words>1729</Words>
  <Application>Microsoft Macintosh PowerPoint</Application>
  <PresentationFormat>Экран (4:3)</PresentationFormat>
  <Paragraphs>80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powerpointbase.com-840</vt:lpstr>
      <vt:lpstr>   Идентификация и патогенетическая терапия прогрессирующего оптикомиелита Девика у детей и взрослых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Оптикомиелит Девика</dc:title>
  <dc:creator>Admin</dc:creator>
  <cp:lastModifiedBy>Игорь Луцкий</cp:lastModifiedBy>
  <cp:revision>45</cp:revision>
  <cp:lastPrinted>2019-03-27T10:21:12Z</cp:lastPrinted>
  <dcterms:created xsi:type="dcterms:W3CDTF">2019-03-27T07:36:07Z</dcterms:created>
  <dcterms:modified xsi:type="dcterms:W3CDTF">2020-11-10T17:04:46Z</dcterms:modified>
</cp:coreProperties>
</file>