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0" r:id="rId3"/>
    <p:sldId id="281" r:id="rId4"/>
    <p:sldId id="272" r:id="rId5"/>
    <p:sldId id="257" r:id="rId6"/>
    <p:sldId id="258" r:id="rId7"/>
    <p:sldId id="273" r:id="rId8"/>
    <p:sldId id="267" r:id="rId9"/>
    <p:sldId id="268" r:id="rId10"/>
    <p:sldId id="275" r:id="rId11"/>
    <p:sldId id="276" r:id="rId12"/>
    <p:sldId id="265" r:id="rId13"/>
    <p:sldId id="260" r:id="rId14"/>
    <p:sldId id="277" r:id="rId15"/>
    <p:sldId id="261" r:id="rId16"/>
    <p:sldId id="27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7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0BE12-6069-4440-9DF8-AC86DBA80BA7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81B81-FAE1-4AAB-80C4-0722BF7B78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75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8 </a:t>
            </a:r>
            <a:r>
              <a:rPr lang="ru-RU" dirty="0" err="1" smtClean="0"/>
              <a:t>октябоя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81B81-FAE1-4AAB-80C4-0722BF7B783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12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благодарю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81B81-FAE1-4AAB-80C4-0722BF7B783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34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79C5DEC-BB74-48AA-B098-4EF91ED3625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97218A2-049E-4825-B7AB-74BEACE87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93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5DEC-BB74-48AA-B098-4EF91ED3625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18A2-049E-4825-B7AB-74BEACE87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63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5DEC-BB74-48AA-B098-4EF91ED3625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18A2-049E-4825-B7AB-74BEACE87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285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5DEC-BB74-48AA-B098-4EF91ED3625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18A2-049E-4825-B7AB-74BEACE87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652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5DEC-BB74-48AA-B098-4EF91ED3625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18A2-049E-4825-B7AB-74BEACE87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632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5DEC-BB74-48AA-B098-4EF91ED3625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18A2-049E-4825-B7AB-74BEACE87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848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5DEC-BB74-48AA-B098-4EF91ED3625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18A2-049E-4825-B7AB-74BEACE87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840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79C5DEC-BB74-48AA-B098-4EF91ED3625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18A2-049E-4825-B7AB-74BEACE87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644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79C5DEC-BB74-48AA-B098-4EF91ED3625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18A2-049E-4825-B7AB-74BEACE87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84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5DEC-BB74-48AA-B098-4EF91ED3625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18A2-049E-4825-B7AB-74BEACE87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84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5DEC-BB74-48AA-B098-4EF91ED3625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18A2-049E-4825-B7AB-74BEACE87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43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5DEC-BB74-48AA-B098-4EF91ED3625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18A2-049E-4825-B7AB-74BEACE87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68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5DEC-BB74-48AA-B098-4EF91ED3625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18A2-049E-4825-B7AB-74BEACE87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70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5DEC-BB74-48AA-B098-4EF91ED3625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18A2-049E-4825-B7AB-74BEACE87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05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5DEC-BB74-48AA-B098-4EF91ED3625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18A2-049E-4825-B7AB-74BEACE87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28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5DEC-BB74-48AA-B098-4EF91ED3625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18A2-049E-4825-B7AB-74BEACE87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932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5DEC-BB74-48AA-B098-4EF91ED3625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18A2-049E-4825-B7AB-74BEACE87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74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79C5DEC-BB74-48AA-B098-4EF91ED3625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97218A2-049E-4825-B7AB-74BEACE871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00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1%D0%B5%D0%BC%D0%B8%D1%80%D0%BD%D0%B0%D1%8F_%D0%BE%D1%80%D0%B3%D0%B0%D0%BD%D0%B8%D0%B7%D0%B0%D1%86%D0%B8%D1%8F_%D0%B7%D0%B4%D1%80%D0%B0%D0%B2%D0%BE%D0%BE%D1%85%D1%80%D0%B0%D0%BD%D0%B5%D0%BD%D0%B8%D1%8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10524427" cy="2677648"/>
          </a:xfrm>
        </p:spPr>
        <p:txBody>
          <a:bodyPr/>
          <a:lstStyle/>
          <a:p>
            <a:r>
              <a:rPr lang="ru-RU" dirty="0" smtClean="0"/>
              <a:t>Организация офтальмологической помощи </a:t>
            </a:r>
            <a:r>
              <a:rPr lang="ru-RU" dirty="0" smtClean="0"/>
              <a:t>недоношенным </a:t>
            </a:r>
            <a:r>
              <a:rPr lang="ru-RU" dirty="0" smtClean="0"/>
              <a:t>детям</a:t>
            </a:r>
            <a:r>
              <a:rPr lang="en-US" dirty="0" smtClean="0"/>
              <a:t> </a:t>
            </a:r>
            <a:r>
              <a:rPr lang="ru-RU" smtClean="0"/>
              <a:t>в условиях </a:t>
            </a:r>
            <a:r>
              <a:rPr lang="ru-RU" dirty="0" smtClean="0"/>
              <a:t>РДКБ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11037045" cy="2080620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Доц.Смирнова </a:t>
            </a:r>
            <a:r>
              <a:rPr lang="ru-RU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а.Ф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доц.Голубов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К.Э.,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Асс.Котлубей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Г.В.,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Горбачевская И.Ю.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85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5972" y="2603500"/>
            <a:ext cx="5484546" cy="400348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случае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пороговой стадии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ретинопатии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РН 3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-согласно приказам,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коагуляция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сетчатки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72 часов после выявления медицинских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показаний.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проводится в условиях операционной, под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эндотрахеальным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наркозом путем воздействия на аваскулярные зоны сетчатой зеленым лазером с длиной волны 810нМ, с нанесением не менее 2000-2500 коагулирующих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прижогов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один глаз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050" name="Picture 2" descr="C:\Documents and Settings\Admin\Мои документы\Загрузки\фото лазеркоагуляция ростов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6035" y="19301291"/>
            <a:ext cx="2621853" cy="196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Мои документы\Загрузки\фото лазеркоагуляция ростов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836" y="2295015"/>
            <a:ext cx="2625433" cy="350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4587" y="2295015"/>
            <a:ext cx="2601811" cy="21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6623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9246" y="2144684"/>
            <a:ext cx="7384579" cy="2177934"/>
          </a:xfrm>
        </p:spPr>
        <p:txBody>
          <a:bodyPr>
            <a:normAutofit fontScale="92500"/>
          </a:bodyPr>
          <a:lstStyle/>
          <a:p>
            <a:endParaRPr lang="ru-RU" i="1" dirty="0"/>
          </a:p>
          <a:p>
            <a:r>
              <a:rPr lang="ru-RU" i="1" dirty="0"/>
              <a:t> </a:t>
            </a:r>
            <a:r>
              <a:rPr lang="ru-RU" sz="2000" i="1" dirty="0"/>
              <a:t>В 2017-2019г. оперативное пособие всем больным с пороговой РН оказывалось в РФ, </a:t>
            </a:r>
            <a:endParaRPr lang="ru-RU" sz="2000" i="1" dirty="0" smtClean="0"/>
          </a:p>
          <a:p>
            <a:r>
              <a:rPr lang="ru-RU" sz="2000" i="1" dirty="0" smtClean="0"/>
              <a:t>в </a:t>
            </a:r>
            <a:r>
              <a:rPr lang="ru-RU" sz="2000" i="1" dirty="0"/>
              <a:t>августе 2019 г.- проведена успешная </a:t>
            </a:r>
            <a:r>
              <a:rPr lang="ru-RU" sz="2000" i="1" dirty="0" err="1"/>
              <a:t>лазеркоагуляция</a:t>
            </a:r>
            <a:r>
              <a:rPr lang="ru-RU" sz="2000" i="1" dirty="0"/>
              <a:t> сетчатки недоношенному ребенку в РДКБ.</a:t>
            </a:r>
            <a:br>
              <a:rPr lang="ru-RU" sz="2000" i="1" dirty="0"/>
            </a:br>
            <a:endParaRPr lang="ru-RU" sz="2000" dirty="0"/>
          </a:p>
        </p:txBody>
      </p:sp>
      <p:pic>
        <p:nvPicPr>
          <p:cNvPr id="4" name="Picture 2" descr="C:\Documents and Settings\User1\Мои документы\Мои рисунки\foto_na_prezentaciyu_oborudovaniya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007" y="2405275"/>
            <a:ext cx="3698769" cy="4231504"/>
          </a:xfrm>
          <a:prstGeom prst="rect">
            <a:avLst/>
          </a:prstGeom>
          <a:noFill/>
        </p:spPr>
      </p:pic>
      <p:pic>
        <p:nvPicPr>
          <p:cNvPr id="5" name="Picture 3" descr="C:\Documents and Settings\User1\Мои документы\Мои рисунки\foto_na_prezentaciyu_oborudovaniya_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6137031" y="3965329"/>
            <a:ext cx="5202592" cy="2718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341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524" y="2306782"/>
            <a:ext cx="6755476" cy="4551218"/>
          </a:xfrm>
        </p:spPr>
        <p:txBody>
          <a:bodyPr>
            <a:normAutofit/>
          </a:bodyPr>
          <a:lstStyle/>
          <a:p>
            <a:r>
              <a:rPr lang="ru-RU" i="1" dirty="0"/>
              <a:t>   </a:t>
            </a:r>
            <a:r>
              <a:rPr lang="ru-RU" sz="2000" i="1" dirty="0"/>
              <a:t> После оперативного вмешательства (коагуляции сетчатки) ребенок в течение суток находится под наблюдением врачей в отделении реанимации либо в палате интенсивной терапии, что является обязательным условием безопасности жизни и здоровья ребенка. </a:t>
            </a:r>
            <a:endParaRPr lang="ru-RU" sz="2000" i="1" dirty="0" smtClean="0"/>
          </a:p>
          <a:p>
            <a:r>
              <a:rPr lang="ru-RU" sz="2000" i="1" dirty="0" smtClean="0"/>
              <a:t>Перед выпиской обязательный контроль послеоперационной картины глазного дна на </a:t>
            </a:r>
            <a:r>
              <a:rPr lang="ru-RU" sz="2000" i="1" dirty="0" err="1" smtClean="0"/>
              <a:t>РетКам</a:t>
            </a:r>
            <a:r>
              <a:rPr lang="ru-RU" sz="2000" i="1" dirty="0" smtClean="0"/>
              <a:t> </a:t>
            </a:r>
            <a:r>
              <a:rPr lang="en-US" sz="2000" i="1" dirty="0" smtClean="0"/>
              <a:t>III</a:t>
            </a:r>
            <a:endParaRPr lang="ru-RU" sz="2000" i="1" dirty="0" smtClean="0"/>
          </a:p>
        </p:txBody>
      </p:sp>
      <p:pic>
        <p:nvPicPr>
          <p:cNvPr id="4" name="Picture 4" descr="kuv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916" y="2413461"/>
            <a:ext cx="3721331" cy="25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81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5375" y="2701635"/>
            <a:ext cx="6355880" cy="360244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</a:t>
            </a:r>
            <a:r>
              <a:rPr lang="ru-RU" sz="2000" i="1" dirty="0"/>
              <a:t> В РДКБ начиная с 2017г </a:t>
            </a:r>
            <a:r>
              <a:rPr lang="ru-RU" sz="2000" i="1" dirty="0" smtClean="0"/>
              <a:t>. ежегодно </a:t>
            </a:r>
            <a:r>
              <a:rPr lang="ru-RU" sz="2000" i="1" dirty="0" err="1" smtClean="0"/>
              <a:t>осмотривалось</a:t>
            </a:r>
            <a:r>
              <a:rPr lang="ru-RU" sz="2000" i="1" dirty="0" smtClean="0"/>
              <a:t> </a:t>
            </a:r>
            <a:r>
              <a:rPr lang="ru-RU" sz="2000" i="1" dirty="0"/>
              <a:t>на </a:t>
            </a:r>
            <a:r>
              <a:rPr lang="ru-RU" sz="2000" i="1" dirty="0" err="1"/>
              <a:t>ретинальной</a:t>
            </a:r>
            <a:r>
              <a:rPr lang="ru-RU" sz="2000" i="1" dirty="0"/>
              <a:t> камере около 400 </a:t>
            </a:r>
            <a:r>
              <a:rPr lang="ru-RU" sz="2000" i="1" dirty="0" smtClean="0"/>
              <a:t>недоношенных детей, а за 9 </a:t>
            </a:r>
            <a:r>
              <a:rPr lang="ru-RU" sz="2000" i="1" dirty="0" err="1" smtClean="0"/>
              <a:t>мес</a:t>
            </a:r>
            <a:r>
              <a:rPr lang="ru-RU" sz="2000" i="1" dirty="0" smtClean="0"/>
              <a:t> 2019г. число осмотренных уже </a:t>
            </a:r>
            <a:r>
              <a:rPr lang="ru-RU" sz="2000" i="1" dirty="0" err="1" smtClean="0"/>
              <a:t>состовляет</a:t>
            </a:r>
            <a:r>
              <a:rPr lang="ru-RU" sz="2000" i="1" dirty="0" smtClean="0"/>
              <a:t> 408, </a:t>
            </a:r>
            <a:r>
              <a:rPr lang="ru-RU" sz="2000" i="1" dirty="0" err="1" smtClean="0"/>
              <a:t>т.е</a:t>
            </a:r>
            <a:r>
              <a:rPr lang="ru-RU" sz="2000" i="1" dirty="0" smtClean="0"/>
              <a:t> к концу года достигнет 560 приблизительно.</a:t>
            </a:r>
          </a:p>
          <a:p>
            <a:r>
              <a:rPr lang="ru-RU" sz="2000" i="1" dirty="0" smtClean="0"/>
              <a:t> </a:t>
            </a:r>
            <a:r>
              <a:rPr lang="ru-RU" sz="2000" i="1" dirty="0"/>
              <a:t>количество выявленной РН ежегодно остается стабильной- </a:t>
            </a:r>
            <a:r>
              <a:rPr lang="ru-RU" sz="2000" i="1" dirty="0" err="1" smtClean="0"/>
              <a:t>ок</a:t>
            </a:r>
            <a:r>
              <a:rPr lang="ru-RU" sz="2000" i="1" dirty="0" smtClean="0"/>
              <a:t>. </a:t>
            </a:r>
            <a:r>
              <a:rPr lang="ru-RU" sz="2000" i="1" dirty="0"/>
              <a:t>20 </a:t>
            </a:r>
            <a:r>
              <a:rPr lang="ru-RU" sz="2000" i="1" dirty="0" smtClean="0"/>
              <a:t>человек, однако за 2019г-33 ребенка, что объясняется ростом числа осмотренных.</a:t>
            </a:r>
          </a:p>
          <a:p>
            <a:r>
              <a:rPr lang="ru-RU" sz="2000" i="1" dirty="0" smtClean="0"/>
              <a:t> Однако</a:t>
            </a:r>
            <a:r>
              <a:rPr lang="ru-RU" sz="2000" i="1" dirty="0"/>
              <a:t> </a:t>
            </a:r>
            <a:r>
              <a:rPr lang="ru-RU" sz="2000" i="1" dirty="0" smtClean="0"/>
              <a:t>число  прооперированных </a:t>
            </a:r>
            <a:r>
              <a:rPr lang="ru-RU" sz="2000" i="1" dirty="0"/>
              <a:t>в 2017г-трое, в 2018г.-четверо и в 2019г.-пока трое детей с пороговой стадией </a:t>
            </a:r>
            <a:r>
              <a:rPr lang="ru-RU" sz="2000" i="1" dirty="0" smtClean="0"/>
              <a:t>РН, стабильно из года в год.</a:t>
            </a:r>
            <a:r>
              <a:rPr lang="ru-RU" sz="2000" i="1" dirty="0"/>
              <a:t> </a:t>
            </a:r>
            <a:r>
              <a:rPr lang="ru-RU" sz="2000" i="1" dirty="0" smtClean="0"/>
              <a:t> </a:t>
            </a:r>
          </a:p>
          <a:p>
            <a:pPr marL="0" indent="0">
              <a:buNone/>
            </a:pPr>
            <a:r>
              <a:rPr lang="ru-RU" sz="2000" i="1" dirty="0"/>
              <a:t>   </a:t>
            </a:r>
            <a:endParaRPr lang="ru-RU" sz="2000" i="1" dirty="0" smtClean="0"/>
          </a:p>
        </p:txBody>
      </p:sp>
      <p:pic>
        <p:nvPicPr>
          <p:cNvPr id="4" name="Picture 2" descr="C:\Documents and Settings\Admin\Мои документы\Загрузки\фото лазеркоагуляция ростов 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23" y="2359573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6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1876" y="2603500"/>
            <a:ext cx="7331826" cy="3416300"/>
          </a:xfrm>
        </p:spPr>
        <p:txBody>
          <a:bodyPr/>
          <a:lstStyle/>
          <a:p>
            <a:r>
              <a:rPr lang="ru-RU" i="1" dirty="0"/>
              <a:t>После регресса заболевания пациенты, перенесшие РН с изменениями на глазном дне и в стекловидном теле, после </a:t>
            </a:r>
            <a:r>
              <a:rPr lang="ru-RU" i="1" dirty="0" smtClean="0"/>
              <a:t>лечения, </a:t>
            </a:r>
            <a:r>
              <a:rPr lang="ru-RU" i="1" dirty="0"/>
              <a:t>наблюдаются  в офтальмологическом отделении РДКБ до 14-18 лет, где проходят дополнительное обследование и </a:t>
            </a:r>
            <a:r>
              <a:rPr lang="ru-RU" i="1" dirty="0" smtClean="0"/>
              <a:t>при необходимости лечение</a:t>
            </a:r>
            <a:r>
              <a:rPr lang="ru-RU" i="1" dirty="0"/>
              <a:t>. </a:t>
            </a:r>
          </a:p>
          <a:p>
            <a:r>
              <a:rPr lang="ru-RU" i="1" dirty="0"/>
              <a:t> В РДКБ с декабря 2018г создан кабинет </a:t>
            </a:r>
            <a:r>
              <a:rPr lang="ru-RU" i="1" dirty="0" err="1"/>
              <a:t>катамнеза</a:t>
            </a:r>
            <a:r>
              <a:rPr lang="ru-RU" i="1" dirty="0"/>
              <a:t>, где недоношенные дети республики </a:t>
            </a:r>
            <a:r>
              <a:rPr lang="ru-RU" i="1" dirty="0" smtClean="0"/>
              <a:t>ведутся </a:t>
            </a:r>
            <a:r>
              <a:rPr lang="ru-RU" i="1" dirty="0"/>
              <a:t>совместно неврологом, </a:t>
            </a:r>
            <a:r>
              <a:rPr lang="ru-RU" i="1" dirty="0" err="1"/>
              <a:t>сурдологом</a:t>
            </a:r>
            <a:r>
              <a:rPr lang="ru-RU" i="1" dirty="0"/>
              <a:t>, кардиологом и другими специалистами 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4" descr="lazernaya-koagulyaciya-setchatki-670x4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643" y="3158836"/>
            <a:ext cx="3348038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1869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4632" y="2603500"/>
            <a:ext cx="7337367" cy="4254500"/>
          </a:xfrm>
        </p:spPr>
        <p:txBody>
          <a:bodyPr>
            <a:normAutofit/>
          </a:bodyPr>
          <a:lstStyle/>
          <a:p>
            <a:r>
              <a:rPr lang="ru-RU" sz="2000" i="1" dirty="0"/>
              <a:t>Таким образом, в схеме оказания офтальмологической помощи детям с РН </a:t>
            </a:r>
            <a:r>
              <a:rPr lang="ru-RU" sz="2000" i="1" dirty="0" smtClean="0"/>
              <a:t> </a:t>
            </a:r>
            <a:r>
              <a:rPr lang="ru-RU" sz="2000" i="1" dirty="0"/>
              <a:t>прослеживаться тесная взаимосвязь перинатального центра, </a:t>
            </a:r>
            <a:r>
              <a:rPr lang="ru-RU" sz="2000" i="1" dirty="0" smtClean="0"/>
              <a:t>глазного кабинета поликлиники </a:t>
            </a:r>
            <a:r>
              <a:rPr lang="ru-RU" sz="2000" i="1" dirty="0"/>
              <a:t>и многопрофильного стационара, лечебные и реабилитационные мероприятия в специализированном учреждении с привлечением специалистов смежных специальностей</a:t>
            </a:r>
            <a:endParaRPr lang="ru-RU" sz="2000" i="1" dirty="0" smtClean="0"/>
          </a:p>
          <a:p>
            <a:r>
              <a:rPr lang="ru-RU" sz="2000" i="1" dirty="0"/>
              <a:t> К сегодняшнему дню, несмотря на все сложности, удалось наладить офтальмологическую помощь недоношенным в ДНР на всех этапах наблюдения за ребенком. </a:t>
            </a:r>
            <a:br>
              <a:rPr lang="ru-RU" sz="2000" i="1" dirty="0"/>
            </a:br>
            <a:r>
              <a:rPr lang="ru-RU" sz="2000" i="1" dirty="0"/>
              <a:t>  </a:t>
            </a:r>
            <a:endParaRPr lang="ru-RU" sz="2000" dirty="0"/>
          </a:p>
        </p:txBody>
      </p:sp>
      <p:pic>
        <p:nvPicPr>
          <p:cNvPr id="4" name="Picture 50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655" y="2726575"/>
            <a:ext cx="25558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24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654" y="712177"/>
            <a:ext cx="11412415" cy="5952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315" y="0"/>
            <a:ext cx="11746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750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6492" y="2621084"/>
            <a:ext cx="7552592" cy="34163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8 октября – Всемирный день зрения.</a:t>
            </a:r>
          </a:p>
          <a:p>
            <a:r>
              <a:rPr lang="ru-RU" dirty="0" smtClean="0"/>
              <a:t>международный день, отмечаемый во второй четверг октября по решению </a:t>
            </a:r>
            <a:r>
              <a:rPr lang="ru-RU" dirty="0" smtClean="0">
                <a:hlinkClick r:id="rId3" tooltip="Всемирная организация здравоохранения"/>
              </a:rPr>
              <a:t>Всемирной организации здравоохранения</a:t>
            </a:r>
            <a:r>
              <a:rPr lang="ru-RU" dirty="0" smtClean="0"/>
              <a:t> в рамках реализации Глобальной программы по борьбе со слепотой «Зрение 2020: Право на зрение»</a:t>
            </a:r>
          </a:p>
          <a:p>
            <a:r>
              <a:rPr lang="ru-RU" dirty="0" smtClean="0"/>
              <a:t>По данным Всемирной организации здравоохранения, во всем мире насчитывается около 37 миллионов слепых людей и 124 миллиона человек с плохим зрением. </a:t>
            </a:r>
          </a:p>
          <a:p>
            <a:r>
              <a:rPr lang="ru-RU" i="1" dirty="0" smtClean="0"/>
              <a:t>В мире каждую минуту рождается слепой ребенок. По данным ВОЗ, в настоящее время около 1,5 млн детей лишены зрения. </a:t>
            </a:r>
          </a:p>
          <a:p>
            <a:r>
              <a:rPr lang="ru-RU" i="1" dirty="0" smtClean="0"/>
              <a:t> </a:t>
            </a:r>
            <a:r>
              <a:rPr lang="ru-RU" dirty="0"/>
              <a:t>Каждый 10-й ребенок был недоношенным с незавершенным формированием сосудистого тракта глаза. К счастью, в 60% случаев он завершался нормально, но каждый 4-5-й недоношенный ребенок вступал на путь потери зрения за счет </a:t>
            </a:r>
            <a:r>
              <a:rPr lang="ru-RU" dirty="0" err="1"/>
              <a:t>ретинопатии</a:t>
            </a:r>
            <a:r>
              <a:rPr lang="ru-RU" dirty="0"/>
              <a:t>.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20" y="891442"/>
            <a:ext cx="3417277" cy="2945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43" y="4311651"/>
            <a:ext cx="3417277" cy="23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90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891" y="2303585"/>
            <a:ext cx="10084777" cy="4431323"/>
          </a:xfrm>
        </p:spPr>
      </p:pic>
    </p:spTree>
    <p:extLst>
      <p:ext uri="{BB962C8B-B14F-4D97-AF65-F5344CB8AC3E}">
        <p14:creationId xmlns:p14="http://schemas.microsoft.com/office/powerpoint/2010/main" xmlns="" val="101250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9558" y="2603500"/>
            <a:ext cx="7052441" cy="3416300"/>
          </a:xfrm>
        </p:spPr>
        <p:txBody>
          <a:bodyPr>
            <a:normAutofit lnSpcReduction="10000"/>
          </a:bodyPr>
          <a:lstStyle/>
          <a:p>
            <a:r>
              <a:rPr lang="ru-RU" b="1" i="1" dirty="0" err="1"/>
              <a:t>Ретинопатия</a:t>
            </a:r>
            <a:r>
              <a:rPr lang="ru-RU" b="1" i="1" dirty="0"/>
              <a:t> недоношенных (</a:t>
            </a:r>
            <a:r>
              <a:rPr lang="ru-RU" i="1" dirty="0"/>
              <a:t>РН)-сосудисто-пролиферативное заболевание, при тяжелом течении приводящее к слабовидению и слепоте и являющееся одной из ведущих причин инвалидности детства по зрению. </a:t>
            </a:r>
            <a:endParaRPr lang="ru-RU" i="1" dirty="0" smtClean="0"/>
          </a:p>
          <a:p>
            <a:r>
              <a:rPr lang="ru-RU" i="1" dirty="0" smtClean="0"/>
              <a:t>Впервые </a:t>
            </a:r>
            <a:r>
              <a:rPr lang="ru-RU" i="1" dirty="0"/>
              <a:t>описано </a:t>
            </a:r>
            <a:r>
              <a:rPr lang="ru-RU" i="1" dirty="0" err="1"/>
              <a:t>Terry</a:t>
            </a:r>
            <a:r>
              <a:rPr lang="ru-RU" i="1" dirty="0"/>
              <a:t> в 1942 г. как </a:t>
            </a:r>
            <a:r>
              <a:rPr lang="ru-RU" i="1" dirty="0" err="1"/>
              <a:t>ретролентальная</a:t>
            </a:r>
            <a:r>
              <a:rPr lang="ru-RU" i="1" dirty="0"/>
              <a:t> </a:t>
            </a:r>
            <a:r>
              <a:rPr lang="ru-RU" i="1" dirty="0" err="1"/>
              <a:t>фиброплазия</a:t>
            </a:r>
            <a:r>
              <a:rPr lang="ru-RU" i="1" dirty="0"/>
              <a:t>. </a:t>
            </a:r>
            <a:endParaRPr lang="ru-RU" i="1" dirty="0" smtClean="0"/>
          </a:p>
          <a:p>
            <a:r>
              <a:rPr lang="ru-RU" i="1" dirty="0" smtClean="0"/>
              <a:t>Термин </a:t>
            </a:r>
            <a:r>
              <a:rPr lang="ru-RU" i="1" dirty="0"/>
              <a:t>«</a:t>
            </a:r>
            <a:r>
              <a:rPr lang="ru-RU" i="1" dirty="0" err="1"/>
              <a:t>ретинопатия</a:t>
            </a:r>
            <a:r>
              <a:rPr lang="ru-RU" i="1" dirty="0"/>
              <a:t> недоношенных» был применен к данному заболевания в 1956 г. </a:t>
            </a:r>
            <a:endParaRPr lang="en-US" i="1" dirty="0" smtClean="0"/>
          </a:p>
          <a:p>
            <a:r>
              <a:rPr lang="ru-RU" i="1" dirty="0" smtClean="0"/>
              <a:t>Первые случаи РН в нашей </a:t>
            </a:r>
            <a:r>
              <a:rPr lang="ru-RU" i="1" dirty="0"/>
              <a:t>стране </a:t>
            </a:r>
            <a:r>
              <a:rPr lang="ru-RU" i="1" dirty="0" smtClean="0"/>
              <a:t>были отмечены  </a:t>
            </a:r>
            <a:r>
              <a:rPr lang="ru-RU" i="1" dirty="0"/>
              <a:t>в начале 90-х гг. </a:t>
            </a:r>
          </a:p>
          <a:p>
            <a:endParaRPr lang="ru-RU" i="1" dirty="0"/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500" y="2676698"/>
            <a:ext cx="4268788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113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3462" y="2286000"/>
            <a:ext cx="8928538" cy="39984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i="1" dirty="0" smtClean="0"/>
          </a:p>
          <a:p>
            <a:r>
              <a:rPr lang="ru-RU" sz="2000" i="1" dirty="0"/>
              <a:t>    Развитие службы офтальмологической </a:t>
            </a:r>
            <a:r>
              <a:rPr lang="ru-RU" sz="2000" i="1" dirty="0" smtClean="0"/>
              <a:t>помощи недоношенным</a:t>
            </a:r>
            <a:r>
              <a:rPr lang="ru-RU" sz="2000" i="1" dirty="0"/>
              <a:t> в мире</a:t>
            </a:r>
            <a:r>
              <a:rPr lang="ru-RU" sz="2000" i="1" dirty="0" smtClean="0"/>
              <a:t> и у нас начиналось </a:t>
            </a:r>
            <a:r>
              <a:rPr lang="ru-RU" sz="2000" i="1" dirty="0"/>
              <a:t>с организации </a:t>
            </a:r>
            <a:r>
              <a:rPr lang="ru-RU" sz="2000" i="1" dirty="0" err="1"/>
              <a:t>скрининговых</a:t>
            </a:r>
            <a:r>
              <a:rPr lang="ru-RU" sz="2000" i="1" dirty="0"/>
              <a:t> осмотров детей и выявления РН в перинатальных центрах, отделениях выхаживания новорожденных и недоношенных детей (ОВННД</a:t>
            </a:r>
            <a:r>
              <a:rPr lang="ru-RU" sz="2000" i="1" dirty="0" smtClean="0"/>
              <a:t>).  </a:t>
            </a:r>
          </a:p>
          <a:p>
            <a:r>
              <a:rPr lang="ru-RU" sz="2000" i="1" dirty="0" smtClean="0"/>
              <a:t>Приоритетным </a:t>
            </a:r>
            <a:r>
              <a:rPr lang="ru-RU" sz="2000" i="1" dirty="0"/>
              <a:t>являлось использование бинокулярного налобного офтальмоскопа, в случае его отсутствия в </a:t>
            </a:r>
            <a:r>
              <a:rPr lang="ru-RU" sz="2000" i="1" dirty="0" smtClean="0"/>
              <a:t>клиниках </a:t>
            </a:r>
            <a:r>
              <a:rPr lang="ru-RU" sz="2000" i="1" dirty="0"/>
              <a:t>применяли обычный ручной электрический офтальмоскоп, асферические </a:t>
            </a:r>
            <a:r>
              <a:rPr lang="ru-RU" sz="2000" i="1" dirty="0" smtClean="0"/>
              <a:t>линзы.</a:t>
            </a:r>
            <a:r>
              <a:rPr lang="ru-RU" sz="2000" i="1" dirty="0"/>
              <a:t> </a:t>
            </a:r>
            <a:endParaRPr lang="ru-RU" sz="2000" dirty="0"/>
          </a:p>
        </p:txBody>
      </p:sp>
      <p:pic>
        <p:nvPicPr>
          <p:cNvPr id="5" name="Picture 4" descr="osmotr-rebe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74347"/>
            <a:ext cx="3269600" cy="221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539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9682" y="2369128"/>
            <a:ext cx="9212317" cy="42050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    </a:t>
            </a:r>
            <a:endParaRPr lang="ru-RU" sz="2000" i="1" dirty="0" smtClean="0"/>
          </a:p>
          <a:p>
            <a:pPr marL="0" indent="0">
              <a:buNone/>
            </a:pPr>
            <a:r>
              <a:rPr lang="ru-RU" sz="2000" i="1" dirty="0" smtClean="0"/>
              <a:t>  </a:t>
            </a:r>
          </a:p>
          <a:p>
            <a:r>
              <a:rPr lang="ru-RU" sz="2000" i="1" dirty="0" smtClean="0"/>
              <a:t> На Украине мониторинг недоношенных детей осуществлялся врачами-офтальмологами на местах, с четкой преемственностью на Киев, где и оказывали лазерное лечение и </a:t>
            </a:r>
            <a:r>
              <a:rPr lang="ru-RU" sz="2000" i="1" dirty="0" err="1" smtClean="0"/>
              <a:t>витреретинальное</a:t>
            </a:r>
            <a:r>
              <a:rPr lang="ru-RU" sz="2000" i="1" dirty="0" smtClean="0"/>
              <a:t> вмешательство</a:t>
            </a:r>
          </a:p>
          <a:p>
            <a:r>
              <a:rPr lang="ru-RU" sz="2000" i="1" dirty="0" smtClean="0"/>
              <a:t>С распадом государства и отделения части Луганской и Донецкой областей жители региона оказались вне этого маршрута.</a:t>
            </a:r>
          </a:p>
          <a:p>
            <a:r>
              <a:rPr lang="ru-RU" sz="2000" i="1" dirty="0" smtClean="0"/>
              <a:t>В 2017. возобновила свою работу  в диагностике РН-</a:t>
            </a:r>
            <a:r>
              <a:rPr lang="ru-RU" sz="2000" i="1" dirty="0" err="1" smtClean="0"/>
              <a:t>ретинальная</a:t>
            </a:r>
            <a:r>
              <a:rPr lang="ru-RU" sz="2000" i="1" dirty="0" smtClean="0"/>
              <a:t> широкопольная(угол обзора 130 гр.) педиатрическая камера </a:t>
            </a:r>
            <a:r>
              <a:rPr lang="ru-RU" sz="2000" i="1" dirty="0" err="1" smtClean="0"/>
              <a:t>РетКам</a:t>
            </a:r>
            <a:r>
              <a:rPr lang="ru-RU" sz="2000" i="1" dirty="0" smtClean="0"/>
              <a:t> </a:t>
            </a:r>
            <a:r>
              <a:rPr lang="en-US" sz="2000" i="1" dirty="0" smtClean="0"/>
              <a:t>III</a:t>
            </a:r>
            <a:r>
              <a:rPr lang="ru-RU" sz="2000" i="1" dirty="0" smtClean="0"/>
              <a:t>,  </a:t>
            </a:r>
            <a:r>
              <a:rPr lang="ru-RU" sz="2000" i="1" dirty="0"/>
              <a:t>«золотой стандарт</a:t>
            </a:r>
            <a:r>
              <a:rPr lang="ru-RU" sz="2000" i="1" dirty="0" smtClean="0"/>
              <a:t>» для диагностики </a:t>
            </a:r>
            <a:r>
              <a:rPr lang="ru-RU" sz="2000" i="1" dirty="0" err="1" smtClean="0"/>
              <a:t>ретинопатии</a:t>
            </a:r>
            <a:r>
              <a:rPr lang="ru-RU" sz="2000" i="1" dirty="0" smtClean="0"/>
              <a:t> недоношенных в мире . 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122" y="2540438"/>
            <a:ext cx="2277533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202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1834" y="2603500"/>
            <a:ext cx="8040414" cy="3797300"/>
          </a:xfrm>
        </p:spPr>
        <p:txBody>
          <a:bodyPr>
            <a:normAutofit fontScale="85000" lnSpcReduction="10000"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приказам Минздрава РФ от 22 июля 2011 г. № 791н и от 25.10.2012 г. № 442н «Об утверждении порядка оказания медицинской помощи при заболеваниях глаза, его придаточного аппарата и орбиты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недоношенные дети находятся под наблюдением неонатолога, педиатра.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списки детей, подлежащих осмотру врача-офтальмолога, контролируют своевременность его проведения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первичные осмотры детей группы риска (срок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гестации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35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вес до 2000 г.) по развитию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ретинопатии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недоношенных проводятся врачом-офтальмологом в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кювезе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список входят так же  дети, имеющие следующие особенности: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систем организма: нервной, дыхательной, кровеносной;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получавших длительно(более 3 дней)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кислородотерапию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высоких концентрациях(уровень концентрации используемого дополнительного кислорода  выше 40-45%) </a:t>
            </a:r>
          </a:p>
          <a:p>
            <a:pPr>
              <a:lnSpc>
                <a:spcPct val="90000"/>
              </a:lnSpc>
              <a:buFont typeface="Wingdings" pitchFamily="2" charset="2"/>
              <a:buChar char="ь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из многоплодной беременности.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388" y="2678714"/>
            <a:ext cx="2700762" cy="195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88" y="4635066"/>
            <a:ext cx="2700762" cy="204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58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569778"/>
            <a:ext cx="7341577" cy="3549667"/>
          </a:xfrm>
        </p:spPr>
        <p:txBody>
          <a:bodyPr>
            <a:norm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перинатальном центре ГБ№1им. Вишневского 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ОПН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ЛПУ Республики проходят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скрининговые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осмотры  дети с помощи непрямого офтальмоскопа, электрического офтальмоскопа и  бинокулярной офтальмоскопии.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недоношенных детей, рожденных в сроке менее 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недель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проводится на 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неделе </a:t>
            </a:r>
            <a:r>
              <a:rPr lang="ru-RU" sz="2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гестации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рожденных в сроке более 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недель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возрасте 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недель жизни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отделениях реанимации и интенсивной терапии для новорожденных, отделениях патологии новорожденных и недоношенных детей 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537" y="2726575"/>
            <a:ext cx="3437771" cy="23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220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9683" y="2223655"/>
            <a:ext cx="7043548" cy="421870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случаях,  когда в ходе обследования выявлено</a:t>
            </a:r>
          </a:p>
          <a:p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отсуствие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РН, РН- 1,2 ст.-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осмотры раз в 2 недели, вплоть до 45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нед.ПКВ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чего ребенок наблюдается офтальмологами на местах с целью мониторинга поздних проявлений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РН, РН- 1,2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как миопия, миопический астигматизм, амблиопия, косоглазие для ранней коррекции и улучшения прогноза течения заболевания. Надо отметить, что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РН, РН- 1,2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уходят бесследно, и  пожизненно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ведуться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офтальмологами, как РН, даже в пенсионном возрасте.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 2 ст.- раз в 3 дня до регресса изменений на глазном дне, или достижения ребенка 45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постконцептуального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  <a:p>
            <a:pPr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проводится в затемненном помещении в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кювезе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на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пеленальном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столике при медикаментозно расширенном зрачке методом обратной бинокулярной офтальмоскопии и (или) с помощью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ретинальной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педиатрической камеры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6367" y="3322731"/>
            <a:ext cx="2133600" cy="1603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070" y="2435470"/>
            <a:ext cx="2601613" cy="177452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339</TotalTime>
  <Words>565</Words>
  <Application>Microsoft Office PowerPoint</Application>
  <PresentationFormat>Произвольный</PresentationFormat>
  <Paragraphs>54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Совет директоров</vt:lpstr>
      <vt:lpstr>Организация офтальмологической помощи недоношенным детям в условиях РДКБ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офтальмологической помощи недоношенным детям</dc:title>
  <dc:creator>HOME</dc:creator>
  <cp:lastModifiedBy>User</cp:lastModifiedBy>
  <cp:revision>48</cp:revision>
  <dcterms:created xsi:type="dcterms:W3CDTF">2019-09-30T20:01:26Z</dcterms:created>
  <dcterms:modified xsi:type="dcterms:W3CDTF">2020-10-28T21:40:36Z</dcterms:modified>
</cp:coreProperties>
</file>