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2" r:id="rId4"/>
    <p:sldId id="275" r:id="rId5"/>
    <p:sldId id="280" r:id="rId6"/>
    <p:sldId id="276" r:id="rId7"/>
    <p:sldId id="281" r:id="rId8"/>
    <p:sldId id="283" r:id="rId9"/>
    <p:sldId id="264" r:id="rId10"/>
    <p:sldId id="257" r:id="rId11"/>
    <p:sldId id="258" r:id="rId12"/>
    <p:sldId id="259" r:id="rId13"/>
    <p:sldId id="260" r:id="rId14"/>
    <p:sldId id="261" r:id="rId15"/>
    <p:sldId id="266" r:id="rId16"/>
    <p:sldId id="268" r:id="rId17"/>
    <p:sldId id="263" r:id="rId18"/>
    <p:sldId id="269" r:id="rId19"/>
    <p:sldId id="270" r:id="rId20"/>
    <p:sldId id="271" r:id="rId21"/>
    <p:sldId id="272" r:id="rId22"/>
    <p:sldId id="273" r:id="rId23"/>
    <p:sldId id="28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65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0209701671668448"/>
          <c:y val="0"/>
          <c:w val="0.68662777175961154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noFill/>
          </c:spPr>
          <c:explosion val="11"/>
          <c:dPt>
            <c:idx val="0"/>
            <c:spPr>
              <a:solidFill>
                <a:srgbClr val="FF7C80"/>
              </a:solidFill>
              <a:ln w="25400">
                <a:solidFill>
                  <a:srgbClr val="C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2F9-4C89-BE37-595D7F15B966}"/>
              </c:ext>
            </c:extLst>
          </c:dPt>
          <c:dPt>
            <c:idx val="1"/>
            <c:spPr>
              <a:noFill/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F9-4C89-BE37-595D7F15B966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1.5</c:v>
                </c:pt>
                <c:pt idx="1">
                  <c:v>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2F9-4C89-BE37-595D7F15B966}"/>
            </c:ext>
          </c:extLst>
        </c:ser>
        <c:firstSliceAng val="33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1" tx1="lt1" bg2="dk2" tx2="lt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31103890448476651"/>
          <c:y val="7.028107788956936E-2"/>
          <c:w val="0.53582373159876762"/>
          <c:h val="0.88692582709114764"/>
        </c:manualLayout>
      </c:layout>
      <c:radarChart>
        <c:radarStyle val="marker"/>
        <c:ser>
          <c:idx val="0"/>
          <c:order val="0"/>
          <c:tx>
            <c:strRef>
              <c:f>Sheet1!$A$2</c:f>
              <c:strCache>
                <c:ptCount val="1"/>
                <c:pt idx="0">
                  <c:v>девочки-подростки с НДСТ, n=176</c:v>
                </c:pt>
              </c:strCache>
            </c:strRef>
          </c:tx>
          <c:spPr>
            <a:ln w="44450">
              <a:solidFill>
                <a:srgbClr val="0000CC"/>
              </a:solidFill>
              <a:prstDash val="solid"/>
            </a:ln>
          </c:spPr>
          <c:marker>
            <c:symbol val="none"/>
          </c:marker>
          <c:cat>
            <c:strRef>
              <c:f>Sheet1!$B$1:$J$1</c:f>
              <c:strCache>
                <c:ptCount val="9"/>
                <c:pt idx="0">
                  <c:v>CD3+</c:v>
                </c:pt>
                <c:pt idx="1">
                  <c:v>CD4+</c:v>
                </c:pt>
                <c:pt idx="2">
                  <c:v>CD8+</c:v>
                </c:pt>
                <c:pt idx="3">
                  <c:v>CD4+/CD8+</c:v>
                </c:pt>
                <c:pt idx="4">
                  <c:v>CD16+</c:v>
                </c:pt>
                <c:pt idx="5">
                  <c:v>IgA</c:v>
                </c:pt>
                <c:pt idx="6">
                  <c:v>IgM</c:v>
                </c:pt>
                <c:pt idx="7">
                  <c:v>IgG</c:v>
                </c:pt>
                <c:pt idx="8">
                  <c:v>IgE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0.8</c:v>
                </c:pt>
                <c:pt idx="1">
                  <c:v>0.9</c:v>
                </c:pt>
                <c:pt idx="2">
                  <c:v>0.62000000000000177</c:v>
                </c:pt>
                <c:pt idx="3">
                  <c:v>1.46</c:v>
                </c:pt>
                <c:pt idx="4">
                  <c:v>1.22</c:v>
                </c:pt>
                <c:pt idx="5">
                  <c:v>0.83000000000000063</c:v>
                </c:pt>
                <c:pt idx="6">
                  <c:v>0.75000000000000189</c:v>
                </c:pt>
                <c:pt idx="7">
                  <c:v>0.9</c:v>
                </c:pt>
                <c:pt idx="8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2E-4679-8F2D-76B8FAD2F00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контрольная группа, n=40</c:v>
                </c:pt>
              </c:strCache>
            </c:strRef>
          </c:tx>
          <c:spPr>
            <a:ln w="19050">
              <a:solidFill>
                <a:srgbClr val="008000"/>
              </a:solidFill>
              <a:prstDash val="solid"/>
            </a:ln>
          </c:spPr>
          <c:marker>
            <c:symbol val="none"/>
          </c:marker>
          <c:cat>
            <c:strRef>
              <c:f>Sheet1!$B$1:$J$1</c:f>
              <c:strCache>
                <c:ptCount val="9"/>
                <c:pt idx="0">
                  <c:v>CD3+</c:v>
                </c:pt>
                <c:pt idx="1">
                  <c:v>CD4+</c:v>
                </c:pt>
                <c:pt idx="2">
                  <c:v>CD8+</c:v>
                </c:pt>
                <c:pt idx="3">
                  <c:v>CD4+/CD8+</c:v>
                </c:pt>
                <c:pt idx="4">
                  <c:v>CD16+</c:v>
                </c:pt>
                <c:pt idx="5">
                  <c:v>IgA</c:v>
                </c:pt>
                <c:pt idx="6">
                  <c:v>IgM</c:v>
                </c:pt>
                <c:pt idx="7">
                  <c:v>IgG</c:v>
                </c:pt>
                <c:pt idx="8">
                  <c:v>IgE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2E-4679-8F2D-76B8FAD2F00B}"/>
            </c:ext>
          </c:extLst>
        </c:ser>
        <c:axId val="115608960"/>
        <c:axId val="115655808"/>
      </c:radarChart>
      <c:catAx>
        <c:axId val="115608960"/>
        <c:scaling>
          <c:orientation val="minMax"/>
        </c:scaling>
        <c:axPos val="b"/>
        <c:majorGridlines>
          <c:spPr>
            <a:ln w="11990">
              <a:solidFill>
                <a:schemeClr val="accent4">
                  <a:lumMod val="75000"/>
                </a:schemeClr>
              </a:solidFill>
              <a:prstDash val="solid"/>
            </a:ln>
          </c:spPr>
        </c:majorGridlines>
        <c:numFmt formatCode="General" sourceLinked="1"/>
        <c:tickLblPos val="nextTo"/>
        <c:txPr>
          <a:bodyPr rot="0" vert="horz"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5655808"/>
        <c:crosses val="autoZero"/>
        <c:lblAlgn val="ctr"/>
        <c:lblOffset val="100"/>
      </c:catAx>
      <c:valAx>
        <c:axId val="115655808"/>
        <c:scaling>
          <c:orientation val="minMax"/>
        </c:scaling>
        <c:axPos val="l"/>
        <c:numFmt formatCode="0.0" sourceLinked="0"/>
        <c:majorTickMark val="cross"/>
        <c:tickLblPos val="nextTo"/>
        <c:spPr>
          <a:ln w="11990">
            <a:solidFill>
              <a:schemeClr val="accent4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5608960"/>
        <c:crosses val="autoZero"/>
        <c:crossBetween val="between"/>
      </c:valAx>
      <c:spPr>
        <a:noFill/>
        <a:ln w="25396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0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5.1672025746795622E-2"/>
          <c:w val="0.41751794590893532"/>
          <c:h val="8.7578164837229272E-2"/>
        </c:manualLayout>
      </c:layout>
      <c:spPr>
        <a:noFill/>
        <a:ln w="23981">
          <a:noFill/>
        </a:ln>
      </c:spPr>
      <c:txPr>
        <a:bodyPr/>
        <a:lstStyle/>
        <a:p>
          <a:pPr>
            <a:defRPr sz="1600" b="0" i="0" u="none" strike="noStrike" baseline="0">
              <a:solidFill>
                <a:schemeClr val="bg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40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1" tx1="lt1" bg2="dk2" tx2="lt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35039879493324322"/>
          <c:y val="9.3310736463094165E-2"/>
          <c:w val="0.50202905854159718"/>
          <c:h val="0.83395779370793344"/>
        </c:manualLayout>
      </c:layout>
      <c:radarChart>
        <c:radarStyle val="marker"/>
        <c:ser>
          <c:idx val="0"/>
          <c:order val="0"/>
          <c:tx>
            <c:strRef>
              <c:f>Sheet1!$A$2</c:f>
              <c:strCache>
                <c:ptCount val="1"/>
                <c:pt idx="0">
                  <c:v>ДО лечения: девочки-подростки с НДСТ, n=176</c:v>
                </c:pt>
              </c:strCache>
            </c:strRef>
          </c:tx>
          <c:spPr>
            <a:ln w="28575">
              <a:solidFill>
                <a:srgbClr val="0000CC"/>
              </a:solidFill>
              <a:prstDash val="sysDash"/>
            </a:ln>
          </c:spPr>
          <c:marker>
            <c:symbol val="none"/>
          </c:marker>
          <c:cat>
            <c:strRef>
              <c:f>Sheet1!$B$1:$J$1</c:f>
              <c:strCache>
                <c:ptCount val="9"/>
                <c:pt idx="0">
                  <c:v>CD3+</c:v>
                </c:pt>
                <c:pt idx="1">
                  <c:v>CD4+</c:v>
                </c:pt>
                <c:pt idx="2">
                  <c:v>CD8+</c:v>
                </c:pt>
                <c:pt idx="3">
                  <c:v>CD4+/CD8+</c:v>
                </c:pt>
                <c:pt idx="4">
                  <c:v>CD16+</c:v>
                </c:pt>
                <c:pt idx="5">
                  <c:v>IgA</c:v>
                </c:pt>
                <c:pt idx="6">
                  <c:v>IgM</c:v>
                </c:pt>
                <c:pt idx="7">
                  <c:v>IgG</c:v>
                </c:pt>
                <c:pt idx="8">
                  <c:v>IgE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0.8</c:v>
                </c:pt>
                <c:pt idx="1">
                  <c:v>0.9</c:v>
                </c:pt>
                <c:pt idx="2">
                  <c:v>0.62000000000000044</c:v>
                </c:pt>
                <c:pt idx="3">
                  <c:v>1.46</c:v>
                </c:pt>
                <c:pt idx="4">
                  <c:v>1.22</c:v>
                </c:pt>
                <c:pt idx="5">
                  <c:v>0.8300000000000004</c:v>
                </c:pt>
                <c:pt idx="6">
                  <c:v>0.75000000000000044</c:v>
                </c:pt>
                <c:pt idx="7">
                  <c:v>0.9</c:v>
                </c:pt>
                <c:pt idx="8">
                  <c:v>3.2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контрольная группа, n=40</c:v>
                </c:pt>
              </c:strCache>
            </c:strRef>
          </c:tx>
          <c:spPr>
            <a:ln w="19050">
              <a:solidFill>
                <a:srgbClr val="008000"/>
              </a:solidFill>
              <a:prstDash val="solid"/>
            </a:ln>
          </c:spPr>
          <c:marker>
            <c:symbol val="none"/>
          </c:marker>
          <c:cat>
            <c:strRef>
              <c:f>Sheet1!$B$1:$J$1</c:f>
              <c:strCache>
                <c:ptCount val="9"/>
                <c:pt idx="0">
                  <c:v>CD3+</c:v>
                </c:pt>
                <c:pt idx="1">
                  <c:v>CD4+</c:v>
                </c:pt>
                <c:pt idx="2">
                  <c:v>CD8+</c:v>
                </c:pt>
                <c:pt idx="3">
                  <c:v>CD4+/CD8+</c:v>
                </c:pt>
                <c:pt idx="4">
                  <c:v>CD16+</c:v>
                </c:pt>
                <c:pt idx="5">
                  <c:v>IgA</c:v>
                </c:pt>
                <c:pt idx="6">
                  <c:v>IgM</c:v>
                </c:pt>
                <c:pt idx="7">
                  <c:v>IgG</c:v>
                </c:pt>
                <c:pt idx="8">
                  <c:v>IgE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через 12 месяцев:                  – основная группа, n=91</c:v>
                </c:pt>
              </c:strCache>
            </c:strRef>
          </c:tx>
          <c:spPr>
            <a:ln w="508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Sheet1!$B$1:$J$1</c:f>
              <c:strCache>
                <c:ptCount val="9"/>
                <c:pt idx="0">
                  <c:v>CD3+</c:v>
                </c:pt>
                <c:pt idx="1">
                  <c:v>CD4+</c:v>
                </c:pt>
                <c:pt idx="2">
                  <c:v>CD8+</c:v>
                </c:pt>
                <c:pt idx="3">
                  <c:v>CD4+/CD8+</c:v>
                </c:pt>
                <c:pt idx="4">
                  <c:v>CD16+</c:v>
                </c:pt>
                <c:pt idx="5">
                  <c:v>IgA</c:v>
                </c:pt>
                <c:pt idx="6">
                  <c:v>IgM</c:v>
                </c:pt>
                <c:pt idx="7">
                  <c:v>IgG</c:v>
                </c:pt>
                <c:pt idx="8">
                  <c:v>IgE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9"/>
                <c:pt idx="0">
                  <c:v>0.97000000000000042</c:v>
                </c:pt>
                <c:pt idx="1">
                  <c:v>1</c:v>
                </c:pt>
                <c:pt idx="2">
                  <c:v>0.93</c:v>
                </c:pt>
                <c:pt idx="3">
                  <c:v>1.1000000000000001</c:v>
                </c:pt>
                <c:pt idx="4">
                  <c:v>1.04</c:v>
                </c:pt>
                <c:pt idx="5">
                  <c:v>0.98</c:v>
                </c:pt>
                <c:pt idx="6">
                  <c:v>0.97000000000000042</c:v>
                </c:pt>
                <c:pt idx="7">
                  <c:v>1</c:v>
                </c:pt>
                <c:pt idx="8">
                  <c:v>1.3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– группа сравнения, n=80</c:v>
                </c:pt>
              </c:strCache>
            </c:strRef>
          </c:tx>
          <c:spPr>
            <a:ln w="508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Sheet1!$B$1:$J$1</c:f>
              <c:strCache>
                <c:ptCount val="9"/>
                <c:pt idx="0">
                  <c:v>CD3+</c:v>
                </c:pt>
                <c:pt idx="1">
                  <c:v>CD4+</c:v>
                </c:pt>
                <c:pt idx="2">
                  <c:v>CD8+</c:v>
                </c:pt>
                <c:pt idx="3">
                  <c:v>CD4+/CD8+</c:v>
                </c:pt>
                <c:pt idx="4">
                  <c:v>CD16+</c:v>
                </c:pt>
                <c:pt idx="5">
                  <c:v>IgA</c:v>
                </c:pt>
                <c:pt idx="6">
                  <c:v>IgM</c:v>
                </c:pt>
                <c:pt idx="7">
                  <c:v>IgG</c:v>
                </c:pt>
                <c:pt idx="8">
                  <c:v>IgE</c:v>
                </c:pt>
              </c:strCache>
            </c:strRef>
          </c:cat>
          <c:val>
            <c:numRef>
              <c:f>Sheet1!$B$5:$J$5</c:f>
              <c:numCache>
                <c:formatCode>General</c:formatCode>
                <c:ptCount val="9"/>
                <c:pt idx="0">
                  <c:v>0.9</c:v>
                </c:pt>
                <c:pt idx="1">
                  <c:v>1</c:v>
                </c:pt>
                <c:pt idx="2">
                  <c:v>0.85000000000000042</c:v>
                </c:pt>
                <c:pt idx="3">
                  <c:v>1.25</c:v>
                </c:pt>
                <c:pt idx="4">
                  <c:v>1.1000000000000001</c:v>
                </c:pt>
                <c:pt idx="5">
                  <c:v>1</c:v>
                </c:pt>
                <c:pt idx="6">
                  <c:v>0.9</c:v>
                </c:pt>
                <c:pt idx="7">
                  <c:v>1.04</c:v>
                </c:pt>
                <c:pt idx="8">
                  <c:v>2.2999999999999998</c:v>
                </c:pt>
              </c:numCache>
            </c:numRef>
          </c:val>
        </c:ser>
        <c:axId val="139042176"/>
        <c:axId val="142381440"/>
      </c:radarChart>
      <c:catAx>
        <c:axId val="139042176"/>
        <c:scaling>
          <c:orientation val="minMax"/>
        </c:scaling>
        <c:axPos val="b"/>
        <c:majorGridlines>
          <c:spPr>
            <a:ln w="11990">
              <a:solidFill>
                <a:schemeClr val="accent4">
                  <a:lumMod val="75000"/>
                </a:schemeClr>
              </a:solidFill>
              <a:prstDash val="solid"/>
            </a:ln>
          </c:spPr>
        </c:majorGridlines>
        <c:numFmt formatCode="General" sourceLinked="1"/>
        <c:tickLblPos val="nextTo"/>
        <c:txPr>
          <a:bodyPr rot="0" vert="horz"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2381440"/>
        <c:crosses val="autoZero"/>
        <c:lblAlgn val="ctr"/>
        <c:lblOffset val="100"/>
      </c:catAx>
      <c:valAx>
        <c:axId val="142381440"/>
        <c:scaling>
          <c:orientation val="minMax"/>
        </c:scaling>
        <c:axPos val="l"/>
        <c:numFmt formatCode="0.0" sourceLinked="0"/>
        <c:majorTickMark val="cross"/>
        <c:tickLblPos val="nextTo"/>
        <c:spPr>
          <a:ln w="11990">
            <a:solidFill>
              <a:schemeClr val="accent4">
                <a:lumMod val="7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9042176"/>
        <c:crosses val="autoZero"/>
        <c:crossBetween val="between"/>
      </c:valAx>
      <c:spPr>
        <a:noFill/>
        <a:ln w="25396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0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3.0945333030623374E-2"/>
          <c:w val="0.34585043478260946"/>
          <c:h val="0.40433117156769238"/>
        </c:manualLayout>
      </c:layout>
      <c:spPr>
        <a:noFill/>
        <a:ln w="23981">
          <a:noFill/>
        </a:ln>
      </c:spPr>
      <c:txPr>
        <a:bodyPr/>
        <a:lstStyle/>
        <a:p>
          <a:pPr>
            <a:defRPr sz="1600" b="0" i="0" u="none" strike="noStrike" baseline="0">
              <a:solidFill>
                <a:schemeClr val="bg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40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1" tx1="lt1" bg2="dk2" tx2="lt2" accent1="accent1" accent2="accent2" accent3="accent3" accent4="accent4" accent5="accent5" accent6="accent6" hlink="hlink" folHlink="folHlink"/>
  <c:chart>
    <c:autoTitleDeleted val="1"/>
    <c:view3D>
      <c:hPercent val="100"/>
      <c:depthPercent val="100"/>
      <c:rAngAx val="1"/>
    </c:view3D>
    <c:plotArea>
      <c:layout>
        <c:manualLayout>
          <c:layoutTarget val="inner"/>
          <c:xMode val="edge"/>
          <c:yMode val="edge"/>
          <c:x val="0.2690755354730418"/>
          <c:y val="7.7795853322488021E-2"/>
          <c:w val="0.73092446452695825"/>
          <c:h val="1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частота обнаружения, %</c:v>
                </c:pt>
              </c:strCache>
            </c:strRef>
          </c:tx>
          <c:spPr>
            <a:pattFill prst="wdDnDiag">
              <a:fgClr>
                <a:srgbClr val="C00000"/>
              </a:fgClr>
              <a:bgClr>
                <a:sysClr val="window" lastClr="FFFFFF"/>
              </a:bgClr>
            </a:pattFill>
            <a:ln w="38100">
              <a:solidFill>
                <a:srgbClr val="C00000"/>
              </a:solidFill>
            </a:ln>
            <a:effectLst>
              <a:outerShdw blurRad="50800" dist="38100" dir="8100000" algn="tr" rotWithShape="0">
                <a:srgbClr val="002060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  <a:sp3d prstMaterial="metal"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2.670282817587705E-2"/>
                  <c:y val="4.791360761547200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17,4</a:t>
                    </a:r>
                    <a:r>
                      <a:rPr lang="ru-RU" dirty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1B-4507-AD66-2C4913451A25}"/>
                </c:ext>
              </c:extLst>
            </c:dLbl>
            <c:dLbl>
              <c:idx val="1"/>
              <c:layout>
                <c:manualLayout>
                  <c:x val="3.2324476212903762E-2"/>
                  <c:y val="-7.18704114232078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9,8</a:t>
                    </a:r>
                    <a:r>
                      <a:rPr lang="ru-RU" dirty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1B-4507-AD66-2C4913451A25}"/>
                </c:ext>
              </c:extLst>
            </c:dLbl>
            <c:dLbl>
              <c:idx val="2"/>
              <c:layout>
                <c:manualLayout>
                  <c:x val="2.810824018513379E-2"/>
                  <c:y val="4.791360761547200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19,6</a:t>
                    </a:r>
                    <a:r>
                      <a:rPr lang="ru-RU" dirty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1B-4507-AD66-2C4913451A25}"/>
                </c:ext>
              </c:extLst>
            </c:dLbl>
            <c:dLbl>
              <c:idx val="3"/>
              <c:layout>
                <c:manualLayout>
                  <c:x val="1.9675768129593495E-2"/>
                  <c:y val="2.395680380773588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66,7</a:t>
                    </a:r>
                    <a:r>
                      <a:rPr lang="ru-RU" dirty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1B-4507-AD66-2C4913451A25}"/>
                </c:ext>
              </c:extLst>
            </c:dLbl>
            <c:dLbl>
              <c:idx val="4"/>
              <c:layout>
                <c:manualLayout>
                  <c:x val="1.8270356120336909E-2"/>
                  <c:y val="2.395680380773588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13,0</a:t>
                    </a:r>
                    <a:r>
                      <a:rPr lang="ru-RU" dirty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11B-4507-AD66-2C4913451A2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Candida spp.</c:v>
                </c:pt>
                <c:pt idx="1">
                  <c:v>Streptococcus spp. α-гемолитический</c:v>
                </c:pt>
                <c:pt idx="2">
                  <c:v>Enterococcus spp.</c:v>
                </c:pt>
                <c:pt idx="3">
                  <c:v>Peptostreptococcus spp.</c:v>
                </c:pt>
                <c:pt idx="4">
                  <c:v>E. coli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17.399999999999999</c:v>
                </c:pt>
                <c:pt idx="1">
                  <c:v>9.8000000000000007</c:v>
                </c:pt>
                <c:pt idx="2">
                  <c:v>19.600000000000001</c:v>
                </c:pt>
                <c:pt idx="3">
                  <c:v>66.7</c:v>
                </c:pt>
                <c:pt idx="4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11B-4507-AD66-2C4913451A2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интенсивность колонизации, lg КОЕ/г</c:v>
                </c:pt>
              </c:strCache>
            </c:strRef>
          </c:tx>
          <c:spPr>
            <a:solidFill>
              <a:srgbClr val="C00000"/>
            </a:solidFill>
            <a:ln w="3810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 prstMaterial="metal"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1.9675768129593599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11B-4507-AD66-2C4913451A25}"/>
                </c:ext>
              </c:extLst>
            </c:dLbl>
            <c:dLbl>
              <c:idx val="1"/>
              <c:layout>
                <c:manualLayout>
                  <c:x val="1.8270356120336909E-2"/>
                  <c:y val="-2.395680380773633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11B-4507-AD66-2C4913451A25}"/>
                </c:ext>
              </c:extLst>
            </c:dLbl>
            <c:dLbl>
              <c:idx val="2"/>
              <c:layout>
                <c:manualLayout>
                  <c:x val="1.9675768129593599E-2"/>
                  <c:y val="-2.395680380773588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11B-4507-AD66-2C4913451A25}"/>
                </c:ext>
              </c:extLst>
            </c:dLbl>
            <c:dLbl>
              <c:idx val="3"/>
              <c:layout>
                <c:manualLayout>
                  <c:x val="2.1081180138850342E-2"/>
                  <c:y val="-2.395680380773588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11B-4507-AD66-2C4913451A25}"/>
                </c:ext>
              </c:extLst>
            </c:dLbl>
            <c:dLbl>
              <c:idx val="4"/>
              <c:layout>
                <c:manualLayout>
                  <c:x val="2.1081180138850231E-2"/>
                  <c:y val="-4.791360761547200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11B-4507-AD66-2C4913451A2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Candida spp.</c:v>
                </c:pt>
                <c:pt idx="1">
                  <c:v>Streptococcus spp. α-гемолитический</c:v>
                </c:pt>
                <c:pt idx="2">
                  <c:v>Enterococcus spp.</c:v>
                </c:pt>
                <c:pt idx="3">
                  <c:v>Peptostreptococcus spp.</c:v>
                </c:pt>
                <c:pt idx="4">
                  <c:v>E. coli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6.8</c:v>
                </c:pt>
                <c:pt idx="1">
                  <c:v>6</c:v>
                </c:pt>
                <c:pt idx="2">
                  <c:v>4.7</c:v>
                </c:pt>
                <c:pt idx="3">
                  <c:v>5.7</c:v>
                </c:pt>
                <c:pt idx="4">
                  <c:v>4.4000000000000004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B-F11B-4507-AD66-2C4913451A25}"/>
            </c:ext>
          </c:extLst>
        </c:ser>
        <c:dLbls>
          <c:showVal val="1"/>
        </c:dLbls>
        <c:gapWidth val="80"/>
        <c:shape val="box"/>
        <c:axId val="118572160"/>
        <c:axId val="119669888"/>
        <c:axId val="0"/>
      </c:bar3DChart>
      <c:catAx>
        <c:axId val="118572160"/>
        <c:scaling>
          <c:orientation val="maxMin"/>
        </c:scaling>
        <c:axPos val="l"/>
        <c:numFmt formatCode="General" sourceLinked="0"/>
        <c:tickLblPos val="nextTo"/>
        <c:txPr>
          <a:bodyPr/>
          <a:lstStyle/>
          <a:p>
            <a:pPr>
              <a:defRPr sz="1800" b="0"/>
            </a:pPr>
            <a:endParaRPr lang="ru-RU"/>
          </a:p>
        </c:txPr>
        <c:crossAx val="119669888"/>
        <c:crosses val="autoZero"/>
        <c:auto val="1"/>
        <c:lblAlgn val="ctr"/>
        <c:lblOffset val="100"/>
      </c:catAx>
      <c:valAx>
        <c:axId val="119669888"/>
        <c:scaling>
          <c:orientation val="minMax"/>
          <c:max val="80"/>
        </c:scaling>
        <c:delete val="1"/>
        <c:axPos val="t"/>
        <c:numFmt formatCode="General" sourceLinked="1"/>
        <c:tickLblPos val="none"/>
        <c:crossAx val="118572160"/>
        <c:crosses val="autoZero"/>
        <c:crossBetween val="between"/>
      </c:valAx>
    </c:plotArea>
    <c:legend>
      <c:legendPos val="l"/>
      <c:legendEntry>
        <c:idx val="1"/>
        <c:txPr>
          <a:bodyPr/>
          <a:lstStyle/>
          <a:p>
            <a:pPr>
              <a:defRPr sz="1800" b="1" i="1"/>
            </a:pPr>
            <a:endParaRPr lang="ru-RU"/>
          </a:p>
        </c:txPr>
      </c:legendEntry>
      <c:layout>
        <c:manualLayout>
          <c:xMode val="edge"/>
          <c:yMode val="edge"/>
          <c:x val="0.60790543148583576"/>
          <c:y val="0.11028090201327699"/>
          <c:w val="0.36713223798251032"/>
          <c:h val="0.21952958646406684"/>
        </c:manualLayout>
      </c:layout>
      <c:overlay val="1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1" tx1="lt1" bg2="dk2" tx2="lt2" accent1="accent1" accent2="accent2" accent3="accent3" accent4="accent4" accent5="accent5" accent6="accent6" hlink="hlink" folHlink="folHlink"/>
  <c:chart>
    <c:autoTitleDeleted val="1"/>
    <c:view3D>
      <c:hPercent val="100"/>
      <c:depthPercent val="100"/>
      <c:rAngAx val="1"/>
    </c:view3D>
    <c:plotArea>
      <c:layout>
        <c:manualLayout>
          <c:layoutTarget val="inner"/>
          <c:xMode val="edge"/>
          <c:yMode val="edge"/>
          <c:x val="0.2690755354730418"/>
          <c:y val="7.7795853322488021E-2"/>
          <c:w val="0.68876210424925588"/>
          <c:h val="1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частота обнаружения, %</c:v>
                </c:pt>
              </c:strCache>
            </c:strRef>
          </c:tx>
          <c:spPr>
            <a:pattFill prst="wdDnDiag">
              <a:fgClr>
                <a:srgbClr val="0070C0"/>
              </a:fgClr>
              <a:bgClr>
                <a:sysClr val="window" lastClr="FFFFFF"/>
              </a:bgClr>
            </a:pattFill>
            <a:ln w="38100">
              <a:solidFill>
                <a:srgbClr val="0070C0"/>
              </a:solidFill>
            </a:ln>
            <a:effectLst>
              <a:outerShdw blurRad="50800" dist="38100" dir="8100000" algn="tr" rotWithShape="0">
                <a:srgbClr val="002060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  <a:sp3d prstMaterial="metal"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2.670282817587705E-2"/>
                  <c:y val="4.7913607615472009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95,0%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C5-4B2A-977C-F70AC2737404}"/>
                </c:ext>
              </c:extLst>
            </c:dLbl>
            <c:dLbl>
              <c:idx val="1"/>
              <c:layout>
                <c:manualLayout>
                  <c:x val="2.9513652194390387E-2"/>
                  <c:y val="1.437427092089192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21,7%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C5-4B2A-977C-F70AC2737404}"/>
                </c:ext>
              </c:extLst>
            </c:dLbl>
            <c:dLbl>
              <c:idx val="2"/>
              <c:layout>
                <c:manualLayout>
                  <c:x val="2.810824018513379E-2"/>
                  <c:y val="4.7913607615472009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20,0%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C5-4B2A-977C-F70AC2737404}"/>
                </c:ext>
              </c:extLst>
            </c:dLbl>
            <c:dLbl>
              <c:idx val="3"/>
              <c:layout>
                <c:manualLayout>
                  <c:x val="1.9675768129593495E-2"/>
                  <c:y val="2.395680380773588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66,7</a:t>
                    </a:r>
                    <a:r>
                      <a:rPr lang="ru-RU" dirty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C5-4B2A-977C-F70AC2737404}"/>
                </c:ext>
              </c:extLst>
            </c:dLbl>
            <c:dLbl>
              <c:idx val="4"/>
              <c:layout>
                <c:manualLayout>
                  <c:x val="1.8270356120336909E-2"/>
                  <c:y val="2.395680380773588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13,0</a:t>
                    </a:r>
                    <a:r>
                      <a:rPr lang="ru-RU" dirty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C5-4B2A-977C-F70AC273740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Streptococcus spp. α-гемолитический</c:v>
                </c:pt>
                <c:pt idx="1">
                  <c:v>Peptostreptococcus spp.</c:v>
                </c:pt>
                <c:pt idx="2">
                  <c:v>Staphylococcus aureus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95</c:v>
                </c:pt>
                <c:pt idx="1">
                  <c:v>21.7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DC5-4B2A-977C-F70AC27374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интенсивность колонизации, lg КОЕ/г</c:v>
                </c:pt>
              </c:strCache>
            </c:strRef>
          </c:tx>
          <c:spPr>
            <a:solidFill>
              <a:srgbClr val="0070C0"/>
            </a:solidFill>
            <a:ln w="38100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 prstMaterial="metal"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1.9675768129593599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DC5-4B2A-977C-F70AC2737404}"/>
                </c:ext>
              </c:extLst>
            </c:dLbl>
            <c:dLbl>
              <c:idx val="1"/>
              <c:layout>
                <c:manualLayout>
                  <c:x val="1.8270356120336909E-2"/>
                  <c:y val="-2.395680380773633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DC5-4B2A-977C-F70AC2737404}"/>
                </c:ext>
              </c:extLst>
            </c:dLbl>
            <c:dLbl>
              <c:idx val="2"/>
              <c:layout>
                <c:manualLayout>
                  <c:x val="1.9675768129593599E-2"/>
                  <c:y val="-2.395680380773588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DC5-4B2A-977C-F70AC2737404}"/>
                </c:ext>
              </c:extLst>
            </c:dLbl>
            <c:dLbl>
              <c:idx val="3"/>
              <c:layout>
                <c:manualLayout>
                  <c:x val="2.1081180138850342E-2"/>
                  <c:y val="-2.395680380773588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DC5-4B2A-977C-F70AC2737404}"/>
                </c:ext>
              </c:extLst>
            </c:dLbl>
            <c:dLbl>
              <c:idx val="4"/>
              <c:layout>
                <c:manualLayout>
                  <c:x val="2.1081180138850231E-2"/>
                  <c:y val="-4.791360761547200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DC5-4B2A-977C-F70AC273740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Streptococcus spp. α-гемолитический</c:v>
                </c:pt>
                <c:pt idx="1">
                  <c:v>Peptostreptococcus spp.</c:v>
                </c:pt>
                <c:pt idx="2">
                  <c:v>Staphylococcus aureus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5.0999999999999996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B-1DC5-4B2A-977C-F70AC2737404}"/>
            </c:ext>
          </c:extLst>
        </c:ser>
        <c:dLbls>
          <c:showVal val="1"/>
        </c:dLbls>
        <c:gapWidth val="80"/>
        <c:shape val="box"/>
        <c:axId val="117363072"/>
        <c:axId val="117932800"/>
        <c:axId val="0"/>
      </c:bar3DChart>
      <c:catAx>
        <c:axId val="117363072"/>
        <c:scaling>
          <c:orientation val="maxMin"/>
        </c:scaling>
        <c:axPos val="l"/>
        <c:numFmt formatCode="General" sourceLinked="0"/>
        <c:tickLblPos val="nextTo"/>
        <c:txPr>
          <a:bodyPr/>
          <a:lstStyle/>
          <a:p>
            <a:pPr>
              <a:defRPr sz="1800" b="0"/>
            </a:pPr>
            <a:endParaRPr lang="ru-RU"/>
          </a:p>
        </c:txPr>
        <c:crossAx val="117932800"/>
        <c:crosses val="autoZero"/>
        <c:auto val="1"/>
        <c:lblAlgn val="ctr"/>
        <c:lblOffset val="100"/>
      </c:catAx>
      <c:valAx>
        <c:axId val="117932800"/>
        <c:scaling>
          <c:orientation val="minMax"/>
          <c:max val="80"/>
        </c:scaling>
        <c:delete val="1"/>
        <c:axPos val="t"/>
        <c:numFmt formatCode="General" sourceLinked="1"/>
        <c:tickLblPos val="none"/>
        <c:crossAx val="117363072"/>
        <c:crosses val="autoZero"/>
        <c:crossBetween val="between"/>
      </c:valAx>
    </c:plotArea>
    <c:legend>
      <c:legendPos val="l"/>
      <c:legendEntry>
        <c:idx val="1"/>
        <c:txPr>
          <a:bodyPr/>
          <a:lstStyle/>
          <a:p>
            <a:pPr>
              <a:defRPr sz="1800" b="1" i="1"/>
            </a:pPr>
            <a:endParaRPr lang="ru-RU"/>
          </a:p>
        </c:txPr>
      </c:legendEntry>
      <c:layout>
        <c:manualLayout>
          <c:xMode val="edge"/>
          <c:yMode val="edge"/>
          <c:x val="0.61352707952285934"/>
          <c:y val="0.51515088636401363"/>
          <c:w val="0.36713223798251032"/>
          <c:h val="0.21952958646406684"/>
        </c:manualLayout>
      </c:layout>
      <c:overlay val="1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0.01404</cdr:x>
      <cdr:y>0.32644</cdr:y>
    </cdr:from>
    <cdr:to>
      <cdr:x>0.22738</cdr:x>
      <cdr:y>0.679</cdr:y>
    </cdr:to>
    <cdr:sp macro="" textlink="">
      <cdr:nvSpPr>
        <cdr:cNvPr id="2" name="AutoShape 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8176" y="1800200"/>
          <a:ext cx="1947350" cy="1944216"/>
        </a:xfrm>
        <a:prstGeom xmlns:a="http://schemas.openxmlformats.org/drawingml/2006/main" prst="roundRect">
          <a:avLst>
            <a:gd name="adj" fmla="val 8627"/>
          </a:avLst>
        </a:prstGeom>
        <a:noFill xmlns:a="http://schemas.openxmlformats.org/drawingml/2006/main"/>
        <a:ln xmlns:a="http://schemas.openxmlformats.org/drawingml/2006/main" w="38100">
          <a:solidFill>
            <a:srgbClr val="C00000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 lIns="18000" tIns="10800" rIns="18000" bIns="10800" anchor="t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  <a:defRPr/>
          </a:pPr>
          <a:endParaRPr lang="uk-UA" sz="1600" b="1" dirty="0">
            <a:solidFill>
              <a:srgbClr val="C00000"/>
            </a:solidFill>
          </a:endParaRPr>
        </a:p>
        <a:p xmlns:a="http://schemas.openxmlformats.org/drawingml/2006/main">
          <a:pPr algn="ctr">
            <a:lnSpc>
              <a:spcPct val="80000"/>
            </a:lnSpc>
            <a:defRPr/>
          </a:pPr>
          <a:endParaRPr lang="uk-UA" sz="1600" b="1" dirty="0">
            <a:solidFill>
              <a:srgbClr val="C00000"/>
            </a:solidFill>
          </a:endParaRPr>
        </a:p>
        <a:p xmlns:a="http://schemas.openxmlformats.org/drawingml/2006/main">
          <a:pPr algn="ctr">
            <a:lnSpc>
              <a:spcPct val="80000"/>
            </a:lnSpc>
            <a:defRPr/>
          </a:pPr>
          <a:endParaRPr lang="uk-UA" sz="1600" b="1" dirty="0">
            <a:solidFill>
              <a:srgbClr val="C00000"/>
            </a:solidFill>
          </a:endParaRPr>
        </a:p>
        <a:p xmlns:a="http://schemas.openxmlformats.org/drawingml/2006/main">
          <a:pPr>
            <a:lnSpc>
              <a:spcPct val="80000"/>
            </a:lnSpc>
            <a:defRPr/>
          </a:pPr>
          <a:r>
            <a:rPr lang="uk-UA" sz="1600" b="1" dirty="0">
              <a:solidFill>
                <a:srgbClr val="C00000"/>
              </a:solidFill>
            </a:rPr>
            <a:t>1. </a:t>
          </a:r>
          <a:r>
            <a:rPr lang="uk-UA" sz="1600" b="1" dirty="0" err="1">
              <a:solidFill>
                <a:srgbClr val="C00000"/>
              </a:solidFill>
            </a:rPr>
            <a:t>Амиксин</a:t>
          </a:r>
          <a:r>
            <a:rPr lang="uk-UA" sz="1600" b="1" dirty="0">
              <a:solidFill>
                <a:srgbClr val="C00000"/>
              </a:solidFill>
            </a:rPr>
            <a:t> 0,06</a:t>
          </a:r>
        </a:p>
        <a:p xmlns:a="http://schemas.openxmlformats.org/drawingml/2006/main">
          <a:pPr>
            <a:lnSpc>
              <a:spcPct val="80000"/>
            </a:lnSpc>
            <a:defRPr/>
          </a:pPr>
          <a:r>
            <a:rPr lang="uk-UA" sz="1600" b="1" dirty="0">
              <a:solidFill>
                <a:srgbClr val="C00000"/>
              </a:solidFill>
            </a:rPr>
            <a:t>2. </a:t>
          </a:r>
          <a:r>
            <a:rPr lang="uk-UA" sz="1600" b="1" dirty="0" err="1">
              <a:solidFill>
                <a:srgbClr val="C00000"/>
              </a:solidFill>
            </a:rPr>
            <a:t>Общее</a:t>
          </a:r>
          <a:r>
            <a:rPr lang="uk-UA" sz="1600" b="1" dirty="0">
              <a:solidFill>
                <a:srgbClr val="C00000"/>
              </a:solidFill>
            </a:rPr>
            <a:t> УФО </a:t>
          </a:r>
          <a:r>
            <a:rPr lang="uk-UA" sz="1600" b="1" dirty="0" smtClean="0">
              <a:solidFill>
                <a:srgbClr val="C00000"/>
              </a:solidFill>
            </a:rPr>
            <a:t/>
          </a:r>
          <a:br>
            <a:rPr lang="uk-UA" sz="1600" b="1" dirty="0" smtClean="0">
              <a:solidFill>
                <a:srgbClr val="C00000"/>
              </a:solidFill>
            </a:rPr>
          </a:br>
          <a:r>
            <a:rPr lang="uk-UA" sz="1600" b="1" dirty="0" smtClean="0">
              <a:solidFill>
                <a:srgbClr val="C00000"/>
              </a:solidFill>
            </a:rPr>
            <a:t>по </a:t>
          </a:r>
          <a:r>
            <a:rPr lang="uk-UA" sz="1600" b="1" dirty="0" err="1">
              <a:solidFill>
                <a:srgbClr val="C00000"/>
              </a:solidFill>
            </a:rPr>
            <a:t>ускоренной</a:t>
          </a:r>
          <a:r>
            <a:rPr lang="uk-UA" sz="1600" b="1" dirty="0">
              <a:solidFill>
                <a:srgbClr val="C00000"/>
              </a:solidFill>
            </a:rPr>
            <a:t> </a:t>
          </a:r>
          <a:r>
            <a:rPr lang="uk-UA" sz="1600" b="1" dirty="0" err="1">
              <a:solidFill>
                <a:srgbClr val="C00000"/>
              </a:solidFill>
            </a:rPr>
            <a:t>схеме</a:t>
          </a:r>
          <a:endParaRPr lang="uk-UA" sz="1600" b="1" dirty="0">
            <a:solidFill>
              <a:srgbClr val="C00000"/>
            </a:solidFill>
          </a:endParaRPr>
        </a:p>
        <a:p xmlns:a="http://schemas.openxmlformats.org/drawingml/2006/main">
          <a:pPr>
            <a:lnSpc>
              <a:spcPct val="80000"/>
            </a:lnSpc>
            <a:defRPr/>
          </a:pPr>
          <a:r>
            <a:rPr lang="uk-UA" sz="1600" b="1" dirty="0">
              <a:solidFill>
                <a:srgbClr val="C00000"/>
              </a:solidFill>
            </a:rPr>
            <a:t>3. </a:t>
          </a:r>
          <a:r>
            <a:rPr lang="uk-UA" sz="1600" b="1" dirty="0" err="1">
              <a:solidFill>
                <a:srgbClr val="C00000"/>
              </a:solidFill>
            </a:rPr>
            <a:t>Препараты</a:t>
          </a:r>
          <a:r>
            <a:rPr lang="uk-UA" sz="1600" b="1" dirty="0">
              <a:solidFill>
                <a:srgbClr val="C00000"/>
              </a:solidFill>
            </a:rPr>
            <a:t> </a:t>
          </a:r>
          <a:r>
            <a:rPr lang="uk-UA" sz="1600" b="1" dirty="0" err="1">
              <a:solidFill>
                <a:srgbClr val="C00000"/>
              </a:solidFill>
            </a:rPr>
            <a:t>кальция</a:t>
          </a:r>
          <a:endParaRPr lang="uk-UA" sz="1600" b="1" dirty="0">
            <a:solidFill>
              <a:srgbClr val="C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0.36676</cdr:x>
      <cdr:y>0.26411</cdr:y>
    </cdr:from>
    <cdr:to>
      <cdr:x>0.44189</cdr:x>
      <cdr:y>0.31938</cdr:y>
    </cdr:to>
    <cdr:sp macro="" textlink="">
      <cdr:nvSpPr>
        <cdr:cNvPr id="2" name="AutoShape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47864" y="1456463"/>
          <a:ext cx="685800" cy="304800"/>
        </a:xfrm>
        <a:prstGeom xmlns:a="http://schemas.openxmlformats.org/drawingml/2006/main" prst="wedgeRectCallout">
          <a:avLst>
            <a:gd name="adj1" fmla="val 109180"/>
            <a:gd name="adj2" fmla="val 44221"/>
          </a:avLst>
        </a:prstGeom>
        <a:noFill xmlns:a="http://schemas.openxmlformats.org/drawingml/2006/main"/>
        <a:ln xmlns:a="http://schemas.openxmlformats.org/drawingml/2006/main" w="19050">
          <a:solidFill>
            <a:srgbClr val="00B0F0"/>
          </a:solidFill>
          <a:miter lim="800000"/>
          <a:headEnd/>
          <a:tailEnd/>
        </a:ln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</a:extLst>
      </cdr:spPr>
      <cdr:txBody>
        <a:bodyPr xmlns:a="http://schemas.openxmlformats.org/drawingml/2006/main" lIns="0" tIns="10800" rIns="0" bIns="1080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600" b="1" i="1" dirty="0">
              <a:solidFill>
                <a:srgbClr val="00B0F0"/>
              </a:solidFill>
              <a:cs typeface="Arial" charset="0"/>
            </a:rPr>
            <a:t>р</a:t>
          </a:r>
          <a:r>
            <a:rPr lang="en-US" sz="1600" b="1" i="1" dirty="0">
              <a:solidFill>
                <a:srgbClr val="00B0F0"/>
              </a:solidFill>
              <a:cs typeface="Arial" charset="0"/>
            </a:rPr>
            <a:t>&lt;0,05</a:t>
          </a:r>
          <a:endParaRPr lang="ru-RU" sz="1600" b="1" i="1" dirty="0">
            <a:solidFill>
              <a:srgbClr val="00B0F0"/>
            </a:solidFill>
            <a:cs typeface="Arial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89EA-20EF-4868-9800-E7ABC030EF62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319D-4BF5-4011-B5A6-E41A63DF2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89EA-20EF-4868-9800-E7ABC030EF62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319D-4BF5-4011-B5A6-E41A63DF2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89EA-20EF-4868-9800-E7ABC030EF62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319D-4BF5-4011-B5A6-E41A63DF2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 userDrawn="1"/>
        </p:nvSpPr>
        <p:spPr bwMode="auto">
          <a:xfrm>
            <a:off x="0" y="4745038"/>
            <a:ext cx="9144000" cy="2112962"/>
          </a:xfrm>
          <a:custGeom>
            <a:avLst/>
            <a:gdLst>
              <a:gd name="T0" fmla="*/ 0 w 5760"/>
              <a:gd name="T1" fmla="*/ 2147483647 h 1331"/>
              <a:gd name="T2" fmla="*/ 0 w 5760"/>
              <a:gd name="T3" fmla="*/ 2147483647 h 1331"/>
              <a:gd name="T4" fmla="*/ 2147483647 w 5760"/>
              <a:gd name="T5" fmla="*/ 2147483647 h 1331"/>
              <a:gd name="T6" fmla="*/ 2147483647 w 5760"/>
              <a:gd name="T7" fmla="*/ 0 h 1331"/>
              <a:gd name="T8" fmla="*/ 0 w 5760"/>
              <a:gd name="T9" fmla="*/ 2147483647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"/>
              <a:gd name="T16" fmla="*/ 0 h 1331"/>
              <a:gd name="T17" fmla="*/ 5760 w 5760"/>
              <a:gd name="T18" fmla="*/ 1331 h 1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FF9966">
              <a:alpha val="45097"/>
            </a:srgbClr>
          </a:solidFill>
          <a:ln>
            <a:noFill/>
          </a:ln>
          <a:effectLst>
            <a:outerShdw dist="44450" dir="16200000" algn="ctr" rotWithShape="0">
              <a:schemeClr val="tx1">
                <a:alpha val="34998"/>
              </a:schemeClr>
            </a:outerShdw>
          </a:effectLst>
          <a:extLst/>
        </p:spPr>
        <p:txBody>
          <a:bodyPr/>
          <a:lstStyle/>
          <a:p>
            <a:endParaRPr lang="ru-RU"/>
          </a:p>
        </p:txBody>
      </p:sp>
      <p:sp>
        <p:nvSpPr>
          <p:cNvPr id="5" name="Полилиния 7"/>
          <p:cNvSpPr>
            <a:spLocks/>
          </p:cNvSpPr>
          <p:nvPr userDrawn="1"/>
        </p:nvSpPr>
        <p:spPr bwMode="auto">
          <a:xfrm>
            <a:off x="6732588" y="0"/>
            <a:ext cx="2411412" cy="6858000"/>
          </a:xfrm>
          <a:custGeom>
            <a:avLst/>
            <a:gdLst>
              <a:gd name="T0" fmla="*/ 2147483647 w 1914"/>
              <a:gd name="T1" fmla="*/ 2147483647 h 4329"/>
              <a:gd name="T2" fmla="*/ 2147483647 w 1914"/>
              <a:gd name="T3" fmla="*/ 2147483647 h 4329"/>
              <a:gd name="T4" fmla="*/ 2147483647 w 1914"/>
              <a:gd name="T5" fmla="*/ 2147483647 h 4329"/>
              <a:gd name="T6" fmla="*/ 0 w 1914"/>
              <a:gd name="T7" fmla="*/ 0 h 4329"/>
              <a:gd name="T8" fmla="*/ 2147483647 w 1914"/>
              <a:gd name="T9" fmla="*/ 2147483647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FFCC66">
              <a:alpha val="32941"/>
            </a:srgbClr>
          </a:solidFill>
          <a:ln>
            <a:noFill/>
          </a:ln>
          <a:effectLst/>
          <a:extLst/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29"/>
          <p:cNvSpPr>
            <a:spLocks noGrp="1"/>
          </p:cNvSpPr>
          <p:nvPr>
            <p:ph idx="1"/>
          </p:nvPr>
        </p:nvSpPr>
        <p:spPr bwMode="auto">
          <a:xfrm>
            <a:off x="250825" y="1412875"/>
            <a:ext cx="86423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  <a:endParaRPr lang="en-US" noProof="0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3E4CF-91FA-4216-AC62-021FB1D4A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615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89EA-20EF-4868-9800-E7ABC030EF62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319D-4BF5-4011-B5A6-E41A63DF2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89EA-20EF-4868-9800-E7ABC030EF62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319D-4BF5-4011-B5A6-E41A63DF2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89EA-20EF-4868-9800-E7ABC030EF62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319D-4BF5-4011-B5A6-E41A63DF2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89EA-20EF-4868-9800-E7ABC030EF62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319D-4BF5-4011-B5A6-E41A63DF2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89EA-20EF-4868-9800-E7ABC030EF62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319D-4BF5-4011-B5A6-E41A63DF2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89EA-20EF-4868-9800-E7ABC030EF62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319D-4BF5-4011-B5A6-E41A63DF2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89EA-20EF-4868-9800-E7ABC030EF62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319D-4BF5-4011-B5A6-E41A63DF2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89EA-20EF-4868-9800-E7ABC030EF62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319D-4BF5-4011-B5A6-E41A63DF2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789EA-20EF-4868-9800-E7ABC030EF62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6319D-4BF5-4011-B5A6-E41A63DF277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57430"/>
            <a:ext cx="9001156" cy="1255711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иммунного статуса и 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ценка биотопа влагалища и ротовой жидкости у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часто 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длительно болеющих девочек-подростков с нарушениями менструального цикла на фоне недифференцированной дисплазии соединительной ткани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0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cs typeface="Arial" pitchFamily="34" charset="0"/>
              </a:rPr>
              <a:t>Министерство здравоохранения Донецкой Народной Республики</a:t>
            </a:r>
            <a:br>
              <a:rPr lang="ru-RU" sz="1200" b="1" dirty="0" smtClean="0">
                <a:cs typeface="Arial" pitchFamily="34" charset="0"/>
              </a:rPr>
            </a:br>
            <a:r>
              <a:rPr lang="ru-RU" sz="1200" b="1" dirty="0" smtClean="0">
                <a:cs typeface="Arial" pitchFamily="34" charset="0"/>
              </a:rPr>
              <a:t>Государственная образовательная организация высшего профессионального образования «Донецкий национальный медицинский университет имени М. Горького</a:t>
            </a:r>
            <a:br>
              <a:rPr lang="ru-RU" sz="1200" b="1" dirty="0" smtClean="0">
                <a:cs typeface="Arial" pitchFamily="34" charset="0"/>
              </a:rPr>
            </a:br>
            <a:r>
              <a:rPr lang="ru-RU" sz="1200" b="1" dirty="0" smtClean="0">
                <a:cs typeface="Arial" pitchFamily="34" charset="0"/>
              </a:rPr>
              <a:t>Научно-исследовательский институт репродуктивного здоровья детей, подростков и молодежи»</a:t>
            </a:r>
            <a:br>
              <a:rPr lang="ru-RU" sz="1200" b="1" dirty="0" smtClean="0">
                <a:cs typeface="Arial" pitchFamily="34" charset="0"/>
              </a:rPr>
            </a:br>
            <a:endParaRPr lang="ru-RU" sz="1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4572008"/>
            <a:ext cx="9144000" cy="228599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79600" indent="-1879600">
              <a:lnSpc>
                <a:spcPct val="110000"/>
              </a:lnSpc>
              <a:spcBef>
                <a:spcPct val="0"/>
              </a:spcBef>
            </a:pPr>
            <a:endParaRPr lang="ru-RU" sz="11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1879600" indent="-1879600">
              <a:lnSpc>
                <a:spcPct val="110000"/>
              </a:lnSpc>
              <a:spcBef>
                <a:spcPct val="0"/>
              </a:spcBef>
            </a:pPr>
            <a:r>
              <a:rPr lang="ru-RU" sz="1100" b="1" dirty="0" smtClean="0">
                <a:solidFill>
                  <a:srgbClr val="002060"/>
                </a:solidFill>
                <a:cs typeface="Arial" pitchFamily="34" charset="0"/>
              </a:rPr>
              <a:t>Директор НИИ РЗДПМ ГОО ВПО ДОННМУ ИМ. М. ГОРЬКОГО,  внештатный республиканский специалист по детской и подростковой </a:t>
            </a:r>
          </a:p>
          <a:p>
            <a:pPr marL="1879600" indent="-1879600">
              <a:lnSpc>
                <a:spcPct val="110000"/>
              </a:lnSpc>
              <a:spcBef>
                <a:spcPct val="0"/>
              </a:spcBef>
            </a:pPr>
            <a:r>
              <a:rPr lang="ru-RU" sz="1100" b="1" dirty="0" smtClean="0">
                <a:solidFill>
                  <a:srgbClr val="002060"/>
                </a:solidFill>
                <a:cs typeface="Arial" pitchFamily="34" charset="0"/>
              </a:rPr>
              <a:t>гинекологии МЗ ДНР, городской специалист по гинекологии детского и подросткового возраста управления здравоохранения администрации </a:t>
            </a:r>
          </a:p>
          <a:p>
            <a:pPr marL="1879600" indent="-1879600">
              <a:lnSpc>
                <a:spcPct val="110000"/>
              </a:lnSpc>
              <a:spcBef>
                <a:spcPct val="0"/>
              </a:spcBef>
            </a:pPr>
            <a:r>
              <a:rPr lang="ru-RU" sz="1100" b="1" dirty="0" smtClean="0">
                <a:solidFill>
                  <a:srgbClr val="002060"/>
                </a:solidFill>
                <a:cs typeface="Arial" pitchFamily="34" charset="0"/>
              </a:rPr>
              <a:t>г. Донецка, к.м.н. </a:t>
            </a:r>
            <a:r>
              <a:rPr lang="ru-RU" sz="1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Золото Е.В.</a:t>
            </a:r>
          </a:p>
          <a:p>
            <a:pPr marL="1879600" indent="-1879600">
              <a:lnSpc>
                <a:spcPct val="110000"/>
              </a:lnSpc>
              <a:spcBef>
                <a:spcPct val="0"/>
              </a:spcBef>
            </a:pPr>
            <a:r>
              <a:rPr lang="ru-RU" sz="1100" b="1" dirty="0" smtClean="0">
                <a:solidFill>
                  <a:srgbClr val="002060"/>
                </a:solidFill>
                <a:cs typeface="Arial" pitchFamily="34" charset="0"/>
              </a:rPr>
              <a:t>Герой труда ДНР, зав. кафедрой акушерства, гинекологии, </a:t>
            </a:r>
            <a:r>
              <a:rPr lang="ru-RU" sz="1100" b="1" dirty="0" err="1" smtClean="0">
                <a:solidFill>
                  <a:srgbClr val="002060"/>
                </a:solidFill>
                <a:cs typeface="Arial" pitchFamily="34" charset="0"/>
              </a:rPr>
              <a:t>перинатологии</a:t>
            </a:r>
            <a:r>
              <a:rPr lang="ru-RU" sz="1100" b="1" dirty="0" smtClean="0">
                <a:solidFill>
                  <a:srgbClr val="002060"/>
                </a:solidFill>
                <a:cs typeface="Arial" pitchFamily="34" charset="0"/>
              </a:rPr>
              <a:t>, детской  и подростковой гинекологии ФИПО ГОО ВПО ДОННМУ </a:t>
            </a:r>
          </a:p>
          <a:p>
            <a:pPr marL="1879600" indent="-1879600">
              <a:lnSpc>
                <a:spcPct val="110000"/>
              </a:lnSpc>
              <a:spcBef>
                <a:spcPct val="0"/>
              </a:spcBef>
            </a:pPr>
            <a:r>
              <a:rPr lang="ru-RU" sz="1100" b="1" dirty="0" smtClean="0">
                <a:solidFill>
                  <a:srgbClr val="002060"/>
                </a:solidFill>
                <a:cs typeface="Arial" pitchFamily="34" charset="0"/>
              </a:rPr>
              <a:t>ИМ. М.ГОРЬКОГО, генеральный директор ДРЦОМД, чл.-корр. НАМНУ, заслуженный деятель науки и техники Украины, д. м. н., </a:t>
            </a:r>
          </a:p>
          <a:p>
            <a:pPr marL="1879600" indent="-1879600">
              <a:lnSpc>
                <a:spcPct val="110000"/>
              </a:lnSpc>
              <a:spcBef>
                <a:spcPct val="0"/>
              </a:spcBef>
            </a:pPr>
            <a:r>
              <a:rPr lang="ru-RU" sz="1100" b="1" dirty="0" smtClean="0">
                <a:solidFill>
                  <a:srgbClr val="002060"/>
                </a:solidFill>
                <a:cs typeface="Arial" pitchFamily="34" charset="0"/>
              </a:rPr>
              <a:t>профессор </a:t>
            </a:r>
            <a:r>
              <a:rPr lang="ru-RU" sz="1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Чайка В.К.</a:t>
            </a:r>
          </a:p>
          <a:p>
            <a:pPr marL="1879600" lvl="0" indent="-1879600">
              <a:lnSpc>
                <a:spcPct val="110000"/>
              </a:lnSpc>
              <a:spcBef>
                <a:spcPct val="0"/>
              </a:spcBef>
            </a:pPr>
            <a:r>
              <a:rPr lang="ru-RU" sz="1100" b="1" dirty="0" smtClean="0">
                <a:solidFill>
                  <a:srgbClr val="002060"/>
                </a:solidFill>
                <a:cs typeface="Arial" pitchFamily="34" charset="0"/>
              </a:rPr>
              <a:t>Зам. генерального директора по лечебной работе ДРЦОМД, профессор каф. акушерства, гинекологии, </a:t>
            </a:r>
            <a:r>
              <a:rPr lang="ru-RU" sz="1100" b="1" dirty="0" err="1" smtClean="0">
                <a:solidFill>
                  <a:srgbClr val="002060"/>
                </a:solidFill>
                <a:cs typeface="Arial" pitchFamily="34" charset="0"/>
              </a:rPr>
              <a:t>перинатологии</a:t>
            </a:r>
            <a:r>
              <a:rPr lang="ru-RU" sz="1100" b="1" dirty="0" smtClean="0">
                <a:solidFill>
                  <a:srgbClr val="002060"/>
                </a:solidFill>
                <a:cs typeface="Arial" pitchFamily="34" charset="0"/>
              </a:rPr>
              <a:t>, детской и </a:t>
            </a:r>
          </a:p>
          <a:p>
            <a:pPr marL="1879600" lvl="0" indent="-1879600">
              <a:lnSpc>
                <a:spcPct val="110000"/>
              </a:lnSpc>
              <a:spcBef>
                <a:spcPct val="0"/>
              </a:spcBef>
            </a:pPr>
            <a:r>
              <a:rPr lang="ru-RU" sz="1100" b="1" dirty="0" smtClean="0">
                <a:solidFill>
                  <a:srgbClr val="002060"/>
                </a:solidFill>
                <a:cs typeface="Arial" pitchFamily="34" charset="0"/>
              </a:rPr>
              <a:t>подростковой гинекологии ФИПО ГОО ВПО ДОННМУ ИМ. М. ГОРЬКОГО, д.м.н., </a:t>
            </a:r>
            <a:r>
              <a:rPr lang="uk-UA" sz="1100" b="1" dirty="0" err="1" smtClean="0">
                <a:solidFill>
                  <a:srgbClr val="002060"/>
                </a:solidFill>
                <a:cs typeface="Arial" pitchFamily="34" charset="0"/>
              </a:rPr>
              <a:t>проф</a:t>
            </a:r>
            <a:r>
              <a:rPr lang="ru-RU" sz="1100" b="1" dirty="0" smtClean="0">
                <a:solidFill>
                  <a:srgbClr val="002060"/>
                </a:solidFill>
                <a:cs typeface="Arial" pitchFamily="34" charset="0"/>
              </a:rPr>
              <a:t>. </a:t>
            </a:r>
            <a:r>
              <a:rPr lang="ru-RU" sz="1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Железная А.А. </a:t>
            </a:r>
          </a:p>
          <a:p>
            <a:pPr marL="1879600" lvl="0" indent="-1879600">
              <a:lnSpc>
                <a:spcPct val="110000"/>
              </a:lnSpc>
              <a:spcBef>
                <a:spcPct val="0"/>
              </a:spcBef>
            </a:pPr>
            <a:r>
              <a:rPr lang="ru-RU" sz="1100" b="1" dirty="0" smtClean="0">
                <a:solidFill>
                  <a:srgbClr val="002060"/>
                </a:solidFill>
                <a:cs typeface="Arial" pitchFamily="34" charset="0"/>
              </a:rPr>
              <a:t>Профессор каф. акушерства,  гинекологии, </a:t>
            </a:r>
            <a:r>
              <a:rPr lang="ru-RU" sz="1100" b="1" dirty="0" err="1" smtClean="0">
                <a:solidFill>
                  <a:srgbClr val="002060"/>
                </a:solidFill>
                <a:cs typeface="Arial" pitchFamily="34" charset="0"/>
              </a:rPr>
              <a:t>перинатологии</a:t>
            </a:r>
            <a:r>
              <a:rPr lang="ru-RU" sz="1100" b="1" dirty="0" smtClean="0">
                <a:solidFill>
                  <a:srgbClr val="002060"/>
                </a:solidFill>
                <a:cs typeface="Arial" pitchFamily="34" charset="0"/>
              </a:rPr>
              <a:t>, детской и подростковой гинекологии ФИПО ГОО ВПО ДОННМУ </a:t>
            </a:r>
          </a:p>
          <a:p>
            <a:pPr marL="1879600" lvl="0" indent="-1879600">
              <a:lnSpc>
                <a:spcPct val="110000"/>
              </a:lnSpc>
              <a:spcBef>
                <a:spcPct val="0"/>
              </a:spcBef>
            </a:pPr>
            <a:r>
              <a:rPr lang="ru-RU" sz="1100" b="1" dirty="0" smtClean="0">
                <a:solidFill>
                  <a:srgbClr val="002060"/>
                </a:solidFill>
                <a:cs typeface="Arial" pitchFamily="34" charset="0"/>
              </a:rPr>
              <a:t>ИМ. М. ГОРЬКОГО, д.м.н., проф. </a:t>
            </a:r>
            <a:r>
              <a:rPr lang="ru-RU" sz="1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Яковлева Э. Б.</a:t>
            </a:r>
          </a:p>
          <a:p>
            <a:pPr marL="1879600" lvl="0" indent="-1879600">
              <a:lnSpc>
                <a:spcPct val="110000"/>
              </a:lnSpc>
              <a:spcBef>
                <a:spcPct val="0"/>
              </a:spcBef>
            </a:pPr>
            <a:r>
              <a:rPr lang="ru-RU" sz="1100" b="1" dirty="0" smtClean="0">
                <a:solidFill>
                  <a:srgbClr val="002060"/>
                </a:solidFill>
                <a:cs typeface="Arial" pitchFamily="34" charset="0"/>
              </a:rPr>
              <a:t>Главный врач НИИ РЗДПМ ГОО ВПО ДОННМУ ИМ. М. ГОРЬКОГО, к.м.н. </a:t>
            </a:r>
            <a:r>
              <a:rPr lang="ru-RU" sz="11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Айкашев</a:t>
            </a:r>
            <a:r>
              <a:rPr lang="ru-RU" sz="1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С.А.</a:t>
            </a:r>
          </a:p>
          <a:p>
            <a:endParaRPr lang="ru-RU" sz="11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И-МПС\Downloads\KMO_148642_00001_1_t218_0020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286124"/>
            <a:ext cx="7072331" cy="35718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50" y="1214422"/>
            <a:ext cx="8929750" cy="1143000"/>
          </a:xfrm>
        </p:spPr>
        <p:txBody>
          <a:bodyPr>
            <a:noAutofit/>
          </a:bodyPr>
          <a:lstStyle/>
          <a:p>
            <a:r>
              <a:rPr lang="ru-RU" sz="2200" b="1" u="sng" dirty="0" err="1">
                <a:solidFill>
                  <a:srgbClr val="4A2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Микроэкология</a:t>
            </a:r>
            <a:r>
              <a:rPr lang="ru-RU" sz="2200" b="1" u="sng" dirty="0">
                <a:solidFill>
                  <a:srgbClr val="4A2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влагалища</a:t>
            </a:r>
            <a:r>
              <a:rPr lang="ru-RU" sz="2200" b="1" dirty="0">
                <a:solidFill>
                  <a:srgbClr val="4A2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это сложная многокомпонентная, гормонально-зависимая система, состояние которой взаимосвязано с иммунными особенностями организма и определяется функциональным состоянием яичников,  концентрацией </a:t>
            </a:r>
            <a:r>
              <a:rPr lang="ru-RU" sz="2200" b="1" dirty="0" err="1">
                <a:solidFill>
                  <a:srgbClr val="4A2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лактофлоры</a:t>
            </a:r>
            <a:r>
              <a:rPr lang="ru-RU" sz="2200" b="1" dirty="0">
                <a:solidFill>
                  <a:srgbClr val="4A2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200" b="1" dirty="0">
                <a:solidFill>
                  <a:srgbClr val="4A2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</a:t>
            </a:r>
            <a:r>
              <a:rPr lang="ru-RU" sz="2200" b="1" dirty="0">
                <a:solidFill>
                  <a:srgbClr val="4A2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влагалищного содержимого, состоянием местного иммунитета. Исследований, которые бы оценивали микробиологическую картину влагалищного биотопа у девочек, подверженным частым ОРВИ, в литературе мы не встречали, поэтому нам было интересно изучить особенности микробного пейзажа влагалища у </a:t>
            </a:r>
            <a:r>
              <a:rPr lang="ru-RU" sz="2200" b="1" dirty="0" smtClean="0">
                <a:solidFill>
                  <a:srgbClr val="4A2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этой группы </a:t>
            </a:r>
            <a:r>
              <a:rPr lang="ru-RU" sz="2200" b="1" dirty="0">
                <a:solidFill>
                  <a:srgbClr val="4A2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детей.</a:t>
            </a:r>
            <a:br>
              <a:rPr lang="ru-RU" sz="2200" b="1" dirty="0">
                <a:solidFill>
                  <a:srgbClr val="4A26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>
              <a:solidFill>
                <a:srgbClr val="4A26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Микрофлора влагалища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 Биоценоз </a:t>
            </a:r>
            <a:r>
              <a:rPr lang="ru-RU" b="1" dirty="0"/>
              <a:t>влагалища представляет собой </a:t>
            </a:r>
            <a:r>
              <a:rPr lang="ru-RU" b="1" dirty="0" err="1"/>
              <a:t>микроэкосистему</a:t>
            </a:r>
            <a:r>
              <a:rPr lang="ru-RU" b="1" dirty="0"/>
              <a:t>, особенности которой определяются не только вагинальной микрофлорой, но и анатомическим строением, гистологической структурой слизистой оболочки, биологическими свойствами влагалищной жидкости. </a:t>
            </a:r>
            <a:r>
              <a:rPr lang="ru-RU" b="1" dirty="0" err="1"/>
              <a:t>Cлизистая</a:t>
            </a:r>
            <a:r>
              <a:rPr lang="ru-RU" b="1" dirty="0"/>
              <a:t> влагалища покрыта многослойным плоским </a:t>
            </a:r>
            <a:r>
              <a:rPr lang="ru-RU" b="1" dirty="0" err="1"/>
              <a:t>неороговевающим</a:t>
            </a:r>
            <a:r>
              <a:rPr lang="ru-RU" b="1" dirty="0"/>
              <a:t> эпителием без желез, состоящим из нескольких слоев клеток: </a:t>
            </a:r>
            <a:r>
              <a:rPr lang="ru-RU" b="1" dirty="0" smtClean="0"/>
              <a:t>базальных</a:t>
            </a:r>
            <a:r>
              <a:rPr lang="ru-RU" b="1" dirty="0"/>
              <a:t>, </a:t>
            </a:r>
            <a:r>
              <a:rPr lang="ru-RU" b="1" dirty="0" err="1"/>
              <a:t>парабазальных</a:t>
            </a:r>
            <a:r>
              <a:rPr lang="ru-RU" b="1" dirty="0"/>
              <a:t>, промежуточных и поверхностных. При цитолизе поверхностных клеток гликоген высвобождается из цитоплазмы и становится питательным субстратом для обеспечения энергетических и пластических процессов нормальной микрофлоры влагалища. 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Микрофлора влагалища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400" b="1" dirty="0" smtClean="0">
                <a:solidFill>
                  <a:srgbClr val="4A2658"/>
                </a:solidFill>
              </a:rPr>
              <a:t>Представители </a:t>
            </a:r>
            <a:r>
              <a:rPr lang="ru-RU" sz="3400" b="1" dirty="0">
                <a:solidFill>
                  <a:srgbClr val="4A2658"/>
                </a:solidFill>
              </a:rPr>
              <a:t>факультативных микроорганизмов (непатогенные и условно-патогенные) достаточно часто, но не всегда встречаются у здоровых девушек. Транзиторные микроорганизмы (непатогенные, условно-патогенные, патогенные) случайно заносятся в генитальный тракт из окружающей среды. В условиях нормального биотопа они пребывают во влагалище короткое время и быстро удаляются с током слизи и за счет деятельности </a:t>
            </a:r>
            <a:r>
              <a:rPr lang="ru-RU" sz="3400" b="1" dirty="0" err="1">
                <a:solidFill>
                  <a:srgbClr val="4A2658"/>
                </a:solidFill>
              </a:rPr>
              <a:t>мукоцилиарного</a:t>
            </a:r>
            <a:r>
              <a:rPr lang="ru-RU" sz="3400" b="1" dirty="0">
                <a:solidFill>
                  <a:srgbClr val="4A2658"/>
                </a:solidFill>
              </a:rPr>
              <a:t> эпителия. В случае нарушения защитных механизмов патогенные или условно-патогенные микроорганизмы транзиторной или факультативной флоры прикрепляются к клеткам влагалищного эпителия (адгезия) с последующим размножением и повреждением тканей, следствием чего является развитие воспалительной реакции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07154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Микрофлора влагалища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4525963"/>
          </a:xfrm>
        </p:spPr>
        <p:txBody>
          <a:bodyPr>
            <a:noAutofit/>
          </a:bodyPr>
          <a:lstStyle/>
          <a:p>
            <a:pPr fontAlgn="t">
              <a:buFont typeface="Wingdings" pitchFamily="2" charset="2"/>
              <a:buChar char="v"/>
            </a:pPr>
            <a:r>
              <a:rPr lang="ru-RU" sz="2000" b="1" dirty="0"/>
              <a:t>С момента активации овариальной функции организм девушки синтезирует собственные эндогенные эстрогены. Под влиянием эстрогенов клетки эпителия влагалища накапливают гликоген. Это приводит к формированию </a:t>
            </a:r>
            <a:r>
              <a:rPr lang="ru-RU" sz="2000" b="1" dirty="0" err="1"/>
              <a:t>эстрогенстимулированного</a:t>
            </a:r>
            <a:r>
              <a:rPr lang="ru-RU" sz="2000" b="1" dirty="0"/>
              <a:t> эпителия. На поверхности </a:t>
            </a:r>
            <a:r>
              <a:rPr lang="ru-RU" sz="2000" b="1" dirty="0" err="1"/>
              <a:t>эпителиоцитов</a:t>
            </a:r>
            <a:r>
              <a:rPr lang="ru-RU" sz="2000" b="1" dirty="0"/>
              <a:t> влагалища увеличено число рецепторных участков для адгезии </a:t>
            </a:r>
            <a:r>
              <a:rPr lang="ru-RU" sz="2000" b="1" dirty="0" err="1"/>
              <a:t>лактобактерий</a:t>
            </a:r>
            <a:r>
              <a:rPr lang="ru-RU" sz="2000" b="1" dirty="0"/>
              <a:t>, увеличивается толщина эпителиального слоя. С этого момента </a:t>
            </a:r>
            <a:r>
              <a:rPr lang="ru-RU" sz="2000" b="1" dirty="0" err="1"/>
              <a:t>лактобактерии</a:t>
            </a:r>
            <a:r>
              <a:rPr lang="ru-RU" sz="2000" b="1" dirty="0"/>
              <a:t> – доминирующие микроорганизмы микрофлоры влагалища, в последующем они сохранят это положение на протяжении всего репродуктивного периода. Метаболизм </a:t>
            </a:r>
            <a:r>
              <a:rPr lang="ru-RU" sz="2000" b="1" dirty="0" err="1"/>
              <a:t>лактобактерий</a:t>
            </a:r>
            <a:r>
              <a:rPr lang="ru-RU" sz="2000" b="1" dirty="0"/>
              <a:t> способствует стабильному сдвигу </a:t>
            </a:r>
            <a:r>
              <a:rPr lang="ru-RU" sz="2000" b="1" dirty="0" err="1"/>
              <a:t>рН</a:t>
            </a:r>
            <a:r>
              <a:rPr lang="ru-RU" sz="2000" b="1" dirty="0"/>
              <a:t> среды влагалища в кислую сторону – до 3,8–4,5. Общее микробное число составляет 10</a:t>
            </a:r>
            <a:r>
              <a:rPr lang="ru-RU" sz="2000" b="1" baseline="30000" dirty="0"/>
              <a:t>5</a:t>
            </a:r>
            <a:r>
              <a:rPr lang="ru-RU" sz="2000" b="1" dirty="0"/>
              <a:t>–10</a:t>
            </a:r>
            <a:r>
              <a:rPr lang="ru-RU" sz="2000" b="1" baseline="30000" dirty="0"/>
              <a:t>7</a:t>
            </a:r>
            <a:r>
              <a:rPr lang="ru-RU" sz="2000" b="1" dirty="0"/>
              <a:t> КОЕ/мл.</a:t>
            </a:r>
          </a:p>
          <a:p>
            <a:pPr fontAlgn="t">
              <a:buFont typeface="Wingdings" pitchFamily="2" charset="2"/>
              <a:buChar char="v"/>
            </a:pPr>
            <a:r>
              <a:rPr lang="ru-RU" sz="2000" b="1" dirty="0"/>
              <a:t>Пубертатный, или подростковый, период характеризует ритмичная физиологическая </a:t>
            </a:r>
            <a:r>
              <a:rPr lang="ru-RU" sz="2000" b="1" dirty="0" err="1"/>
              <a:t>гипертранссудация</a:t>
            </a:r>
            <a:r>
              <a:rPr lang="ru-RU" sz="2000" b="1" dirty="0"/>
              <a:t> в виде слизистых выделений. Увеличено количество эпителиальных слоев, а </a:t>
            </a:r>
            <a:r>
              <a:rPr lang="ru-RU" sz="2000" b="1" dirty="0" err="1"/>
              <a:t>кольпоцитологическая</a:t>
            </a:r>
            <a:r>
              <a:rPr lang="ru-RU" sz="2000" b="1" dirty="0"/>
              <a:t> картина приближена к таковой у взрослой женщины. Общее микробное число составляет 10</a:t>
            </a:r>
            <a:r>
              <a:rPr lang="ru-RU" sz="2000" b="1" baseline="30000" dirty="0"/>
              <a:t>5</a:t>
            </a:r>
            <a:r>
              <a:rPr lang="ru-RU" sz="2000" b="1" dirty="0"/>
              <a:t>–10</a:t>
            </a:r>
            <a:r>
              <a:rPr lang="ru-RU" sz="2000" b="1" baseline="30000" dirty="0"/>
              <a:t>7</a:t>
            </a:r>
            <a:r>
              <a:rPr lang="ru-RU" sz="2000" b="1" dirty="0"/>
              <a:t> КОЕ/мл. В 60,0% случаев определяют </a:t>
            </a:r>
            <a:r>
              <a:rPr lang="ru-RU" sz="2000" b="1" dirty="0" err="1"/>
              <a:t>лактобациллы</a:t>
            </a:r>
            <a:r>
              <a:rPr lang="ru-RU" sz="2000" b="1" dirty="0"/>
              <a:t>, среда влагалища становится кислой – </a:t>
            </a:r>
            <a:r>
              <a:rPr lang="ru-RU" sz="2000" b="1" dirty="0" err="1"/>
              <a:t>рН</a:t>
            </a:r>
            <a:r>
              <a:rPr lang="ru-RU" sz="2000" b="1" dirty="0"/>
              <a:t> 4,0–4,5.</a:t>
            </a:r>
          </a:p>
          <a:p>
            <a:endParaRPr lang="ru-RU" sz="2000" b="1" dirty="0">
              <a:solidFill>
                <a:srgbClr val="4A2658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07154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Микрофлора влагалища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1071546"/>
            <a:ext cx="8929750" cy="5054617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/>
              <a:t>Выявлено, что у обследованных девочек-подростков флора влагалища не идентична по своему составу. Микрофлора влагалища во всех группах представлена как типичными </a:t>
            </a:r>
            <a:r>
              <a:rPr lang="ru-RU" b="1" dirty="0" err="1"/>
              <a:t>бактериями-эубиотами</a:t>
            </a:r>
            <a:r>
              <a:rPr lang="ru-RU" b="1" dirty="0"/>
              <a:t>, так и условно-патогенными микроорганизмами. Средняя интенсивность колонизации составила для основной группы – 4,7±1,1</a:t>
            </a:r>
            <a:r>
              <a:rPr lang="en-US" b="1" dirty="0" err="1"/>
              <a:t>Ig</a:t>
            </a:r>
            <a:r>
              <a:rPr lang="ru-RU" b="1" dirty="0"/>
              <a:t>КОЕ/г, в группе сравнения – 5,4±0 </a:t>
            </a:r>
            <a:r>
              <a:rPr lang="en-US" b="1" dirty="0" err="1"/>
              <a:t>Ig</a:t>
            </a:r>
            <a:r>
              <a:rPr lang="ru-RU" b="1" dirty="0"/>
              <a:t>КОЕ/г, в контрольной группе – 4,1±0,4 </a:t>
            </a:r>
            <a:r>
              <a:rPr lang="en-US" b="1" dirty="0" err="1"/>
              <a:t>Ig</a:t>
            </a:r>
            <a:r>
              <a:rPr lang="ru-RU" b="1" dirty="0"/>
              <a:t>КОЕ/г. Установлено, что основу биотипа влагалища девочек-подростков в основной группе и группе сравнения составляли </a:t>
            </a:r>
            <a:r>
              <a:rPr lang="ru-RU" b="1" dirty="0" err="1"/>
              <a:t>лактобациллы</a:t>
            </a:r>
            <a:r>
              <a:rPr lang="ru-RU" b="1" dirty="0"/>
              <a:t>. Интенсивность колонизации </a:t>
            </a:r>
            <a:r>
              <a:rPr lang="ru-RU" b="1" dirty="0" err="1"/>
              <a:t>лактобацилл</a:t>
            </a:r>
            <a:r>
              <a:rPr lang="ru-RU" b="1" dirty="0"/>
              <a:t> во влагалище у обследованных основной группы и группы сравнения практически не различалась, составляя, в среднем, 6-8 </a:t>
            </a:r>
            <a:r>
              <a:rPr lang="en-US" b="1" dirty="0" err="1"/>
              <a:t>Ig</a:t>
            </a:r>
            <a:r>
              <a:rPr lang="ru-RU" b="1" dirty="0"/>
              <a:t>КОЕ/г. У пациенток как основной группы, так и группы сравнения выявлены во влагалище грибы рода </a:t>
            </a:r>
            <a:r>
              <a:rPr lang="en-US" b="1" dirty="0"/>
              <a:t>Candida</a:t>
            </a:r>
            <a:r>
              <a:rPr lang="ru-RU" b="1" dirty="0"/>
              <a:t>, </a:t>
            </a:r>
            <a:r>
              <a:rPr lang="ru-RU" b="1" dirty="0" err="1"/>
              <a:t>пептострептококки</a:t>
            </a:r>
            <a:r>
              <a:rPr lang="ru-RU" b="1" dirty="0"/>
              <a:t> и энтерококки также на высоком уровне, частота колебалась от 15,0% до 20,0%, при интенсивности колонизации 4–5 </a:t>
            </a:r>
            <a:r>
              <a:rPr lang="en-US" b="1" dirty="0" err="1"/>
              <a:t>Ig</a:t>
            </a:r>
            <a:r>
              <a:rPr lang="ru-RU" b="1" dirty="0"/>
              <a:t>КОЕ/г.  В основной группе и группе сравнения выявлены </a:t>
            </a:r>
            <a:r>
              <a:rPr lang="ru-RU" b="1" dirty="0" err="1"/>
              <a:t>клебсиеллы</a:t>
            </a:r>
            <a:r>
              <a:rPr lang="ru-RU" b="1" dirty="0"/>
              <a:t>, кишечная палочка, «золотистый» и </a:t>
            </a:r>
            <a:r>
              <a:rPr lang="ru-RU" b="1" dirty="0" err="1"/>
              <a:t>эпидермальный</a:t>
            </a:r>
            <a:r>
              <a:rPr lang="ru-RU" b="1" dirty="0"/>
              <a:t> стафилококк, частота которых колебалась во влагалище от 5 до 18% (4–5 </a:t>
            </a:r>
            <a:r>
              <a:rPr lang="en-US" b="1" dirty="0" err="1"/>
              <a:t>Ig</a:t>
            </a:r>
            <a:r>
              <a:rPr lang="ru-RU" b="1" dirty="0"/>
              <a:t>КОЕ/г). Частота выявления </a:t>
            </a:r>
            <a:r>
              <a:rPr lang="ru-RU" b="1" dirty="0" err="1"/>
              <a:t>клебсиелл</a:t>
            </a:r>
            <a:r>
              <a:rPr lang="ru-RU" b="1" dirty="0"/>
              <a:t> во влагалище обследованных основной группы и группы сравнения была выше и составляла 6,0–6,5% соответственно. При интенсивности колонизации 4,0–4,7 </a:t>
            </a:r>
            <a:r>
              <a:rPr lang="en-US" b="1" dirty="0" err="1"/>
              <a:t>Ig</a:t>
            </a:r>
            <a:r>
              <a:rPr lang="ru-RU" b="1" dirty="0"/>
              <a:t>КОЕ/г соответственно.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Фемофлор-16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НИИ-МПС\Downloads\фемофлор норм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8436"/>
            <a:ext cx="4071934" cy="51395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857232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исследования условно здоровых девочек-подростков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48" y="857232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исследования часто и длительно болеющих девочек-подростков с НМЦ на фоне НДСТ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НИИ-МПС\Downloads\фемофлор патолог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14488"/>
            <a:ext cx="4071934" cy="51435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Фемофлор-Скрин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НИИ-МПС\Downloads\скрин норм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1"/>
            <a:ext cx="4214810" cy="52149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785794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исследования условно здоровых девочек-подростков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6348" y="785794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исследования часто и длительно болеющих девочек-подростков с НМЦ на фоне НДСТ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НИИ-МПС\Downloads\скрин пат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643050"/>
            <a:ext cx="4071934" cy="5214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34595088"/>
              </p:ext>
            </p:extLst>
          </p:nvPr>
        </p:nvGraphicFramePr>
        <p:xfrm>
          <a:off x="0" y="1357298"/>
          <a:ext cx="9036496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71592" cy="105273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B0F0"/>
                </a:solidFill>
              </a:rPr>
              <a:t>Частота обнаружения возбудителей инфекционного процесса и интенсивность колонизации микрофлоры влагалища</a:t>
            </a:r>
            <a:br>
              <a:rPr lang="ru-RU" sz="2400" b="1" dirty="0">
                <a:solidFill>
                  <a:srgbClr val="00B0F0"/>
                </a:solidFill>
              </a:rPr>
            </a:br>
            <a:r>
              <a:rPr lang="ru-RU" sz="2400" b="1" dirty="0">
                <a:solidFill>
                  <a:srgbClr val="00B0F0"/>
                </a:solidFill>
              </a:rPr>
              <a:t>у девочек-подростков с НДСТ(%)</a:t>
            </a:r>
          </a:p>
        </p:txBody>
      </p:sp>
    </p:spTree>
    <p:extLst>
      <p:ext uri="{BB962C8B-B14F-4D97-AF65-F5344CB8AC3E}">
        <p14:creationId xmlns="" xmlns:p14="http://schemas.microsoft.com/office/powerpoint/2010/main" val="3683751536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Микрофлора влагалища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14353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800" b="1" dirty="0" smtClean="0"/>
              <a:t>	</a:t>
            </a:r>
            <a:r>
              <a:rPr lang="ru-RU" sz="3800" b="1" dirty="0" err="1" smtClean="0"/>
              <a:t>Микроценоз</a:t>
            </a:r>
            <a:r>
              <a:rPr lang="ru-RU" sz="3800" b="1" dirty="0" smtClean="0"/>
              <a:t> </a:t>
            </a:r>
            <a:r>
              <a:rPr lang="ru-RU" sz="3800" b="1" dirty="0"/>
              <a:t>влагалища в основной группе и группе сравнения характеризовался большой вариабельностью количественных и качественных показателей микроорганизмов. В основной группе и группе сравнения отмечены более выраженные </a:t>
            </a:r>
            <a:r>
              <a:rPr lang="ru-RU" sz="3800" b="1" dirty="0" err="1"/>
              <a:t>дисбиотические</a:t>
            </a:r>
            <a:r>
              <a:rPr lang="ru-RU" sz="3800" b="1" dirty="0"/>
              <a:t> нарушения, которые проявлялись в снижении частоты </a:t>
            </a:r>
            <a:r>
              <a:rPr lang="ru-RU" sz="3800" b="1" dirty="0" err="1"/>
              <a:t>выявляемости</a:t>
            </a:r>
            <a:r>
              <a:rPr lang="ru-RU" sz="3800" b="1" dirty="0"/>
              <a:t> одного из представителей </a:t>
            </a:r>
            <a:r>
              <a:rPr lang="ru-RU" sz="3800" b="1" dirty="0" err="1"/>
              <a:t>индигенной</a:t>
            </a:r>
            <a:r>
              <a:rPr lang="ru-RU" sz="3800" b="1" dirty="0"/>
              <a:t> флоры – </a:t>
            </a:r>
            <a:r>
              <a:rPr lang="ru-RU" sz="3800" b="1" dirty="0" err="1"/>
              <a:t>бифидобактерий</a:t>
            </a:r>
            <a:r>
              <a:rPr lang="ru-RU" sz="3800" b="1" dirty="0"/>
              <a:t>. В основной группе и группе сравнения был выявлен более широкий спектр условно-патогенных микроорганизмов, чем в контрольной группе. Анализ индивидуальных данных показал, что в 72,0% случаев наблюдалось формирование 3–5 компонентных ассоциаций условно-патогенных микроорганизмов. Наличие высокой ассоциации условно-патогенной микрофлоры и повышение интенсивности колонизации влагалища на фоне снижения </a:t>
            </a:r>
            <a:r>
              <a:rPr lang="ru-RU" sz="3800" b="1" dirty="0" err="1"/>
              <a:t>индигенной</a:t>
            </a:r>
            <a:r>
              <a:rPr lang="ru-RU" sz="3800" b="1" dirty="0"/>
              <a:t> флоры способствуют снижению </a:t>
            </a:r>
            <a:r>
              <a:rPr lang="ru-RU" sz="3800" b="1" dirty="0" err="1"/>
              <a:t>резистентности</a:t>
            </a:r>
            <a:r>
              <a:rPr lang="ru-RU" sz="3800" b="1" dirty="0"/>
              <a:t> влагалища и могут быть причиной возникновения воспалительных процессов.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Микрофлора ротовой жидкости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8858312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400" b="1" dirty="0" smtClean="0"/>
              <a:t>Для </a:t>
            </a:r>
            <a:r>
              <a:rPr lang="ru-RU" sz="2400" b="1" dirty="0"/>
              <a:t>оценки </a:t>
            </a:r>
            <a:r>
              <a:rPr lang="ru-RU" sz="2400" b="1" dirty="0" err="1"/>
              <a:t>микроценоза</a:t>
            </a:r>
            <a:r>
              <a:rPr lang="ru-RU" sz="2400" b="1" dirty="0"/>
              <a:t> ротоглотки проведено микробиологическое исследование ротовой жидкости, а для сравнительной оценки полученных данных мы ориентировались на нормативные показатели </a:t>
            </a:r>
            <a:r>
              <a:rPr lang="ru-RU" sz="2400" b="1" dirty="0" err="1"/>
              <a:t>микроценоза</a:t>
            </a:r>
            <a:r>
              <a:rPr lang="ru-RU" sz="2400" b="1" dirty="0"/>
              <a:t> ротовой жидкости </a:t>
            </a:r>
            <a:r>
              <a:rPr lang="ru-RU" sz="2400" b="1" dirty="0" smtClean="0"/>
              <a:t>здоровых </a:t>
            </a:r>
            <a:r>
              <a:rPr lang="ru-RU" sz="2400" b="1" dirty="0"/>
              <a:t>девочек-подростков.</a:t>
            </a:r>
          </a:p>
          <a:p>
            <a:endParaRPr lang="ru-RU" dirty="0"/>
          </a:p>
        </p:txBody>
      </p:sp>
      <p:pic>
        <p:nvPicPr>
          <p:cNvPr id="2050" name="Picture 2" descr="C:\Users\НИИ-МПС\Downloads\Bakterii-polosti-r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048000"/>
            <a:ext cx="6381751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age.freepik.com/free-vector/_23-21479007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054" t="10486" r="12305" b="14702"/>
          <a:stretch/>
        </p:blipFill>
        <p:spPr bwMode="auto">
          <a:xfrm>
            <a:off x="755576" y="836712"/>
            <a:ext cx="4510217" cy="44607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1865956241"/>
              </p:ext>
            </p:extLst>
          </p:nvPr>
        </p:nvGraphicFramePr>
        <p:xfrm>
          <a:off x="-468560" y="785794"/>
          <a:ext cx="6397882" cy="4595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2" name="Rectangle 9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42350" cy="792162"/>
          </a:xfrm>
          <a:effectLst/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rgbClr val="7030A0"/>
                </a:solidFill>
              </a:rPr>
              <a:t>Всемирная организация здравоохранения (ВОЗ) уделяет особое внимание проблеме улучшения состояния здоровья детей и подростков. Укрепление здоровья подростков, роль различных при этом факторов определяют одно из ведущих направлений развития социальной политики государства и являются важнейшей стратегической задачей современного здравоохранения. 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endParaRPr lang="uk-UA" sz="1800" b="1" dirty="0">
              <a:solidFill>
                <a:srgbClr val="7030A0"/>
              </a:solidFill>
            </a:endParaRP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741DE9-A224-43DF-8F46-7F3B46A3116B}" type="slidenum">
              <a:rPr lang="ru-RU" sz="1400" smtClean="0">
                <a:solidFill>
                  <a:srgbClr val="C00000"/>
                </a:solidFill>
              </a:rPr>
              <a:pPr eaLnBrk="1" hangingPunct="1"/>
              <a:t>2</a:t>
            </a:fld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 rot="19934112">
            <a:off x="359125" y="2008956"/>
            <a:ext cx="37513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6350" lvl="1" algn="ctr"/>
            <a:r>
              <a:rPr lang="ru-RU" sz="3200" b="1" dirty="0">
                <a:solidFill>
                  <a:srgbClr val="C00000"/>
                </a:solidFill>
              </a:rPr>
              <a:t>7, 5 млрд.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человек</a:t>
            </a:r>
            <a:endParaRPr lang="uk-UA" sz="32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 rot="19934112">
            <a:off x="3079411" y="1929120"/>
            <a:ext cx="31647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6350" lvl="1" algn="ctr"/>
            <a:r>
              <a:rPr lang="ru-RU" sz="3200" b="1" dirty="0">
                <a:solidFill>
                  <a:srgbClr val="C00000"/>
                </a:solidFill>
              </a:rPr>
              <a:t>1, 5 млрд.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подростки</a:t>
            </a:r>
            <a:endParaRPr lang="uk-UA" sz="32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661767" y="4077072"/>
            <a:ext cx="4482233" cy="216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 indent="-342900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</a:rPr>
              <a:t>Абсолютно здоровые 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девочки-подростки	– </a:t>
            </a:r>
            <a:r>
              <a:rPr lang="ru-RU" sz="3200" b="1" dirty="0">
                <a:solidFill>
                  <a:srgbClr val="C00000"/>
                </a:solidFill>
              </a:rPr>
              <a:t>6-7%</a:t>
            </a:r>
            <a:endParaRPr lang="ru-RU" sz="2000" b="1" dirty="0">
              <a:solidFill>
                <a:srgbClr val="C00000"/>
              </a:solidFill>
            </a:endParaRPr>
          </a:p>
          <a:p>
            <a:pPr marL="0" lvl="1" indent="-342900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</a:rPr>
              <a:t>Гинекологическая патология 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у школьниц до 15 лет	– </a:t>
            </a:r>
            <a:r>
              <a:rPr lang="ru-RU" sz="3200" b="1" dirty="0">
                <a:solidFill>
                  <a:srgbClr val="C00000"/>
                </a:solidFill>
              </a:rPr>
              <a:t>77,6%</a:t>
            </a:r>
          </a:p>
          <a:p>
            <a:pPr marL="0" lvl="1" indent="-342900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</a:rPr>
              <a:t>Гинекологическая патология 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среди 17-летних	– </a:t>
            </a:r>
            <a:r>
              <a:rPr lang="ru-RU" sz="3200" b="1" dirty="0">
                <a:solidFill>
                  <a:srgbClr val="C00000"/>
                </a:solidFill>
              </a:rPr>
              <a:t>90%</a:t>
            </a:r>
            <a:endParaRPr lang="uk-UA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Микрофлора ротовой жидкости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8858312" cy="4525963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rgbClr val="002060"/>
                </a:solidFill>
              </a:rPr>
              <a:t>Показатели микрофлоры ротовой жидкости в обследованных группах свидетельствуют о том, что у всех обследованных преобладающей микрофлорой ротовой жидкости являются представителями </a:t>
            </a:r>
            <a:r>
              <a:rPr lang="ru-RU" b="1" dirty="0" err="1">
                <a:solidFill>
                  <a:srgbClr val="002060"/>
                </a:solidFill>
              </a:rPr>
              <a:t>индигенной</a:t>
            </a:r>
            <a:r>
              <a:rPr lang="ru-RU" b="1" dirty="0">
                <a:solidFill>
                  <a:srgbClr val="002060"/>
                </a:solidFill>
              </a:rPr>
              <a:t> флоры: </a:t>
            </a:r>
            <a:r>
              <a:rPr lang="ru-RU" b="1" dirty="0" err="1">
                <a:solidFill>
                  <a:srgbClr val="002060"/>
                </a:solidFill>
              </a:rPr>
              <a:t>α-гемолитические </a:t>
            </a:r>
            <a:r>
              <a:rPr lang="ru-RU" b="1" dirty="0">
                <a:solidFill>
                  <a:srgbClr val="002060"/>
                </a:solidFill>
              </a:rPr>
              <a:t>стрептококки и не патогенные </a:t>
            </a:r>
            <a:r>
              <a:rPr lang="ru-RU" b="1" dirty="0" err="1">
                <a:solidFill>
                  <a:srgbClr val="002060"/>
                </a:solidFill>
              </a:rPr>
              <a:t>нейссерии</a:t>
            </a:r>
            <a:r>
              <a:rPr lang="ru-RU" b="1" dirty="0">
                <a:solidFill>
                  <a:srgbClr val="002060"/>
                </a:solidFill>
              </a:rPr>
              <a:t>, выделившиеся у девочек-подростков обеих групп в 93,3 – 100% случаев в концентрации 4–5 </a:t>
            </a:r>
            <a:r>
              <a:rPr lang="en-US" b="1" dirty="0" err="1">
                <a:solidFill>
                  <a:srgbClr val="002060"/>
                </a:solidFill>
              </a:rPr>
              <a:t>Ig</a:t>
            </a:r>
            <a:r>
              <a:rPr lang="ru-RU" b="1" dirty="0">
                <a:solidFill>
                  <a:srgbClr val="002060"/>
                </a:solidFill>
              </a:rPr>
              <a:t>КОЕ/г.</a:t>
            </a:r>
          </a:p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rgbClr val="002060"/>
                </a:solidFill>
              </a:rPr>
              <a:t>Условно-патогенная микрофлора ротовой жидкости в основной группе и группе сравнения была, преимущественно, представлена грибами рода </a:t>
            </a:r>
            <a:r>
              <a:rPr lang="en-US" b="1" dirty="0">
                <a:solidFill>
                  <a:srgbClr val="002060"/>
                </a:solidFill>
              </a:rPr>
              <a:t>Candida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пептострептококками</a:t>
            </a:r>
            <a:r>
              <a:rPr lang="ru-RU" b="1" dirty="0">
                <a:solidFill>
                  <a:srgbClr val="002060"/>
                </a:solidFill>
              </a:rPr>
              <a:t> и «золотистым» </a:t>
            </a:r>
            <a:r>
              <a:rPr lang="ru-RU" b="1" dirty="0" smtClean="0">
                <a:solidFill>
                  <a:srgbClr val="002060"/>
                </a:solidFill>
              </a:rPr>
              <a:t>стафилококком. Частота </a:t>
            </a:r>
            <a:r>
              <a:rPr lang="ru-RU" b="1" dirty="0">
                <a:solidFill>
                  <a:srgbClr val="002060"/>
                </a:solidFill>
              </a:rPr>
              <a:t>выделения </a:t>
            </a:r>
            <a:r>
              <a:rPr lang="ru-RU" b="1" dirty="0" err="1">
                <a:solidFill>
                  <a:srgbClr val="002060"/>
                </a:solidFill>
              </a:rPr>
              <a:t>кандид</a:t>
            </a:r>
            <a:r>
              <a:rPr lang="ru-RU" b="1" dirty="0">
                <a:solidFill>
                  <a:srgbClr val="002060"/>
                </a:solidFill>
              </a:rPr>
              <a:t> и «золотистого» стафилококка из образцов ротовой жидкости обследованных основной группы составляла 12,0% и 16,3% соответственно; </a:t>
            </a:r>
            <a:r>
              <a:rPr lang="ru-RU" b="1" dirty="0" err="1">
                <a:solidFill>
                  <a:srgbClr val="002060"/>
                </a:solidFill>
              </a:rPr>
              <a:t>пептострептококков</a:t>
            </a:r>
            <a:r>
              <a:rPr lang="ru-RU" b="1" dirty="0">
                <a:solidFill>
                  <a:srgbClr val="002060"/>
                </a:solidFill>
              </a:rPr>
              <a:t> 21,7% </a:t>
            </a:r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количестве 4–5 </a:t>
            </a:r>
            <a:r>
              <a:rPr lang="en-US" b="1" dirty="0" err="1">
                <a:solidFill>
                  <a:srgbClr val="002060"/>
                </a:solidFill>
              </a:rPr>
              <a:t>Ig</a:t>
            </a:r>
            <a:r>
              <a:rPr lang="ru-RU" b="1" dirty="0" smtClean="0">
                <a:solidFill>
                  <a:srgbClr val="002060"/>
                </a:solidFill>
              </a:rPr>
              <a:t>КОЕ/г</a:t>
            </a:r>
          </a:p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rgbClr val="002060"/>
                </a:solidFill>
              </a:rPr>
              <a:t>Частота выявления других условно-патогенных микроорганизмов в ротовой жидкости обследованных основной группы составила 1,3–4,0% при интенсивности колонизации до 4 </a:t>
            </a:r>
            <a:r>
              <a:rPr lang="en-US" b="1" dirty="0" err="1">
                <a:solidFill>
                  <a:srgbClr val="002060"/>
                </a:solidFill>
              </a:rPr>
              <a:t>Ig</a:t>
            </a:r>
            <a:r>
              <a:rPr lang="ru-RU" b="1" dirty="0">
                <a:solidFill>
                  <a:srgbClr val="002060"/>
                </a:solidFill>
              </a:rPr>
              <a:t>КОЕ/г. Высевались: </a:t>
            </a:r>
            <a:r>
              <a:rPr lang="ru-RU" b="1" dirty="0" err="1">
                <a:solidFill>
                  <a:srgbClr val="002060"/>
                </a:solidFill>
              </a:rPr>
              <a:t>эпидермальный</a:t>
            </a:r>
            <a:r>
              <a:rPr lang="ru-RU" b="1" dirty="0">
                <a:solidFill>
                  <a:srgbClr val="002060"/>
                </a:solidFill>
              </a:rPr>
              <a:t> стафилококк, </a:t>
            </a:r>
            <a:r>
              <a:rPr lang="ru-RU" b="1" dirty="0" err="1">
                <a:solidFill>
                  <a:srgbClr val="002060"/>
                </a:solidFill>
              </a:rPr>
              <a:t>коринебактерии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пропионибактерии</a:t>
            </a:r>
            <a:r>
              <a:rPr lang="ru-RU" b="1" dirty="0">
                <a:solidFill>
                  <a:srgbClr val="002060"/>
                </a:solidFill>
              </a:rPr>
              <a:t>, кишечная палочка, </a:t>
            </a:r>
            <a:r>
              <a:rPr lang="ru-RU" b="1" dirty="0" err="1">
                <a:solidFill>
                  <a:srgbClr val="002060"/>
                </a:solidFill>
              </a:rPr>
              <a:t>клебсиелла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50846351"/>
              </p:ext>
            </p:extLst>
          </p:nvPr>
        </p:nvGraphicFramePr>
        <p:xfrm>
          <a:off x="0" y="1428736"/>
          <a:ext cx="9036496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71592" cy="105273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B0F0"/>
                </a:solidFill>
              </a:rPr>
              <a:t>Частота обнаружения возбудителей инфекционного процесса и интенсивность колонизации микрофлоры слюны</a:t>
            </a:r>
            <a:br>
              <a:rPr lang="ru-RU" sz="2400" b="1" dirty="0">
                <a:solidFill>
                  <a:srgbClr val="00B0F0"/>
                </a:solidFill>
              </a:rPr>
            </a:br>
            <a:r>
              <a:rPr lang="ru-RU" sz="2400" b="1" dirty="0">
                <a:solidFill>
                  <a:srgbClr val="00B0F0"/>
                </a:solidFill>
              </a:rPr>
              <a:t>у девочек-подростков с НДСТ(%)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F3E4CF-91FA-4216-AC62-021FB1D4A2AA}" type="slidenum">
              <a:rPr lang="ru-RU" smtClean="0">
                <a:solidFill>
                  <a:srgbClr val="FF7C80"/>
                </a:solidFill>
              </a:rPr>
              <a:pPr>
                <a:defRPr/>
              </a:pPr>
              <a:t>21</a:t>
            </a:fld>
            <a:endParaRPr lang="ru-RU" dirty="0">
              <a:solidFill>
                <a:srgbClr val="FF7C8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1420400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Микрофлора ротовой жидкости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002060"/>
                </a:solidFill>
              </a:rPr>
              <a:t>Таким образом, возбудителями </a:t>
            </a:r>
            <a:r>
              <a:rPr lang="ru-RU" b="1" dirty="0">
                <a:solidFill>
                  <a:srgbClr val="002060"/>
                </a:solidFill>
              </a:rPr>
              <a:t>воспалительного процесса полости рта во всех группах являлись облигатно-анаэробные стрептококки и «золотистый» стафилококк. Вместе с тем, в отличии от вагинального биотопа, популяционный уровень условно-патогенной микрофлоры в слюне не </a:t>
            </a:r>
            <a:r>
              <a:rPr lang="ru-RU" b="1" dirty="0" err="1">
                <a:solidFill>
                  <a:srgbClr val="002060"/>
                </a:solidFill>
              </a:rPr>
              <a:t>привышал</a:t>
            </a:r>
            <a:r>
              <a:rPr lang="ru-RU" b="1" dirty="0">
                <a:solidFill>
                  <a:srgbClr val="002060"/>
                </a:solidFill>
              </a:rPr>
              <a:t> 4-5,1 </a:t>
            </a:r>
            <a:r>
              <a:rPr lang="ru-RU" b="1" dirty="0" err="1">
                <a:solidFill>
                  <a:srgbClr val="002060"/>
                </a:solidFill>
              </a:rPr>
              <a:t>Ig</a:t>
            </a:r>
            <a:r>
              <a:rPr lang="ru-RU" b="1" dirty="0">
                <a:solidFill>
                  <a:srgbClr val="002060"/>
                </a:solidFill>
              </a:rPr>
              <a:t> КОЕ/г.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картинки голубые цветы на белом фон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195"/>
          <a:stretch/>
        </p:blipFill>
        <p:spPr bwMode="auto">
          <a:xfrm>
            <a:off x="-32409" y="1"/>
            <a:ext cx="91764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Rectangle 2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9144000" cy="1143000"/>
          </a:xfrm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4800" dirty="0">
                <a:solidFill>
                  <a:srgbClr val="0070C0"/>
                </a:solidFill>
              </a:rPr>
              <a:t>Благодарим за внимание!</a:t>
            </a:r>
            <a:endParaRPr lang="uk-UA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Иммунный статус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Проведенная оценка состояния здоровья у 98 девочек-подростков, из них  42 часто и длительно болеющих, позволила установить, что в периоде ремиссии они имели различные заболевания верхних дыхательных путей: хронический тонзиллит 16 (38,0%) случаев; хронический </a:t>
            </a:r>
            <a:r>
              <a:rPr lang="ru-RU" b="1" dirty="0" err="1"/>
              <a:t>аденоидит</a:t>
            </a:r>
            <a:r>
              <a:rPr lang="ru-RU" b="1" dirty="0"/>
              <a:t> 13 (30,9%); рецидивирующий бронхит 6 (14,2%); хронический фарингит 5 (11,9%); хронический ринит – 2 (5,0%). </a:t>
            </a:r>
          </a:p>
          <a:p>
            <a:r>
              <a:rPr lang="ru-RU" b="1" dirty="0"/>
              <a:t>Эпидемиологические исследования позволили выявить, что в течение одного года каждая девочка-подросток имела заболевания верхних дыхательных путей 6,0±1,1 раза (девочка-подросток, болеющая эпизодически – 2,9±0,8). Острые респираторные заболевания у часто болеющих девочек-подростков встречались чаще по сравнению с девочками-подростками, болеющими эпизодически – на их долю приходилось 57,1% от всех случаев против 35,7%.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Иммунный статус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929718" cy="528641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У девочек-подростков с НМЦ на фоне НДСТ наблюдались низкие уровни сывороточных </a:t>
            </a:r>
            <a:r>
              <a:rPr lang="en-US" b="1" dirty="0" err="1">
                <a:solidFill>
                  <a:srgbClr val="C00000"/>
                </a:solidFill>
              </a:rPr>
              <a:t>IgA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en-US" b="1" dirty="0" err="1">
                <a:solidFill>
                  <a:srgbClr val="C00000"/>
                </a:solidFill>
              </a:rPr>
              <a:t>IgM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/>
              <a:t>(1,18±0,09 г/л и 0,95±0,03 г/л соответственно), а уровень </a:t>
            </a:r>
            <a:r>
              <a:rPr lang="en-US" b="1" dirty="0" err="1">
                <a:solidFill>
                  <a:srgbClr val="C00000"/>
                </a:solidFill>
              </a:rPr>
              <a:t>IgG</a:t>
            </a:r>
            <a:r>
              <a:rPr lang="ru-RU" b="1" dirty="0"/>
              <a:t> сохранялся в пределах физиологического уровня, так как различия статистически не достоверны, что, вероятно, можно объяснить переходом </a:t>
            </a:r>
            <a:r>
              <a:rPr lang="en-US" b="1" dirty="0" err="1">
                <a:solidFill>
                  <a:srgbClr val="C00000"/>
                </a:solidFill>
              </a:rPr>
              <a:t>IgG</a:t>
            </a:r>
            <a:r>
              <a:rPr lang="ru-RU" b="1" dirty="0"/>
              <a:t> из сыворотки крови в секрет дыхательных путей в связи с повышенной проницаемостью мембранных структур под влиянием воспаления. </a:t>
            </a:r>
          </a:p>
          <a:p>
            <a:r>
              <a:rPr lang="ru-RU" b="1" dirty="0"/>
              <a:t>Содержание </a:t>
            </a:r>
            <a:r>
              <a:rPr lang="en-US" b="1" dirty="0" err="1">
                <a:solidFill>
                  <a:srgbClr val="C00000"/>
                </a:solidFill>
              </a:rPr>
              <a:t>IgE</a:t>
            </a:r>
            <a:r>
              <a:rPr lang="ru-RU" b="1" dirty="0"/>
              <a:t> повышено в 3,2 раза, что объясняется затяжными, хроническими либо часто рецидивирующими заболеваниями инфекционного генеза, торпидными к традиционной терапии (респираторные инфекции, </a:t>
            </a:r>
            <a:r>
              <a:rPr lang="ru-RU" b="1" dirty="0" err="1"/>
              <a:t>герпетические</a:t>
            </a:r>
            <a:r>
              <a:rPr lang="ru-RU" b="1" dirty="0"/>
              <a:t> инфекции).</a:t>
            </a:r>
          </a:p>
          <a:p>
            <a:r>
              <a:rPr lang="ru-RU" b="1" dirty="0"/>
              <a:t>При исследовании клеточного иммунитета определялось повышение количества натуральных киллеров, сопровождающихся понижением </a:t>
            </a:r>
            <a:r>
              <a:rPr lang="ru-RU" b="1" dirty="0">
                <a:solidFill>
                  <a:srgbClr val="C00000"/>
                </a:solidFill>
              </a:rPr>
              <a:t>Т-хелперов (CD3+ и/или CD3+ CD4+)</a:t>
            </a:r>
            <a:r>
              <a:rPr lang="ru-RU" b="1" dirty="0"/>
              <a:t>, наиболее характерных для хронического процесса  в периоде реконвалесценции, а  отсутствие восстановления этих показателей более чем через 1 месяц свидетельствовало о </a:t>
            </a:r>
            <a:r>
              <a:rPr lang="ru-RU" b="1" dirty="0" err="1"/>
              <a:t>хронизации</a:t>
            </a:r>
            <a:r>
              <a:rPr lang="ru-RU" b="1" dirty="0"/>
              <a:t> инфекционно-воспалительного процесса.</a:t>
            </a:r>
          </a:p>
          <a:p>
            <a:endParaRPr lang="ru-RU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2858460002"/>
              </p:ext>
            </p:extLst>
          </p:nvPr>
        </p:nvGraphicFramePr>
        <p:xfrm>
          <a:off x="15875" y="1124744"/>
          <a:ext cx="9128125" cy="5514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5" name="Rectangle 2"/>
          <p:cNvSpPr>
            <a:spLocks noGrp="1"/>
          </p:cNvSpPr>
          <p:nvPr>
            <p:ph type="title" idx="4294967295"/>
          </p:nvPr>
        </p:nvSpPr>
        <p:spPr>
          <a:xfrm>
            <a:off x="179387" y="116632"/>
            <a:ext cx="8964613" cy="93640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Абсолютные показатели иммунитета 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у девочек-подростков с НДСТ относительно таковых у девочек контрольной группы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8439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27819F-564B-4B28-854D-6949BA246F76}" type="slidenum">
              <a:rPr lang="ru-RU" sz="1400" smtClean="0">
                <a:solidFill>
                  <a:srgbClr val="FF9966"/>
                </a:solidFill>
              </a:rPr>
              <a:pPr eaLnBrk="1" hangingPunct="1"/>
              <a:t>5</a:t>
            </a:fld>
            <a:endParaRPr lang="ru-RU" sz="1400" dirty="0">
              <a:solidFill>
                <a:srgbClr val="FF9966"/>
              </a:solidFill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04370" y="5733256"/>
            <a:ext cx="3531526" cy="106204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72000" tIns="72000" bIns="18000" anchor="t"/>
          <a:lstStyle/>
          <a:p>
            <a:pPr eaLnBrk="0" hangingPunct="0">
              <a:lnSpc>
                <a:spcPct val="80000"/>
              </a:lnSpc>
              <a:defRPr/>
            </a:pPr>
            <a:r>
              <a:rPr lang="ru-RU" sz="1400" b="1" dirty="0">
                <a:latin typeface="Arial" pitchFamily="34" charset="0"/>
              </a:rPr>
              <a:t>Примечание: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ru-RU" sz="1000" b="1" dirty="0">
                <a:latin typeface="Arial" pitchFamily="34" charset="0"/>
              </a:rPr>
              <a:t/>
            </a:r>
            <a:br>
              <a:rPr lang="ru-RU" sz="1000" b="1" dirty="0">
                <a:latin typeface="Arial" pitchFamily="34" charset="0"/>
              </a:rPr>
            </a:br>
            <a:r>
              <a:rPr lang="ru-RU" sz="1400" dirty="0">
                <a:latin typeface="Arial" pitchFamily="34" charset="0"/>
              </a:rPr>
              <a:t>Возрастные группы девочек-подростков </a:t>
            </a:r>
            <a:br>
              <a:rPr lang="ru-RU" sz="1400" dirty="0">
                <a:latin typeface="Arial" pitchFamily="34" charset="0"/>
              </a:rPr>
            </a:br>
            <a:r>
              <a:rPr lang="ru-RU" sz="1400" dirty="0">
                <a:latin typeface="Arial" pitchFamily="34" charset="0"/>
              </a:rPr>
              <a:t>с НДСТ по показателям клеточного</a:t>
            </a:r>
            <a:br>
              <a:rPr lang="ru-RU" sz="1400" dirty="0">
                <a:latin typeface="Arial" pitchFamily="34" charset="0"/>
              </a:rPr>
            </a:br>
            <a:r>
              <a:rPr lang="ru-RU" sz="1400" dirty="0">
                <a:latin typeface="Arial" pitchFamily="34" charset="0"/>
              </a:rPr>
              <a:t>и гуморального иммунитета репрезентативны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3491880" y="2132856"/>
            <a:ext cx="471592" cy="483952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000" tIns="10800" rIns="18000" bIns="1080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50391" y="2616808"/>
            <a:ext cx="2878766" cy="762058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contourW="12700" prstMaterial="metal">
            <a:bevelT w="88900" h="88900"/>
            <a:contourClr>
              <a:srgbClr val="C00000"/>
            </a:contourClr>
          </a:sp3d>
        </p:spPr>
        <p:txBody>
          <a:bodyPr wrap="none" lIns="18000" tIns="10800" rIns="18000" bIns="10800" anchor="ctr"/>
          <a:lstStyle/>
          <a:p>
            <a:pPr algn="ctr">
              <a:lnSpc>
                <a:spcPct val="80000"/>
              </a:lnSpc>
            </a:pPr>
            <a:r>
              <a:rPr lang="ru-RU" sz="1600" b="1" dirty="0"/>
              <a:t>Программа </a:t>
            </a:r>
            <a:br>
              <a:rPr lang="ru-RU" sz="1600" b="1" dirty="0"/>
            </a:br>
            <a:r>
              <a:rPr lang="ru-RU" sz="1600" b="1" dirty="0"/>
              <a:t>иммунопрофилактики: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986642" y="1628800"/>
            <a:ext cx="685800" cy="304800"/>
          </a:xfrm>
          <a:prstGeom prst="wedgeRectCallout">
            <a:avLst>
              <a:gd name="adj1" fmla="val -59153"/>
              <a:gd name="adj2" fmla="val 152971"/>
            </a:avLst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10800" rIns="0" bIns="10800" anchor="ctr"/>
          <a:lstStyle/>
          <a:p>
            <a:pPr algn="ctr">
              <a:lnSpc>
                <a:spcPct val="80000"/>
              </a:lnSpc>
            </a:pPr>
            <a:r>
              <a:rPr lang="ru-RU" sz="1600" b="1" i="1" dirty="0">
                <a:solidFill>
                  <a:srgbClr val="00B0F0"/>
                </a:solidFill>
                <a:cs typeface="Arial" charset="0"/>
              </a:rPr>
              <a:t>р</a:t>
            </a:r>
            <a:r>
              <a:rPr lang="en-US" sz="1600" b="1" i="1" dirty="0">
                <a:solidFill>
                  <a:srgbClr val="00B0F0"/>
                </a:solidFill>
                <a:cs typeface="Arial" charset="0"/>
              </a:rPr>
              <a:t>&lt;0,05</a:t>
            </a:r>
            <a:endParaRPr lang="ru-RU" sz="1600" b="1" i="1" dirty="0">
              <a:solidFill>
                <a:srgbClr val="00B0F0"/>
              </a:solidFill>
              <a:cs typeface="Arial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6156176" y="3074066"/>
            <a:ext cx="685800" cy="304800"/>
          </a:xfrm>
          <a:prstGeom prst="wedgeRectCallout">
            <a:avLst>
              <a:gd name="adj1" fmla="val -105820"/>
              <a:gd name="adj2" fmla="val 197971"/>
            </a:avLst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10800" rIns="0" bIns="10800" anchor="ctr"/>
          <a:lstStyle/>
          <a:p>
            <a:pPr algn="ctr">
              <a:lnSpc>
                <a:spcPct val="80000"/>
              </a:lnSpc>
            </a:pPr>
            <a:r>
              <a:rPr lang="ru-RU" sz="1600" b="1" i="1" dirty="0">
                <a:solidFill>
                  <a:srgbClr val="00B0F0"/>
                </a:solidFill>
                <a:cs typeface="Arial" charset="0"/>
              </a:rPr>
              <a:t>р</a:t>
            </a:r>
            <a:r>
              <a:rPr lang="en-US" sz="1600" b="1" i="1" dirty="0">
                <a:solidFill>
                  <a:srgbClr val="00B0F0"/>
                </a:solidFill>
                <a:cs typeface="Arial" charset="0"/>
              </a:rPr>
              <a:t>&lt;0,05</a:t>
            </a:r>
            <a:endParaRPr lang="ru-RU" sz="1600" b="1" i="1" dirty="0">
              <a:solidFill>
                <a:srgbClr val="00B0F0"/>
              </a:solidFill>
              <a:cs typeface="Arial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841976" y="4149080"/>
            <a:ext cx="685800" cy="304800"/>
          </a:xfrm>
          <a:prstGeom prst="wedgeRectCallout">
            <a:avLst>
              <a:gd name="adj1" fmla="val -129153"/>
              <a:gd name="adj2" fmla="val 40471"/>
            </a:avLst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10800" rIns="0" bIns="10800" anchor="ctr"/>
          <a:lstStyle/>
          <a:p>
            <a:pPr algn="ctr">
              <a:lnSpc>
                <a:spcPct val="80000"/>
              </a:lnSpc>
            </a:pPr>
            <a:r>
              <a:rPr lang="ru-RU" sz="1600" b="1" i="1" dirty="0">
                <a:solidFill>
                  <a:srgbClr val="00B0F0"/>
                </a:solidFill>
                <a:cs typeface="Arial" charset="0"/>
              </a:rPr>
              <a:t>р</a:t>
            </a:r>
            <a:r>
              <a:rPr lang="en-US" sz="1600" b="1" i="1" dirty="0">
                <a:solidFill>
                  <a:srgbClr val="00B0F0"/>
                </a:solidFill>
                <a:cs typeface="Arial" charset="0"/>
              </a:rPr>
              <a:t>&lt;0,05</a:t>
            </a:r>
            <a:endParaRPr lang="ru-RU" sz="1600" b="1" i="1" dirty="0">
              <a:solidFill>
                <a:srgbClr val="00B0F0"/>
              </a:solidFill>
              <a:cs typeface="Arial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3384776" y="3996680"/>
            <a:ext cx="685800" cy="304800"/>
          </a:xfrm>
          <a:prstGeom prst="wedgeRectCallout">
            <a:avLst>
              <a:gd name="adj1" fmla="val 149180"/>
              <a:gd name="adj2" fmla="val 17971"/>
            </a:avLst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10800" rIns="0" bIns="10800" anchor="ctr"/>
          <a:lstStyle/>
          <a:p>
            <a:pPr algn="ctr">
              <a:lnSpc>
                <a:spcPct val="80000"/>
              </a:lnSpc>
            </a:pPr>
            <a:r>
              <a:rPr lang="ru-RU" sz="1600" b="1" i="1" dirty="0">
                <a:solidFill>
                  <a:srgbClr val="00B0F0"/>
                </a:solidFill>
                <a:cs typeface="Arial" charset="0"/>
              </a:rPr>
              <a:t>р</a:t>
            </a:r>
            <a:r>
              <a:rPr lang="en-US" sz="1600" b="1" i="1" dirty="0">
                <a:solidFill>
                  <a:srgbClr val="00B0F0"/>
                </a:solidFill>
                <a:cs typeface="Arial" charset="0"/>
              </a:rPr>
              <a:t>&lt;0,05</a:t>
            </a:r>
            <a:endParaRPr lang="ru-RU" sz="1600" b="1" i="1" dirty="0">
              <a:solidFill>
                <a:srgbClr val="00B0F0"/>
              </a:solidFill>
              <a:cs typeface="Arial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3851920" y="4869160"/>
            <a:ext cx="685800" cy="304800"/>
          </a:xfrm>
          <a:prstGeom prst="wedgeRectCallout">
            <a:avLst>
              <a:gd name="adj1" fmla="val 117513"/>
              <a:gd name="adj2" fmla="val -162029"/>
            </a:avLst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10800" rIns="0" bIns="10800" anchor="ctr"/>
          <a:lstStyle/>
          <a:p>
            <a:pPr algn="ctr">
              <a:lnSpc>
                <a:spcPct val="80000"/>
              </a:lnSpc>
            </a:pPr>
            <a:r>
              <a:rPr lang="ru-RU" sz="1600" b="1" i="1" dirty="0">
                <a:solidFill>
                  <a:srgbClr val="00B0F0"/>
                </a:solidFill>
                <a:cs typeface="Arial" charset="0"/>
              </a:rPr>
              <a:t>р</a:t>
            </a:r>
            <a:r>
              <a:rPr lang="en-US" sz="1600" b="1" i="1" dirty="0">
                <a:solidFill>
                  <a:srgbClr val="00B0F0"/>
                </a:solidFill>
                <a:cs typeface="Arial" charset="0"/>
              </a:rPr>
              <a:t>&lt;0,05</a:t>
            </a:r>
            <a:endParaRPr lang="ru-RU" sz="1600" b="1" i="1" dirty="0">
              <a:solidFill>
                <a:srgbClr val="00B0F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057607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Иммунный статус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92975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002060"/>
                </a:solidFill>
              </a:rPr>
              <a:t>Девочки-подростки </a:t>
            </a:r>
            <a:r>
              <a:rPr lang="ru-RU" b="1" dirty="0">
                <a:solidFill>
                  <a:srgbClr val="002060"/>
                </a:solidFill>
              </a:rPr>
              <a:t>более склонны к возникновению аллергических и </a:t>
            </a:r>
            <a:r>
              <a:rPr lang="ru-RU" b="1" dirty="0" err="1">
                <a:solidFill>
                  <a:srgbClr val="002060"/>
                </a:solidFill>
              </a:rPr>
              <a:t>аутоиммуннных</a:t>
            </a:r>
            <a:r>
              <a:rPr lang="ru-RU" b="1" dirty="0">
                <a:solidFill>
                  <a:srgbClr val="002060"/>
                </a:solidFill>
              </a:rPr>
              <a:t> реакций. Всё это является синдромом иммунологических нарушений. Выявленный иммунный дисбаланс у девочек–подростков с НМЦ на фоне НДСТ подтверждает не только актуальность проведенных исследований, но и требует необходимость проведения </a:t>
            </a:r>
            <a:r>
              <a:rPr lang="ru-RU" b="1" dirty="0" err="1">
                <a:solidFill>
                  <a:srgbClr val="002060"/>
                </a:solidFill>
              </a:rPr>
              <a:t>иммунокоррекции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27819F-564B-4B28-854D-6949BA246F76}" type="slidenum">
              <a:rPr lang="ru-RU" sz="1400" smtClean="0">
                <a:solidFill>
                  <a:srgbClr val="FF9966"/>
                </a:solidFill>
              </a:rPr>
              <a:pPr eaLnBrk="1" hangingPunct="1"/>
              <a:t>7</a:t>
            </a:fld>
            <a:endParaRPr lang="ru-RU" sz="1400" dirty="0">
              <a:solidFill>
                <a:srgbClr val="FF9966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23528" y="260648"/>
            <a:ext cx="5760640" cy="936104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contourW="12700" prstMaterial="metal">
            <a:bevelT w="88900" h="88900"/>
            <a:contourClr>
              <a:srgbClr val="C00000"/>
            </a:contourClr>
          </a:sp3d>
        </p:spPr>
        <p:txBody>
          <a:bodyPr wrap="none" lIns="18000" tIns="10800" rIns="18000" bIns="10800" anchor="ctr"/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chemeClr val="bg1"/>
                </a:solidFill>
              </a:rPr>
              <a:t>Программа 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 err="1">
                <a:solidFill>
                  <a:schemeClr val="bg1"/>
                </a:solidFill>
              </a:rPr>
              <a:t>иммунокоррекции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67544" y="1875481"/>
            <a:ext cx="2592288" cy="504056"/>
          </a:xfrm>
          <a:prstGeom prst="roundRect">
            <a:avLst>
              <a:gd name="adj" fmla="val 26768"/>
            </a:avLst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</p:spPr>
        <p:txBody>
          <a:bodyPr lIns="18000" tIns="10800" rIns="18000" bIns="1080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uk-UA" sz="2000" b="1" dirty="0">
                <a:solidFill>
                  <a:srgbClr val="C00000"/>
                </a:solidFill>
              </a:rPr>
              <a:t>1. </a:t>
            </a:r>
            <a:r>
              <a:rPr lang="uk-UA" sz="2000" b="1" dirty="0" err="1">
                <a:solidFill>
                  <a:srgbClr val="C00000"/>
                </a:solidFill>
              </a:rPr>
              <a:t>Амиксин</a:t>
            </a:r>
            <a:r>
              <a:rPr lang="uk-UA" sz="2000" b="1" dirty="0">
                <a:solidFill>
                  <a:srgbClr val="C00000"/>
                </a:solidFill>
              </a:rPr>
              <a:t> 0,06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059832" y="2132857"/>
            <a:ext cx="765188" cy="0"/>
          </a:xfrm>
          <a:prstGeom prst="straightConnector1">
            <a:avLst/>
          </a:prstGeom>
          <a:ln w="7620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3830770" y="1875481"/>
            <a:ext cx="4845686" cy="653419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lIns="36000" tIns="10800" rIns="36000" bIns="1080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uk-UA" sz="1600" b="1" dirty="0">
                <a:solidFill>
                  <a:srgbClr val="C00000"/>
                </a:solidFill>
              </a:rPr>
              <a:t>По 1 т. 1 раз в </a:t>
            </a:r>
            <a:r>
              <a:rPr lang="uk-UA" sz="1600" b="1" dirty="0" err="1">
                <a:solidFill>
                  <a:srgbClr val="C00000"/>
                </a:solidFill>
              </a:rPr>
              <a:t>неделю</a:t>
            </a:r>
            <a:r>
              <a:rPr lang="uk-UA" sz="1600" b="1" dirty="0">
                <a:solidFill>
                  <a:srgbClr val="C00000"/>
                </a:solidFill>
              </a:rPr>
              <a:t>, 4 </a:t>
            </a:r>
            <a:r>
              <a:rPr lang="uk-UA" sz="1600" b="1" dirty="0" err="1">
                <a:solidFill>
                  <a:srgbClr val="C00000"/>
                </a:solidFill>
              </a:rPr>
              <a:t>недели</a:t>
            </a:r>
            <a:r>
              <a:rPr lang="uk-UA" sz="1600" b="1" dirty="0">
                <a:solidFill>
                  <a:srgbClr val="C00000"/>
                </a:solidFill>
              </a:rPr>
              <a:t> – 1 </a:t>
            </a:r>
            <a:r>
              <a:rPr lang="uk-UA" sz="1600" b="1" dirty="0" err="1">
                <a:solidFill>
                  <a:srgbClr val="C00000"/>
                </a:solidFill>
              </a:rPr>
              <a:t>месяц</a:t>
            </a:r>
            <a:endParaRPr lang="uk-UA" sz="1600" b="1" dirty="0">
              <a:solidFill>
                <a:srgbClr val="C00000"/>
              </a:solidFill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467544" y="3032956"/>
            <a:ext cx="2592288" cy="792088"/>
          </a:xfrm>
          <a:prstGeom prst="roundRect">
            <a:avLst>
              <a:gd name="adj" fmla="val 26768"/>
            </a:avLst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</p:spPr>
        <p:txBody>
          <a:bodyPr lIns="18000" tIns="10800" rIns="18000" bIns="1080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uk-UA" sz="2000" b="1" dirty="0">
                <a:solidFill>
                  <a:srgbClr val="C00000"/>
                </a:solidFill>
              </a:rPr>
              <a:t>2. </a:t>
            </a:r>
            <a:r>
              <a:rPr lang="uk-UA" sz="2000" b="1" dirty="0" err="1">
                <a:solidFill>
                  <a:srgbClr val="C00000"/>
                </a:solidFill>
              </a:rPr>
              <a:t>Общее</a:t>
            </a:r>
            <a:r>
              <a:rPr lang="uk-UA" sz="2000" b="1" dirty="0">
                <a:solidFill>
                  <a:srgbClr val="C00000"/>
                </a:solidFill>
              </a:rPr>
              <a:t> УФО по </a:t>
            </a:r>
            <a:r>
              <a:rPr lang="uk-UA" sz="2000" b="1" dirty="0" err="1">
                <a:solidFill>
                  <a:srgbClr val="C00000"/>
                </a:solidFill>
              </a:rPr>
              <a:t>ускоренной</a:t>
            </a:r>
            <a:r>
              <a:rPr lang="uk-UA" sz="2000" b="1" dirty="0">
                <a:solidFill>
                  <a:srgbClr val="C00000"/>
                </a:solidFill>
              </a:rPr>
              <a:t> </a:t>
            </a:r>
            <a:r>
              <a:rPr lang="uk-UA" sz="2000" b="1" dirty="0" err="1">
                <a:solidFill>
                  <a:srgbClr val="C00000"/>
                </a:solidFill>
              </a:rPr>
              <a:t>схеме</a:t>
            </a:r>
            <a:endParaRPr lang="uk-UA" sz="2000" b="1" dirty="0">
              <a:solidFill>
                <a:srgbClr val="C0000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059832" y="3290332"/>
            <a:ext cx="765188" cy="0"/>
          </a:xfrm>
          <a:prstGeom prst="straightConnector1">
            <a:avLst/>
          </a:prstGeom>
          <a:ln w="7620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3830770" y="3032956"/>
            <a:ext cx="4845686" cy="792088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lIns="36000" tIns="10800" rIns="36000" bIns="1080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uk-UA" sz="1600" b="1" dirty="0">
                <a:solidFill>
                  <a:srgbClr val="C00000"/>
                </a:solidFill>
              </a:rPr>
              <a:t>С ½ до 4 </a:t>
            </a:r>
            <a:r>
              <a:rPr lang="uk-UA" sz="1600" b="1" dirty="0" err="1">
                <a:solidFill>
                  <a:srgbClr val="C00000"/>
                </a:solidFill>
              </a:rPr>
              <a:t>биодоз</a:t>
            </a:r>
            <a:r>
              <a:rPr lang="uk-UA" sz="1600" b="1" dirty="0">
                <a:solidFill>
                  <a:srgbClr val="C00000"/>
                </a:solidFill>
              </a:rPr>
              <a:t/>
            </a:r>
            <a:br>
              <a:rPr lang="uk-UA" sz="1600" b="1" dirty="0">
                <a:solidFill>
                  <a:srgbClr val="C00000"/>
                </a:solidFill>
              </a:rPr>
            </a:br>
            <a:r>
              <a:rPr lang="uk-UA" sz="1600" b="1" dirty="0" smtClean="0">
                <a:solidFill>
                  <a:srgbClr val="C00000"/>
                </a:solidFill>
              </a:rPr>
              <a:t>с </a:t>
            </a:r>
            <a:r>
              <a:rPr lang="uk-UA" sz="1600" b="1" dirty="0" err="1">
                <a:solidFill>
                  <a:srgbClr val="C00000"/>
                </a:solidFill>
              </a:rPr>
              <a:t>расстояния</a:t>
            </a:r>
            <a:r>
              <a:rPr lang="uk-UA" sz="1600" b="1" dirty="0">
                <a:solidFill>
                  <a:srgbClr val="C00000"/>
                </a:solidFill>
              </a:rPr>
              <a:t> 100 см </a:t>
            </a:r>
            <a:r>
              <a:rPr lang="uk-UA" sz="1600" b="1" dirty="0" err="1">
                <a:solidFill>
                  <a:srgbClr val="C00000"/>
                </a:solidFill>
              </a:rPr>
              <a:t>интегральным</a:t>
            </a:r>
            <a:r>
              <a:rPr lang="uk-UA" sz="1600" b="1" dirty="0">
                <a:solidFill>
                  <a:srgbClr val="C00000"/>
                </a:solidFill>
              </a:rPr>
              <a:t> спектром</a:t>
            </a: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482432" y="5121188"/>
            <a:ext cx="2592288" cy="792088"/>
          </a:xfrm>
          <a:prstGeom prst="roundRect">
            <a:avLst>
              <a:gd name="adj" fmla="val 26768"/>
            </a:avLst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</p:spPr>
        <p:txBody>
          <a:bodyPr lIns="18000" tIns="10800" rIns="18000" bIns="1080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uk-UA" sz="2000" b="1" dirty="0">
                <a:solidFill>
                  <a:srgbClr val="C00000"/>
                </a:solidFill>
              </a:rPr>
              <a:t>3. </a:t>
            </a:r>
            <a:r>
              <a:rPr lang="uk-UA" sz="2000" b="1" dirty="0" err="1">
                <a:solidFill>
                  <a:srgbClr val="C00000"/>
                </a:solidFill>
              </a:rPr>
              <a:t>Препараты</a:t>
            </a:r>
            <a:r>
              <a:rPr lang="uk-UA" sz="2000" b="1" dirty="0">
                <a:solidFill>
                  <a:srgbClr val="C00000"/>
                </a:solidFill>
              </a:rPr>
              <a:t> </a:t>
            </a:r>
            <a:r>
              <a:rPr lang="uk-UA" sz="2000" b="1" dirty="0" err="1">
                <a:solidFill>
                  <a:srgbClr val="C00000"/>
                </a:solidFill>
              </a:rPr>
              <a:t>Са</a:t>
            </a:r>
            <a:endParaRPr lang="uk-UA" sz="2000" b="1" dirty="0">
              <a:solidFill>
                <a:srgbClr val="C00000"/>
              </a:solidFill>
            </a:endParaRP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3059832" y="4267724"/>
            <a:ext cx="1296144" cy="3765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0070C0"/>
            </a:solidFill>
            <a:round/>
            <a:headEnd/>
            <a:tailEnd/>
          </a:ln>
          <a:effectLst/>
        </p:spPr>
        <p:txBody>
          <a:bodyPr lIns="18000" tIns="10800" rIns="18000" bIns="108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600" dirty="0">
                <a:solidFill>
                  <a:srgbClr val="0070C0"/>
                </a:solidFill>
              </a:rPr>
              <a:t>Витамин Д</a:t>
            </a:r>
            <a:endParaRPr lang="uk-UA" sz="1600" dirty="0">
              <a:solidFill>
                <a:srgbClr val="0070C0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3059832" y="3825044"/>
            <a:ext cx="504056" cy="418156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059832" y="4654222"/>
            <a:ext cx="533798" cy="466966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2449857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90241615"/>
              </p:ext>
            </p:extLst>
          </p:nvPr>
        </p:nvGraphicFramePr>
        <p:xfrm>
          <a:off x="0" y="1252457"/>
          <a:ext cx="9128125" cy="5514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5" name="Rectangle 2"/>
          <p:cNvSpPr>
            <a:spLocks noGrp="1"/>
          </p:cNvSpPr>
          <p:nvPr>
            <p:ph type="title" idx="4294967295"/>
          </p:nvPr>
        </p:nvSpPr>
        <p:spPr>
          <a:xfrm>
            <a:off x="175628" y="188640"/>
            <a:ext cx="8964613" cy="93640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Динамика показателей иммунитета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у девочек-подростков с НДСТ относительно таковых у девочек контрольной группы</a:t>
            </a:r>
            <a:endParaRPr lang="uk-UA" sz="28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8090398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Проведенная оценка состояния здоровья у девочек-подростков с НМЦ на фоне НДСТ показала, что данная группа пациенток чаще подвержена респираторным вирусным инфекциям. Поэтому нами был изучен видовой состав микрофлоры влагалища с использованием тест-систем количественной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полимеразной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цепной реакции (ПЦР) «Фемофлор-16» и «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Фемофлор-Скрин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хническая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  <a:fontScheme name="2_Техническая">
    <a:majorFont>
      <a:latin typeface="Arial"/>
      <a:ea typeface=""/>
      <a:cs typeface=""/>
    </a:majorFont>
    <a:minorFont>
      <a:latin typeface=""/>
      <a:ea typeface=""/>
      <a:cs typeface=""/>
    </a:minorFont>
  </a:fontScheme>
  <a:fmtScheme name="Техническая">
    <a:fillStyleLst>
      <a:solidFill>
        <a:schemeClr val="phClr"/>
      </a:solidFill>
      <a:gradFill rotWithShape="1">
        <a:gsLst>
          <a:gs pos="0">
            <a:schemeClr val="phClr">
              <a:tint val="1000"/>
            </a:schemeClr>
          </a:gs>
          <a:gs pos="68000">
            <a:schemeClr val="phClr">
              <a:tint val="77000"/>
            </a:schemeClr>
          </a:gs>
          <a:gs pos="81000">
            <a:schemeClr val="phClr">
              <a:tint val="79000"/>
            </a:schemeClr>
          </a:gs>
          <a:gs pos="86000">
            <a:schemeClr val="phClr">
              <a:tint val="73000"/>
            </a:schemeClr>
          </a:gs>
          <a:gs pos="100000">
            <a:schemeClr val="phClr">
              <a:tint val="35000"/>
            </a:schemeClr>
          </a:gs>
        </a:gsLst>
        <a:lin ang="5400000" scaled="1"/>
      </a:gradFill>
      <a:gradFill rotWithShape="1">
        <a:gsLst>
          <a:gs pos="0">
            <a:schemeClr val="phClr">
              <a:tint val="73000"/>
              <a:satMod val="150000"/>
            </a:schemeClr>
          </a:gs>
          <a:gs pos="25000">
            <a:schemeClr val="phClr">
              <a:tint val="96000"/>
              <a:shade val="80000"/>
              <a:satMod val="105000"/>
            </a:schemeClr>
          </a:gs>
          <a:gs pos="38000">
            <a:schemeClr val="phClr">
              <a:tint val="96000"/>
              <a:shade val="59000"/>
              <a:satMod val="120000"/>
            </a:schemeClr>
          </a:gs>
          <a:gs pos="55000">
            <a:schemeClr val="phClr">
              <a:shade val="57000"/>
              <a:satMod val="120000"/>
            </a:schemeClr>
          </a:gs>
          <a:gs pos="80000">
            <a:schemeClr val="phClr">
              <a:shade val="56000"/>
              <a:satMod val="145000"/>
            </a:schemeClr>
          </a:gs>
          <a:gs pos="88000">
            <a:schemeClr val="phClr">
              <a:shade val="63000"/>
              <a:satMod val="160000"/>
            </a:schemeClr>
          </a:gs>
          <a:gs pos="100000">
            <a:schemeClr val="phClr">
              <a:tint val="99555"/>
              <a:satMod val="155000"/>
            </a:schemeClr>
          </a:gs>
        </a:gsLst>
        <a:lin ang="5400000" scaled="1"/>
      </a:gradFill>
    </a:fillStyleLst>
    <a:lnStyleLst>
      <a:ln w="9525" cap="flat" cmpd="sng" algn="ctr">
        <a:solidFill>
          <a:schemeClr val="phClr">
            <a:shade val="60000"/>
            <a:satMod val="300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00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6200">
            <a:schemeClr val="phClr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phClr">
              <a:shade val="30000"/>
              <a:satMod val="2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50000"/>
            </a:schemeClr>
          </a:gs>
          <a:gs pos="30000">
            <a:schemeClr val="phClr">
              <a:shade val="60000"/>
              <a:satMod val="150000"/>
            </a:schemeClr>
          </a:gs>
          <a:gs pos="100000">
            <a:schemeClr val="phClr">
              <a:tint val="83000"/>
              <a:satMod val="200000"/>
            </a:schemeClr>
          </a:gs>
        </a:gsLst>
        <a:lin ang="13000000" scaled="0"/>
      </a:gradFill>
      <a:gradFill rotWithShape="1">
        <a:gsLst>
          <a:gs pos="0">
            <a:schemeClr val="phClr">
              <a:tint val="78000"/>
              <a:satMod val="220000"/>
            </a:schemeClr>
          </a:gs>
          <a:gs pos="100000">
            <a:schemeClr val="phClr">
              <a:shade val="35000"/>
              <a:satMod val="155000"/>
            </a:schemeClr>
          </a:gs>
        </a:gsLst>
        <a:path path="circle">
          <a:fillToRect l="60000" t="50000" r="4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Техническая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  <a:fontScheme name="2_Техническая">
    <a:majorFont>
      <a:latin typeface="Arial"/>
      <a:ea typeface=""/>
      <a:cs typeface=""/>
    </a:majorFont>
    <a:minorFont>
      <a:latin typeface=""/>
      <a:ea typeface=""/>
      <a:cs typeface=""/>
    </a:minorFont>
  </a:fontScheme>
  <a:fmtScheme name="Техническая">
    <a:fillStyleLst>
      <a:solidFill>
        <a:schemeClr val="phClr"/>
      </a:solidFill>
      <a:gradFill rotWithShape="1">
        <a:gsLst>
          <a:gs pos="0">
            <a:schemeClr val="phClr">
              <a:tint val="1000"/>
            </a:schemeClr>
          </a:gs>
          <a:gs pos="68000">
            <a:schemeClr val="phClr">
              <a:tint val="77000"/>
            </a:schemeClr>
          </a:gs>
          <a:gs pos="81000">
            <a:schemeClr val="phClr">
              <a:tint val="79000"/>
            </a:schemeClr>
          </a:gs>
          <a:gs pos="86000">
            <a:schemeClr val="phClr">
              <a:tint val="73000"/>
            </a:schemeClr>
          </a:gs>
          <a:gs pos="100000">
            <a:schemeClr val="phClr">
              <a:tint val="35000"/>
            </a:schemeClr>
          </a:gs>
        </a:gsLst>
        <a:lin ang="5400000" scaled="1"/>
      </a:gradFill>
      <a:gradFill rotWithShape="1">
        <a:gsLst>
          <a:gs pos="0">
            <a:schemeClr val="phClr">
              <a:tint val="73000"/>
              <a:satMod val="150000"/>
            </a:schemeClr>
          </a:gs>
          <a:gs pos="25000">
            <a:schemeClr val="phClr">
              <a:tint val="96000"/>
              <a:shade val="80000"/>
              <a:satMod val="105000"/>
            </a:schemeClr>
          </a:gs>
          <a:gs pos="38000">
            <a:schemeClr val="phClr">
              <a:tint val="96000"/>
              <a:shade val="59000"/>
              <a:satMod val="120000"/>
            </a:schemeClr>
          </a:gs>
          <a:gs pos="55000">
            <a:schemeClr val="phClr">
              <a:shade val="57000"/>
              <a:satMod val="120000"/>
            </a:schemeClr>
          </a:gs>
          <a:gs pos="80000">
            <a:schemeClr val="phClr">
              <a:shade val="56000"/>
              <a:satMod val="145000"/>
            </a:schemeClr>
          </a:gs>
          <a:gs pos="88000">
            <a:schemeClr val="phClr">
              <a:shade val="63000"/>
              <a:satMod val="160000"/>
            </a:schemeClr>
          </a:gs>
          <a:gs pos="100000">
            <a:schemeClr val="phClr">
              <a:tint val="99555"/>
              <a:satMod val="155000"/>
            </a:schemeClr>
          </a:gs>
        </a:gsLst>
        <a:lin ang="5400000" scaled="1"/>
      </a:gradFill>
    </a:fillStyleLst>
    <a:lnStyleLst>
      <a:ln w="9525" cap="flat" cmpd="sng" algn="ctr">
        <a:solidFill>
          <a:schemeClr val="phClr">
            <a:shade val="60000"/>
            <a:satMod val="300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00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6200">
            <a:schemeClr val="phClr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phClr">
              <a:shade val="30000"/>
              <a:satMod val="2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50000"/>
            </a:schemeClr>
          </a:gs>
          <a:gs pos="30000">
            <a:schemeClr val="phClr">
              <a:shade val="60000"/>
              <a:satMod val="150000"/>
            </a:schemeClr>
          </a:gs>
          <a:gs pos="100000">
            <a:schemeClr val="phClr">
              <a:tint val="83000"/>
              <a:satMod val="200000"/>
            </a:schemeClr>
          </a:gs>
        </a:gsLst>
        <a:lin ang="13000000" scaled="0"/>
      </a:gradFill>
      <a:gradFill rotWithShape="1">
        <a:gsLst>
          <a:gs pos="0">
            <a:schemeClr val="phClr">
              <a:tint val="78000"/>
              <a:satMod val="220000"/>
            </a:schemeClr>
          </a:gs>
          <a:gs pos="100000">
            <a:schemeClr val="phClr">
              <a:shade val="35000"/>
              <a:satMod val="155000"/>
            </a:schemeClr>
          </a:gs>
        </a:gsLst>
        <a:path path="circle">
          <a:fillToRect l="60000" t="50000" r="4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Техническая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  <a:fontScheme name="2_Техническая">
    <a:majorFont>
      <a:latin typeface="Arial"/>
      <a:ea typeface=""/>
      <a:cs typeface=""/>
    </a:majorFont>
    <a:minorFont>
      <a:latin typeface=""/>
      <a:ea typeface=""/>
      <a:cs typeface=""/>
    </a:minorFont>
  </a:fontScheme>
  <a:fmtScheme name="Техническая">
    <a:fillStyleLst>
      <a:solidFill>
        <a:schemeClr val="phClr"/>
      </a:solidFill>
      <a:gradFill rotWithShape="1">
        <a:gsLst>
          <a:gs pos="0">
            <a:schemeClr val="phClr">
              <a:tint val="1000"/>
            </a:schemeClr>
          </a:gs>
          <a:gs pos="68000">
            <a:schemeClr val="phClr">
              <a:tint val="77000"/>
            </a:schemeClr>
          </a:gs>
          <a:gs pos="81000">
            <a:schemeClr val="phClr">
              <a:tint val="79000"/>
            </a:schemeClr>
          </a:gs>
          <a:gs pos="86000">
            <a:schemeClr val="phClr">
              <a:tint val="73000"/>
            </a:schemeClr>
          </a:gs>
          <a:gs pos="100000">
            <a:schemeClr val="phClr">
              <a:tint val="35000"/>
            </a:schemeClr>
          </a:gs>
        </a:gsLst>
        <a:lin ang="5400000" scaled="1"/>
      </a:gradFill>
      <a:gradFill rotWithShape="1">
        <a:gsLst>
          <a:gs pos="0">
            <a:schemeClr val="phClr">
              <a:tint val="73000"/>
              <a:satMod val="150000"/>
            </a:schemeClr>
          </a:gs>
          <a:gs pos="25000">
            <a:schemeClr val="phClr">
              <a:tint val="96000"/>
              <a:shade val="80000"/>
              <a:satMod val="105000"/>
            </a:schemeClr>
          </a:gs>
          <a:gs pos="38000">
            <a:schemeClr val="phClr">
              <a:tint val="96000"/>
              <a:shade val="59000"/>
              <a:satMod val="120000"/>
            </a:schemeClr>
          </a:gs>
          <a:gs pos="55000">
            <a:schemeClr val="phClr">
              <a:shade val="57000"/>
              <a:satMod val="120000"/>
            </a:schemeClr>
          </a:gs>
          <a:gs pos="80000">
            <a:schemeClr val="phClr">
              <a:shade val="56000"/>
              <a:satMod val="145000"/>
            </a:schemeClr>
          </a:gs>
          <a:gs pos="88000">
            <a:schemeClr val="phClr">
              <a:shade val="63000"/>
              <a:satMod val="160000"/>
            </a:schemeClr>
          </a:gs>
          <a:gs pos="100000">
            <a:schemeClr val="phClr">
              <a:tint val="99555"/>
              <a:satMod val="155000"/>
            </a:schemeClr>
          </a:gs>
        </a:gsLst>
        <a:lin ang="5400000" scaled="1"/>
      </a:gradFill>
    </a:fillStyleLst>
    <a:lnStyleLst>
      <a:ln w="9525" cap="flat" cmpd="sng" algn="ctr">
        <a:solidFill>
          <a:schemeClr val="phClr">
            <a:shade val="60000"/>
            <a:satMod val="300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00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6200">
            <a:schemeClr val="phClr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phClr">
              <a:shade val="30000"/>
              <a:satMod val="2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50000"/>
            </a:schemeClr>
          </a:gs>
          <a:gs pos="30000">
            <a:schemeClr val="phClr">
              <a:shade val="60000"/>
              <a:satMod val="150000"/>
            </a:schemeClr>
          </a:gs>
          <a:gs pos="100000">
            <a:schemeClr val="phClr">
              <a:tint val="83000"/>
              <a:satMod val="200000"/>
            </a:schemeClr>
          </a:gs>
        </a:gsLst>
        <a:lin ang="13000000" scaled="0"/>
      </a:gradFill>
      <a:gradFill rotWithShape="1">
        <a:gsLst>
          <a:gs pos="0">
            <a:schemeClr val="phClr">
              <a:tint val="78000"/>
              <a:satMod val="220000"/>
            </a:schemeClr>
          </a:gs>
          <a:gs pos="100000">
            <a:schemeClr val="phClr">
              <a:shade val="35000"/>
              <a:satMod val="155000"/>
            </a:schemeClr>
          </a:gs>
        </a:gsLst>
        <a:path path="circle">
          <a:fillToRect l="60000" t="50000" r="4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Техническая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  <a:fontScheme name="2_Техническая">
    <a:majorFont>
      <a:latin typeface="Arial"/>
      <a:ea typeface=""/>
      <a:cs typeface=""/>
    </a:majorFont>
    <a:minorFont>
      <a:latin typeface=""/>
      <a:ea typeface=""/>
      <a:cs typeface=""/>
    </a:minorFont>
  </a:fontScheme>
  <a:fmtScheme name="Техническая">
    <a:fillStyleLst>
      <a:solidFill>
        <a:schemeClr val="phClr"/>
      </a:solidFill>
      <a:gradFill rotWithShape="1">
        <a:gsLst>
          <a:gs pos="0">
            <a:schemeClr val="phClr">
              <a:tint val="1000"/>
            </a:schemeClr>
          </a:gs>
          <a:gs pos="68000">
            <a:schemeClr val="phClr">
              <a:tint val="77000"/>
            </a:schemeClr>
          </a:gs>
          <a:gs pos="81000">
            <a:schemeClr val="phClr">
              <a:tint val="79000"/>
            </a:schemeClr>
          </a:gs>
          <a:gs pos="86000">
            <a:schemeClr val="phClr">
              <a:tint val="73000"/>
            </a:schemeClr>
          </a:gs>
          <a:gs pos="100000">
            <a:schemeClr val="phClr">
              <a:tint val="35000"/>
            </a:schemeClr>
          </a:gs>
        </a:gsLst>
        <a:lin ang="5400000" scaled="1"/>
      </a:gradFill>
      <a:gradFill rotWithShape="1">
        <a:gsLst>
          <a:gs pos="0">
            <a:schemeClr val="phClr">
              <a:tint val="73000"/>
              <a:satMod val="150000"/>
            </a:schemeClr>
          </a:gs>
          <a:gs pos="25000">
            <a:schemeClr val="phClr">
              <a:tint val="96000"/>
              <a:shade val="80000"/>
              <a:satMod val="105000"/>
            </a:schemeClr>
          </a:gs>
          <a:gs pos="38000">
            <a:schemeClr val="phClr">
              <a:tint val="96000"/>
              <a:shade val="59000"/>
              <a:satMod val="120000"/>
            </a:schemeClr>
          </a:gs>
          <a:gs pos="55000">
            <a:schemeClr val="phClr">
              <a:shade val="57000"/>
              <a:satMod val="120000"/>
            </a:schemeClr>
          </a:gs>
          <a:gs pos="80000">
            <a:schemeClr val="phClr">
              <a:shade val="56000"/>
              <a:satMod val="145000"/>
            </a:schemeClr>
          </a:gs>
          <a:gs pos="88000">
            <a:schemeClr val="phClr">
              <a:shade val="63000"/>
              <a:satMod val="160000"/>
            </a:schemeClr>
          </a:gs>
          <a:gs pos="100000">
            <a:schemeClr val="phClr">
              <a:tint val="99555"/>
              <a:satMod val="155000"/>
            </a:schemeClr>
          </a:gs>
        </a:gsLst>
        <a:lin ang="5400000" scaled="1"/>
      </a:gradFill>
    </a:fillStyleLst>
    <a:lnStyleLst>
      <a:ln w="9525" cap="flat" cmpd="sng" algn="ctr">
        <a:solidFill>
          <a:schemeClr val="phClr">
            <a:shade val="60000"/>
            <a:satMod val="300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0000">
            <a:schemeClr val="phClr">
              <a:tint val="30000"/>
              <a:shade val="95000"/>
              <a:satMod val="300000"/>
              <a:alpha val="50000"/>
            </a:schemeClr>
          </a:glow>
        </a:effectLst>
      </a:effectStyle>
      <a:effectStyle>
        <a:effectLst>
          <a:glow rad="76200">
            <a:schemeClr val="phClr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 fov="0">
            <a:rot lat="0" lon="0" rev="0"/>
          </a:camera>
          <a:lightRig rig="harsh" dir="t">
            <a:rot lat="6000000" lon="6000000" rev="0"/>
          </a:lightRig>
        </a:scene3d>
        <a:sp3d contourW="10000" prstMaterial="metal">
          <a:bevelT w="20000" h="9000" prst="softRound"/>
          <a:contourClr>
            <a:schemeClr val="phClr">
              <a:shade val="30000"/>
              <a:satMod val="2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50000"/>
            </a:schemeClr>
          </a:gs>
          <a:gs pos="30000">
            <a:schemeClr val="phClr">
              <a:shade val="60000"/>
              <a:satMod val="150000"/>
            </a:schemeClr>
          </a:gs>
          <a:gs pos="100000">
            <a:schemeClr val="phClr">
              <a:tint val="83000"/>
              <a:satMod val="200000"/>
            </a:schemeClr>
          </a:gs>
        </a:gsLst>
        <a:lin ang="13000000" scaled="0"/>
      </a:gradFill>
      <a:gradFill rotWithShape="1">
        <a:gsLst>
          <a:gs pos="0">
            <a:schemeClr val="phClr">
              <a:tint val="78000"/>
              <a:satMod val="220000"/>
            </a:schemeClr>
          </a:gs>
          <a:gs pos="100000">
            <a:schemeClr val="phClr">
              <a:shade val="35000"/>
              <a:satMod val="155000"/>
            </a:schemeClr>
          </a:gs>
        </a:gsLst>
        <a:path path="circle">
          <a:fillToRect l="60000" t="50000" r="4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1409</Words>
  <Application>Microsoft Office PowerPoint</Application>
  <PresentationFormat>Экран (4:3)</PresentationFormat>
  <Paragraphs>106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Особенности иммунного статуса и оценка биотопа влагалища и ротовой жидкости у часто и длительно болеющих девочек-подростков с нарушениями менструального цикла на фоне недифференцированной дисплазии соединительной ткани </vt:lpstr>
      <vt:lpstr>Всемирная организация здравоохранения (ВОЗ) уделяет особое внимание проблеме улучшения состояния здоровья детей и подростков. Укрепление здоровья подростков, роль различных при этом факторов определяют одно из ведущих направлений развития социальной политики государства и являются важнейшей стратегической задачей современного здравоохранения.  </vt:lpstr>
      <vt:lpstr>Иммунный статус</vt:lpstr>
      <vt:lpstr>Иммунный статус </vt:lpstr>
      <vt:lpstr>Абсолютные показатели иммунитета  у девочек-подростков с НДСТ относительно таковых у девочек контрольной группы</vt:lpstr>
      <vt:lpstr>Иммунный статус </vt:lpstr>
      <vt:lpstr>Слайд 7</vt:lpstr>
      <vt:lpstr>Динамика показателей иммунитета у девочек-подростков с НДСТ относительно таковых у девочек контрольной группы</vt:lpstr>
      <vt:lpstr>Проведенная оценка состояния здоровья у девочек-подростков с НМЦ на фоне НДСТ показала, что данная группа пациенток чаще подвержена респираторным вирусным инфекциям. Поэтому нами был изучен видовой состав микрофлоры влагалища с использованием тест-систем количественной полимеразной цепной реакции (ПЦР) «Фемофлор-16» и «Фемофлор-Скрин»</vt:lpstr>
      <vt:lpstr>Микроэкология влагалища – это сложная многокомпонентная, гормонально-зависимая система, состояние которой взаимосвязано с иммунными особенностями организма и определяется функциональным состоянием яичников,  концентрацией лактофлоры, pH влагалищного содержимого, состоянием местного иммунитета. Исследований, которые бы оценивали микробиологическую картину влагалищного биотопа у девочек, подверженным частым ОРВИ, в литературе мы не встречали, поэтому нам было интересно изучить особенности микробного пейзажа влагалища у этой группы детей. </vt:lpstr>
      <vt:lpstr>Микрофлора влагалища</vt:lpstr>
      <vt:lpstr>Микрофлора влагалища</vt:lpstr>
      <vt:lpstr>Микрофлора влагалища</vt:lpstr>
      <vt:lpstr>Микрофлора влагалища</vt:lpstr>
      <vt:lpstr>Фемофлор-16  </vt:lpstr>
      <vt:lpstr>Фемофлор-Скрин  </vt:lpstr>
      <vt:lpstr>Частота обнаружения возбудителей инфекционного процесса и интенсивность колонизации микрофлоры влагалища у девочек-подростков с НДСТ(%)</vt:lpstr>
      <vt:lpstr>Микрофлора влагалища</vt:lpstr>
      <vt:lpstr>Микрофлора ротовой жидкости</vt:lpstr>
      <vt:lpstr>Микрофлора ротовой жидкости</vt:lpstr>
      <vt:lpstr>Частота обнаружения возбудителей инфекционного процесса и интенсивность колонизации микрофлоры слюны у девочек-подростков с НДСТ(%)</vt:lpstr>
      <vt:lpstr>Микрофлора ротовой жидкости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биотопа влагалища и ротовой жидкости, иммунный статус часто и длительно болеющих девочек-подростков с нарушениями менструального цикла на фоне недифференцированной дисплазии соединительной ткани</dc:title>
  <dc:creator>НИИ-МПС</dc:creator>
  <cp:lastModifiedBy>НИИ-МПС</cp:lastModifiedBy>
  <cp:revision>23</cp:revision>
  <dcterms:created xsi:type="dcterms:W3CDTF">2020-10-27T07:31:03Z</dcterms:created>
  <dcterms:modified xsi:type="dcterms:W3CDTF">2020-10-27T11:28:31Z</dcterms:modified>
</cp:coreProperties>
</file>