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D7AD7-F388-C949-9400-0F7D34093620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0CAB0B-7F0C-8B44-85CA-C6DD06F21E04}">
      <dgm:prSet phldrT="[Текст]" custT="1"/>
      <dgm:spPr/>
      <dgm:t>
        <a:bodyPr/>
        <a:lstStyle/>
        <a:p>
          <a:r>
            <a:rPr lang="ru-RU" sz="4800" dirty="0" smtClean="0">
              <a:latin typeface="Times New Roman"/>
              <a:cs typeface="Times New Roman"/>
            </a:rPr>
            <a:t>Виды лечения</a:t>
          </a:r>
          <a:endParaRPr lang="ru-RU" sz="4800" dirty="0">
            <a:latin typeface="Times New Roman"/>
            <a:cs typeface="Times New Roman"/>
          </a:endParaRPr>
        </a:p>
      </dgm:t>
    </dgm:pt>
    <dgm:pt modelId="{28851374-F643-E44B-B3A7-4A1EB8BC6D60}" type="parTrans" cxnId="{379A0DE9-BF23-064B-B429-350FE1CA1C7B}">
      <dgm:prSet/>
      <dgm:spPr/>
      <dgm:t>
        <a:bodyPr/>
        <a:lstStyle/>
        <a:p>
          <a:endParaRPr lang="ru-RU"/>
        </a:p>
      </dgm:t>
    </dgm:pt>
    <dgm:pt modelId="{0DE5EA7A-D1DE-BF42-A3BD-7C1BFA1B8F4C}" type="sibTrans" cxnId="{379A0DE9-BF23-064B-B429-350FE1CA1C7B}">
      <dgm:prSet/>
      <dgm:spPr/>
      <dgm:t>
        <a:bodyPr/>
        <a:lstStyle/>
        <a:p>
          <a:endParaRPr lang="ru-RU"/>
        </a:p>
      </dgm:t>
    </dgm:pt>
    <dgm:pt modelId="{69AA88D9-FF0C-7C44-BFA1-D32EE772B94D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cs typeface="Times New Roman"/>
            </a:rPr>
            <a:t>Консервативное</a:t>
          </a:r>
          <a:endParaRPr lang="ru-RU" b="1" dirty="0">
            <a:latin typeface="Times New Roman"/>
            <a:cs typeface="Times New Roman"/>
          </a:endParaRPr>
        </a:p>
      </dgm:t>
    </dgm:pt>
    <dgm:pt modelId="{26936298-7EBA-6443-9CE6-DDB25DAD4457}" type="parTrans" cxnId="{D0915E02-FCA7-5B46-8523-AA5C48ABFC4A}">
      <dgm:prSet/>
      <dgm:spPr/>
      <dgm:t>
        <a:bodyPr/>
        <a:lstStyle/>
        <a:p>
          <a:endParaRPr lang="ru-RU"/>
        </a:p>
      </dgm:t>
    </dgm:pt>
    <dgm:pt modelId="{910EC6D8-F68C-004F-A4C1-C9CE6D75FA16}" type="sibTrans" cxnId="{D0915E02-FCA7-5B46-8523-AA5C48ABFC4A}">
      <dgm:prSet/>
      <dgm:spPr/>
      <dgm:t>
        <a:bodyPr/>
        <a:lstStyle/>
        <a:p>
          <a:endParaRPr lang="ru-RU"/>
        </a:p>
      </dgm:t>
    </dgm:pt>
    <dgm:pt modelId="{E88E74B9-3ED9-2644-B1C9-083122187946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cs typeface="Times New Roman"/>
            </a:rPr>
            <a:t>Инъекции стероидных противовоспалительных препаратов под связку</a:t>
          </a:r>
          <a:endParaRPr lang="ru-RU" b="1" dirty="0">
            <a:latin typeface="Times New Roman"/>
            <a:cs typeface="Times New Roman"/>
          </a:endParaRPr>
        </a:p>
      </dgm:t>
    </dgm:pt>
    <dgm:pt modelId="{805120A8-BE56-2946-9FA3-FF3A11620544}" type="parTrans" cxnId="{42E128E5-ACB9-4B44-A6FF-FFD2C37FD4FC}">
      <dgm:prSet/>
      <dgm:spPr/>
      <dgm:t>
        <a:bodyPr/>
        <a:lstStyle/>
        <a:p>
          <a:endParaRPr lang="ru-RU"/>
        </a:p>
      </dgm:t>
    </dgm:pt>
    <dgm:pt modelId="{8FDDC40F-9DD2-D54E-A800-E37F4995AD2A}" type="sibTrans" cxnId="{42E128E5-ACB9-4B44-A6FF-FFD2C37FD4FC}">
      <dgm:prSet/>
      <dgm:spPr/>
      <dgm:t>
        <a:bodyPr/>
        <a:lstStyle/>
        <a:p>
          <a:endParaRPr lang="ru-RU"/>
        </a:p>
      </dgm:t>
    </dgm:pt>
    <dgm:pt modelId="{AA0CB2FD-CC42-2643-9313-2D2B079D4167}">
      <dgm:prSet phldrT="[Текст]"/>
      <dgm:spPr/>
      <dgm:t>
        <a:bodyPr/>
        <a:lstStyle/>
        <a:p>
          <a:r>
            <a:rPr lang="ru-RU" b="1" dirty="0" smtClean="0">
              <a:latin typeface="Times New Roman"/>
              <a:cs typeface="Times New Roman"/>
            </a:rPr>
            <a:t>Оперативное (</a:t>
          </a:r>
          <a:r>
            <a:rPr lang="ru-RU" b="1" dirty="0" err="1" smtClean="0">
              <a:latin typeface="Times New Roman"/>
              <a:cs typeface="Times New Roman"/>
            </a:rPr>
            <a:t>лигаментотомия</a:t>
          </a:r>
          <a:r>
            <a:rPr lang="ru-RU" b="1" dirty="0" smtClean="0">
              <a:latin typeface="Times New Roman"/>
              <a:cs typeface="Times New Roman"/>
            </a:rPr>
            <a:t>)</a:t>
          </a:r>
          <a:endParaRPr lang="ru-RU" b="1" dirty="0">
            <a:latin typeface="Times New Roman"/>
            <a:cs typeface="Times New Roman"/>
          </a:endParaRPr>
        </a:p>
      </dgm:t>
    </dgm:pt>
    <dgm:pt modelId="{4417DF20-5493-864D-B917-A1A89D0EA358}" type="parTrans" cxnId="{F3D6D1A2-A106-7345-9148-1DFC534A9605}">
      <dgm:prSet/>
      <dgm:spPr/>
      <dgm:t>
        <a:bodyPr/>
        <a:lstStyle/>
        <a:p>
          <a:endParaRPr lang="ru-RU"/>
        </a:p>
      </dgm:t>
    </dgm:pt>
    <dgm:pt modelId="{EE8CB329-226D-6D4C-8186-55E1F316CDF0}" type="sibTrans" cxnId="{F3D6D1A2-A106-7345-9148-1DFC534A9605}">
      <dgm:prSet/>
      <dgm:spPr/>
      <dgm:t>
        <a:bodyPr/>
        <a:lstStyle/>
        <a:p>
          <a:endParaRPr lang="ru-RU"/>
        </a:p>
      </dgm:t>
    </dgm:pt>
    <dgm:pt modelId="{65117025-EFD8-6841-8533-2F7F9207922C}" type="pres">
      <dgm:prSet presAssocID="{ED9D7AD7-F388-C949-9400-0F7D340936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9D18F9-0A31-614D-BD88-E1C0BDF12DD1}" type="pres">
      <dgm:prSet presAssocID="{340CAB0B-7F0C-8B44-85CA-C6DD06F21E04}" presName="thickLine" presStyleLbl="alignNode1" presStyleIdx="0" presStyleCnt="1"/>
      <dgm:spPr/>
    </dgm:pt>
    <dgm:pt modelId="{AAD4AA1D-4F5D-0A4F-9126-2D675A903688}" type="pres">
      <dgm:prSet presAssocID="{340CAB0B-7F0C-8B44-85CA-C6DD06F21E04}" presName="horz1" presStyleCnt="0"/>
      <dgm:spPr/>
    </dgm:pt>
    <dgm:pt modelId="{340C7618-4E48-CB40-A433-4FAA8D491EE1}" type="pres">
      <dgm:prSet presAssocID="{340CAB0B-7F0C-8B44-85CA-C6DD06F21E04}" presName="tx1" presStyleLbl="revTx" presStyleIdx="0" presStyleCnt="4" custScaleX="198066" custLinFactNeighborY="-49"/>
      <dgm:spPr/>
      <dgm:t>
        <a:bodyPr/>
        <a:lstStyle/>
        <a:p>
          <a:endParaRPr lang="ru-RU"/>
        </a:p>
      </dgm:t>
    </dgm:pt>
    <dgm:pt modelId="{B0FFD8AF-A27F-DC4A-8EEC-F5D651F0461F}" type="pres">
      <dgm:prSet presAssocID="{340CAB0B-7F0C-8B44-85CA-C6DD06F21E04}" presName="vert1" presStyleCnt="0"/>
      <dgm:spPr/>
    </dgm:pt>
    <dgm:pt modelId="{A8C86D7B-A3FB-0D44-8C98-B880B2B8E0DA}" type="pres">
      <dgm:prSet presAssocID="{69AA88D9-FF0C-7C44-BFA1-D32EE772B94D}" presName="vertSpace2a" presStyleCnt="0"/>
      <dgm:spPr/>
    </dgm:pt>
    <dgm:pt modelId="{6571F5E6-7111-CB43-AE96-5E50BEF117A8}" type="pres">
      <dgm:prSet presAssocID="{69AA88D9-FF0C-7C44-BFA1-D32EE772B94D}" presName="horz2" presStyleCnt="0"/>
      <dgm:spPr/>
    </dgm:pt>
    <dgm:pt modelId="{1159EADF-7E3F-8842-B445-57D6BA78BB72}" type="pres">
      <dgm:prSet presAssocID="{69AA88D9-FF0C-7C44-BFA1-D32EE772B94D}" presName="horzSpace2" presStyleCnt="0"/>
      <dgm:spPr/>
    </dgm:pt>
    <dgm:pt modelId="{504DD24C-CF34-1448-B1F8-071C89B59BA1}" type="pres">
      <dgm:prSet presAssocID="{69AA88D9-FF0C-7C44-BFA1-D32EE772B94D}" presName="tx2" presStyleLbl="revTx" presStyleIdx="1" presStyleCnt="4"/>
      <dgm:spPr/>
      <dgm:t>
        <a:bodyPr/>
        <a:lstStyle/>
        <a:p>
          <a:endParaRPr lang="ru-RU"/>
        </a:p>
      </dgm:t>
    </dgm:pt>
    <dgm:pt modelId="{BD725AD5-D71A-9244-BE1E-7E84E8D6BADB}" type="pres">
      <dgm:prSet presAssocID="{69AA88D9-FF0C-7C44-BFA1-D32EE772B94D}" presName="vert2" presStyleCnt="0"/>
      <dgm:spPr/>
    </dgm:pt>
    <dgm:pt modelId="{630D6EBD-B218-754A-9B35-DB034FE381A5}" type="pres">
      <dgm:prSet presAssocID="{69AA88D9-FF0C-7C44-BFA1-D32EE772B94D}" presName="thinLine2b" presStyleLbl="callout" presStyleIdx="0" presStyleCnt="3"/>
      <dgm:spPr/>
    </dgm:pt>
    <dgm:pt modelId="{3A250FF6-3B6D-F243-9FAF-A8E10A8C2171}" type="pres">
      <dgm:prSet presAssocID="{69AA88D9-FF0C-7C44-BFA1-D32EE772B94D}" presName="vertSpace2b" presStyleCnt="0"/>
      <dgm:spPr/>
    </dgm:pt>
    <dgm:pt modelId="{E82E7733-AD20-AD4D-932B-0F558D1B1CF0}" type="pres">
      <dgm:prSet presAssocID="{E88E74B9-3ED9-2644-B1C9-083122187946}" presName="horz2" presStyleCnt="0"/>
      <dgm:spPr/>
    </dgm:pt>
    <dgm:pt modelId="{7F702301-3972-F844-9AE4-0A0025F8FA4B}" type="pres">
      <dgm:prSet presAssocID="{E88E74B9-3ED9-2644-B1C9-083122187946}" presName="horzSpace2" presStyleCnt="0"/>
      <dgm:spPr/>
    </dgm:pt>
    <dgm:pt modelId="{57D99908-77FC-4B45-8B11-701B46CD37D7}" type="pres">
      <dgm:prSet presAssocID="{E88E74B9-3ED9-2644-B1C9-083122187946}" presName="tx2" presStyleLbl="revTx" presStyleIdx="2" presStyleCnt="4"/>
      <dgm:spPr/>
      <dgm:t>
        <a:bodyPr/>
        <a:lstStyle/>
        <a:p>
          <a:endParaRPr lang="ru-RU"/>
        </a:p>
      </dgm:t>
    </dgm:pt>
    <dgm:pt modelId="{3E869D4E-D61C-9544-BCB0-E04E9771D5AD}" type="pres">
      <dgm:prSet presAssocID="{E88E74B9-3ED9-2644-B1C9-083122187946}" presName="vert2" presStyleCnt="0"/>
      <dgm:spPr/>
    </dgm:pt>
    <dgm:pt modelId="{763ACF5F-4062-C544-9367-8D680D8C7305}" type="pres">
      <dgm:prSet presAssocID="{E88E74B9-3ED9-2644-B1C9-083122187946}" presName="thinLine2b" presStyleLbl="callout" presStyleIdx="1" presStyleCnt="3"/>
      <dgm:spPr/>
    </dgm:pt>
    <dgm:pt modelId="{8FB3C9CB-8D5A-0743-ACEF-80B6A85AF189}" type="pres">
      <dgm:prSet presAssocID="{E88E74B9-3ED9-2644-B1C9-083122187946}" presName="vertSpace2b" presStyleCnt="0"/>
      <dgm:spPr/>
    </dgm:pt>
    <dgm:pt modelId="{60B072AC-F11A-EE4F-97D4-F86C44440C60}" type="pres">
      <dgm:prSet presAssocID="{AA0CB2FD-CC42-2643-9313-2D2B079D4167}" presName="horz2" presStyleCnt="0"/>
      <dgm:spPr/>
    </dgm:pt>
    <dgm:pt modelId="{1A61574D-3AE6-B44B-AAE8-2BD299838076}" type="pres">
      <dgm:prSet presAssocID="{AA0CB2FD-CC42-2643-9313-2D2B079D4167}" presName="horzSpace2" presStyleCnt="0"/>
      <dgm:spPr/>
    </dgm:pt>
    <dgm:pt modelId="{B74F60BC-1B08-DB4C-86AF-74C04986D631}" type="pres">
      <dgm:prSet presAssocID="{AA0CB2FD-CC42-2643-9313-2D2B079D4167}" presName="tx2" presStyleLbl="revTx" presStyleIdx="3" presStyleCnt="4"/>
      <dgm:spPr/>
      <dgm:t>
        <a:bodyPr/>
        <a:lstStyle/>
        <a:p>
          <a:endParaRPr lang="ru-RU"/>
        </a:p>
      </dgm:t>
    </dgm:pt>
    <dgm:pt modelId="{0633097C-A09C-0E4E-9B82-B748F47D9151}" type="pres">
      <dgm:prSet presAssocID="{AA0CB2FD-CC42-2643-9313-2D2B079D4167}" presName="vert2" presStyleCnt="0"/>
      <dgm:spPr/>
    </dgm:pt>
    <dgm:pt modelId="{6362BEEE-9855-8643-A494-4BD45706E72A}" type="pres">
      <dgm:prSet presAssocID="{AA0CB2FD-CC42-2643-9313-2D2B079D4167}" presName="thinLine2b" presStyleLbl="callout" presStyleIdx="2" presStyleCnt="3"/>
      <dgm:spPr/>
    </dgm:pt>
    <dgm:pt modelId="{B5982FC4-EF64-924C-BD65-22A5B94231FA}" type="pres">
      <dgm:prSet presAssocID="{AA0CB2FD-CC42-2643-9313-2D2B079D4167}" presName="vertSpace2b" presStyleCnt="0"/>
      <dgm:spPr/>
    </dgm:pt>
  </dgm:ptLst>
  <dgm:cxnLst>
    <dgm:cxn modelId="{379A0DE9-BF23-064B-B429-350FE1CA1C7B}" srcId="{ED9D7AD7-F388-C949-9400-0F7D34093620}" destId="{340CAB0B-7F0C-8B44-85CA-C6DD06F21E04}" srcOrd="0" destOrd="0" parTransId="{28851374-F643-E44B-B3A7-4A1EB8BC6D60}" sibTransId="{0DE5EA7A-D1DE-BF42-A3BD-7C1BFA1B8F4C}"/>
    <dgm:cxn modelId="{F3D6D1A2-A106-7345-9148-1DFC534A9605}" srcId="{340CAB0B-7F0C-8B44-85CA-C6DD06F21E04}" destId="{AA0CB2FD-CC42-2643-9313-2D2B079D4167}" srcOrd="2" destOrd="0" parTransId="{4417DF20-5493-864D-B917-A1A89D0EA358}" sibTransId="{EE8CB329-226D-6D4C-8186-55E1F316CDF0}"/>
    <dgm:cxn modelId="{A53813B9-C92E-D248-8704-7DED690BDF79}" type="presOf" srcId="{340CAB0B-7F0C-8B44-85CA-C6DD06F21E04}" destId="{340C7618-4E48-CB40-A433-4FAA8D491EE1}" srcOrd="0" destOrd="0" presId="urn:microsoft.com/office/officeart/2008/layout/LinedList"/>
    <dgm:cxn modelId="{B837F067-A599-DA4E-A6AE-EF42A8C366A8}" type="presOf" srcId="{69AA88D9-FF0C-7C44-BFA1-D32EE772B94D}" destId="{504DD24C-CF34-1448-B1F8-071C89B59BA1}" srcOrd="0" destOrd="0" presId="urn:microsoft.com/office/officeart/2008/layout/LinedList"/>
    <dgm:cxn modelId="{42E128E5-ACB9-4B44-A6FF-FFD2C37FD4FC}" srcId="{340CAB0B-7F0C-8B44-85CA-C6DD06F21E04}" destId="{E88E74B9-3ED9-2644-B1C9-083122187946}" srcOrd="1" destOrd="0" parTransId="{805120A8-BE56-2946-9FA3-FF3A11620544}" sibTransId="{8FDDC40F-9DD2-D54E-A800-E37F4995AD2A}"/>
    <dgm:cxn modelId="{5F9FC66A-EA4E-5143-B841-642DC8B2BA00}" type="presOf" srcId="{E88E74B9-3ED9-2644-B1C9-083122187946}" destId="{57D99908-77FC-4B45-8B11-701B46CD37D7}" srcOrd="0" destOrd="0" presId="urn:microsoft.com/office/officeart/2008/layout/LinedList"/>
    <dgm:cxn modelId="{D0915E02-FCA7-5B46-8523-AA5C48ABFC4A}" srcId="{340CAB0B-7F0C-8B44-85CA-C6DD06F21E04}" destId="{69AA88D9-FF0C-7C44-BFA1-D32EE772B94D}" srcOrd="0" destOrd="0" parTransId="{26936298-7EBA-6443-9CE6-DDB25DAD4457}" sibTransId="{910EC6D8-F68C-004F-A4C1-C9CE6D75FA16}"/>
    <dgm:cxn modelId="{DFA31F10-64CC-8A4B-8AC7-B066B96D30B1}" type="presOf" srcId="{ED9D7AD7-F388-C949-9400-0F7D34093620}" destId="{65117025-EFD8-6841-8533-2F7F9207922C}" srcOrd="0" destOrd="0" presId="urn:microsoft.com/office/officeart/2008/layout/LinedList"/>
    <dgm:cxn modelId="{BEE80E6E-E31B-354E-8E8C-B35D3228DC13}" type="presOf" srcId="{AA0CB2FD-CC42-2643-9313-2D2B079D4167}" destId="{B74F60BC-1B08-DB4C-86AF-74C04986D631}" srcOrd="0" destOrd="0" presId="urn:microsoft.com/office/officeart/2008/layout/LinedList"/>
    <dgm:cxn modelId="{EA615BC7-3B22-634F-B374-18E04F882864}" type="presParOf" srcId="{65117025-EFD8-6841-8533-2F7F9207922C}" destId="{E09D18F9-0A31-614D-BD88-E1C0BDF12DD1}" srcOrd="0" destOrd="0" presId="urn:microsoft.com/office/officeart/2008/layout/LinedList"/>
    <dgm:cxn modelId="{351CAF1A-A9B9-7B42-9BBE-ED8C40108452}" type="presParOf" srcId="{65117025-EFD8-6841-8533-2F7F9207922C}" destId="{AAD4AA1D-4F5D-0A4F-9126-2D675A903688}" srcOrd="1" destOrd="0" presId="urn:microsoft.com/office/officeart/2008/layout/LinedList"/>
    <dgm:cxn modelId="{154E1E85-B24E-ED4B-812D-65C68B26554D}" type="presParOf" srcId="{AAD4AA1D-4F5D-0A4F-9126-2D675A903688}" destId="{340C7618-4E48-CB40-A433-4FAA8D491EE1}" srcOrd="0" destOrd="0" presId="urn:microsoft.com/office/officeart/2008/layout/LinedList"/>
    <dgm:cxn modelId="{A1D3FD0F-95B8-4140-AC32-4EF862C1C894}" type="presParOf" srcId="{AAD4AA1D-4F5D-0A4F-9126-2D675A903688}" destId="{B0FFD8AF-A27F-DC4A-8EEC-F5D651F0461F}" srcOrd="1" destOrd="0" presId="urn:microsoft.com/office/officeart/2008/layout/LinedList"/>
    <dgm:cxn modelId="{ACFC0CE3-7170-AD4A-ACA9-75EFB2DDC408}" type="presParOf" srcId="{B0FFD8AF-A27F-DC4A-8EEC-F5D651F0461F}" destId="{A8C86D7B-A3FB-0D44-8C98-B880B2B8E0DA}" srcOrd="0" destOrd="0" presId="urn:microsoft.com/office/officeart/2008/layout/LinedList"/>
    <dgm:cxn modelId="{D2A85012-8714-BE44-8F46-85376234BBB2}" type="presParOf" srcId="{B0FFD8AF-A27F-DC4A-8EEC-F5D651F0461F}" destId="{6571F5E6-7111-CB43-AE96-5E50BEF117A8}" srcOrd="1" destOrd="0" presId="urn:microsoft.com/office/officeart/2008/layout/LinedList"/>
    <dgm:cxn modelId="{246C2015-C812-3942-983A-3372D8B08D45}" type="presParOf" srcId="{6571F5E6-7111-CB43-AE96-5E50BEF117A8}" destId="{1159EADF-7E3F-8842-B445-57D6BA78BB72}" srcOrd="0" destOrd="0" presId="urn:microsoft.com/office/officeart/2008/layout/LinedList"/>
    <dgm:cxn modelId="{55353248-8786-814C-B652-742DB7AA0C76}" type="presParOf" srcId="{6571F5E6-7111-CB43-AE96-5E50BEF117A8}" destId="{504DD24C-CF34-1448-B1F8-071C89B59BA1}" srcOrd="1" destOrd="0" presId="urn:microsoft.com/office/officeart/2008/layout/LinedList"/>
    <dgm:cxn modelId="{840B2657-49B7-7E42-826C-614222B86C02}" type="presParOf" srcId="{6571F5E6-7111-CB43-AE96-5E50BEF117A8}" destId="{BD725AD5-D71A-9244-BE1E-7E84E8D6BADB}" srcOrd="2" destOrd="0" presId="urn:microsoft.com/office/officeart/2008/layout/LinedList"/>
    <dgm:cxn modelId="{B7515D6F-5425-164E-963D-F2CB3DE906ED}" type="presParOf" srcId="{B0FFD8AF-A27F-DC4A-8EEC-F5D651F0461F}" destId="{630D6EBD-B218-754A-9B35-DB034FE381A5}" srcOrd="2" destOrd="0" presId="urn:microsoft.com/office/officeart/2008/layout/LinedList"/>
    <dgm:cxn modelId="{3DD8DCDE-0F9A-7449-9028-B8F84D67B516}" type="presParOf" srcId="{B0FFD8AF-A27F-DC4A-8EEC-F5D651F0461F}" destId="{3A250FF6-3B6D-F243-9FAF-A8E10A8C2171}" srcOrd="3" destOrd="0" presId="urn:microsoft.com/office/officeart/2008/layout/LinedList"/>
    <dgm:cxn modelId="{6C9A9C0F-973A-5848-B3AF-347B80438876}" type="presParOf" srcId="{B0FFD8AF-A27F-DC4A-8EEC-F5D651F0461F}" destId="{E82E7733-AD20-AD4D-932B-0F558D1B1CF0}" srcOrd="4" destOrd="0" presId="urn:microsoft.com/office/officeart/2008/layout/LinedList"/>
    <dgm:cxn modelId="{645F0648-D4ED-CB46-ACA1-A7EEF98980D3}" type="presParOf" srcId="{E82E7733-AD20-AD4D-932B-0F558D1B1CF0}" destId="{7F702301-3972-F844-9AE4-0A0025F8FA4B}" srcOrd="0" destOrd="0" presId="urn:microsoft.com/office/officeart/2008/layout/LinedList"/>
    <dgm:cxn modelId="{6657B0D8-8940-4148-AD02-9D31A51CA109}" type="presParOf" srcId="{E82E7733-AD20-AD4D-932B-0F558D1B1CF0}" destId="{57D99908-77FC-4B45-8B11-701B46CD37D7}" srcOrd="1" destOrd="0" presId="urn:microsoft.com/office/officeart/2008/layout/LinedList"/>
    <dgm:cxn modelId="{AD3A5EB9-E16C-594E-A695-29CFCEB84EA9}" type="presParOf" srcId="{E82E7733-AD20-AD4D-932B-0F558D1B1CF0}" destId="{3E869D4E-D61C-9544-BCB0-E04E9771D5AD}" srcOrd="2" destOrd="0" presId="urn:microsoft.com/office/officeart/2008/layout/LinedList"/>
    <dgm:cxn modelId="{1FBF3A34-A7B3-254A-8130-652D10FF5585}" type="presParOf" srcId="{B0FFD8AF-A27F-DC4A-8EEC-F5D651F0461F}" destId="{763ACF5F-4062-C544-9367-8D680D8C7305}" srcOrd="5" destOrd="0" presId="urn:microsoft.com/office/officeart/2008/layout/LinedList"/>
    <dgm:cxn modelId="{360D7595-11DC-324C-BFB6-198DE8AC70C2}" type="presParOf" srcId="{B0FFD8AF-A27F-DC4A-8EEC-F5D651F0461F}" destId="{8FB3C9CB-8D5A-0743-ACEF-80B6A85AF189}" srcOrd="6" destOrd="0" presId="urn:microsoft.com/office/officeart/2008/layout/LinedList"/>
    <dgm:cxn modelId="{B2A667DD-D654-584A-9FCF-9313D1BAE301}" type="presParOf" srcId="{B0FFD8AF-A27F-DC4A-8EEC-F5D651F0461F}" destId="{60B072AC-F11A-EE4F-97D4-F86C44440C60}" srcOrd="7" destOrd="0" presId="urn:microsoft.com/office/officeart/2008/layout/LinedList"/>
    <dgm:cxn modelId="{318539EC-DA70-E24B-8B6A-CEEE32D7B28D}" type="presParOf" srcId="{60B072AC-F11A-EE4F-97D4-F86C44440C60}" destId="{1A61574D-3AE6-B44B-AAE8-2BD299838076}" srcOrd="0" destOrd="0" presId="urn:microsoft.com/office/officeart/2008/layout/LinedList"/>
    <dgm:cxn modelId="{4BD6EB46-1CD2-AD46-B7F8-1D5191FCA513}" type="presParOf" srcId="{60B072AC-F11A-EE4F-97D4-F86C44440C60}" destId="{B74F60BC-1B08-DB4C-86AF-74C04986D631}" srcOrd="1" destOrd="0" presId="urn:microsoft.com/office/officeart/2008/layout/LinedList"/>
    <dgm:cxn modelId="{675DB918-403A-9947-B5D8-C7743D574F5C}" type="presParOf" srcId="{60B072AC-F11A-EE4F-97D4-F86C44440C60}" destId="{0633097C-A09C-0E4E-9B82-B748F47D9151}" srcOrd="2" destOrd="0" presId="urn:microsoft.com/office/officeart/2008/layout/LinedList"/>
    <dgm:cxn modelId="{8F774423-A3C5-4F42-832F-517F1FB820C2}" type="presParOf" srcId="{B0FFD8AF-A27F-DC4A-8EEC-F5D651F0461F}" destId="{6362BEEE-9855-8643-A494-4BD45706E72A}" srcOrd="8" destOrd="0" presId="urn:microsoft.com/office/officeart/2008/layout/LinedList"/>
    <dgm:cxn modelId="{080E409B-A5AC-7B4E-A6C7-952EA00ED617}" type="presParOf" srcId="{B0FFD8AF-A27F-DC4A-8EEC-F5D651F0461F}" destId="{B5982FC4-EF64-924C-BD65-22A5B94231F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18F9-0A31-614D-BD88-E1C0BDF12DD1}">
      <dsp:nvSpPr>
        <dsp:cNvPr id="0" name=""/>
        <dsp:cNvSpPr/>
      </dsp:nvSpPr>
      <dsp:spPr>
        <a:xfrm>
          <a:off x="0" y="0"/>
          <a:ext cx="864552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C7618-4E48-CB40-A433-4FAA8D491EE1}">
      <dsp:nvSpPr>
        <dsp:cNvPr id="0" name=""/>
        <dsp:cNvSpPr/>
      </dsp:nvSpPr>
      <dsp:spPr>
        <a:xfrm>
          <a:off x="0" y="0"/>
          <a:ext cx="2862892" cy="6002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/>
              <a:cs typeface="Times New Roman"/>
            </a:rPr>
            <a:t>Виды лечения</a:t>
          </a:r>
          <a:endParaRPr lang="ru-RU" sz="4800" kern="1200" dirty="0">
            <a:latin typeface="Times New Roman"/>
            <a:cs typeface="Times New Roman"/>
          </a:endParaRPr>
        </a:p>
      </dsp:txBody>
      <dsp:txXfrm>
        <a:off x="0" y="0"/>
        <a:ext cx="2862892" cy="6002868"/>
      </dsp:txXfrm>
    </dsp:sp>
    <dsp:sp modelId="{504DD24C-CF34-1448-B1F8-071C89B59BA1}">
      <dsp:nvSpPr>
        <dsp:cNvPr id="0" name=""/>
        <dsp:cNvSpPr/>
      </dsp:nvSpPr>
      <dsp:spPr>
        <a:xfrm>
          <a:off x="2971299" y="93794"/>
          <a:ext cx="5673288" cy="187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/>
              <a:cs typeface="Times New Roman"/>
            </a:rPr>
            <a:t>Консервативное</a:t>
          </a:r>
          <a:endParaRPr lang="ru-RU" sz="3700" b="1" kern="1200" dirty="0">
            <a:latin typeface="Times New Roman"/>
            <a:cs typeface="Times New Roman"/>
          </a:endParaRPr>
        </a:p>
      </dsp:txBody>
      <dsp:txXfrm>
        <a:off x="2971299" y="93794"/>
        <a:ext cx="5673288" cy="1875896"/>
      </dsp:txXfrm>
    </dsp:sp>
    <dsp:sp modelId="{630D6EBD-B218-754A-9B35-DB034FE381A5}">
      <dsp:nvSpPr>
        <dsp:cNvPr id="0" name=""/>
        <dsp:cNvSpPr/>
      </dsp:nvSpPr>
      <dsp:spPr>
        <a:xfrm>
          <a:off x="2862892" y="1969691"/>
          <a:ext cx="5781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D99908-77FC-4B45-8B11-701B46CD37D7}">
      <dsp:nvSpPr>
        <dsp:cNvPr id="0" name=""/>
        <dsp:cNvSpPr/>
      </dsp:nvSpPr>
      <dsp:spPr>
        <a:xfrm>
          <a:off x="2971299" y="2063485"/>
          <a:ext cx="5673288" cy="187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/>
              <a:cs typeface="Times New Roman"/>
            </a:rPr>
            <a:t>Инъекции стероидных противовоспалительных препаратов под связку</a:t>
          </a:r>
          <a:endParaRPr lang="ru-RU" sz="3700" b="1" kern="1200" dirty="0">
            <a:latin typeface="Times New Roman"/>
            <a:cs typeface="Times New Roman"/>
          </a:endParaRPr>
        </a:p>
      </dsp:txBody>
      <dsp:txXfrm>
        <a:off x="2971299" y="2063485"/>
        <a:ext cx="5673288" cy="1875896"/>
      </dsp:txXfrm>
    </dsp:sp>
    <dsp:sp modelId="{763ACF5F-4062-C544-9367-8D680D8C7305}">
      <dsp:nvSpPr>
        <dsp:cNvPr id="0" name=""/>
        <dsp:cNvSpPr/>
      </dsp:nvSpPr>
      <dsp:spPr>
        <a:xfrm>
          <a:off x="2862892" y="3939382"/>
          <a:ext cx="5781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4F60BC-1B08-DB4C-86AF-74C04986D631}">
      <dsp:nvSpPr>
        <dsp:cNvPr id="0" name=""/>
        <dsp:cNvSpPr/>
      </dsp:nvSpPr>
      <dsp:spPr>
        <a:xfrm>
          <a:off x="2971299" y="4033176"/>
          <a:ext cx="5673288" cy="1875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/>
              <a:cs typeface="Times New Roman"/>
            </a:rPr>
            <a:t>Оперативное (</a:t>
          </a:r>
          <a:r>
            <a:rPr lang="ru-RU" sz="3700" b="1" kern="1200" dirty="0" err="1" smtClean="0">
              <a:latin typeface="Times New Roman"/>
              <a:cs typeface="Times New Roman"/>
            </a:rPr>
            <a:t>лигаментотомия</a:t>
          </a:r>
          <a:r>
            <a:rPr lang="ru-RU" sz="3700" b="1" kern="1200" dirty="0" smtClean="0">
              <a:latin typeface="Times New Roman"/>
              <a:cs typeface="Times New Roman"/>
            </a:rPr>
            <a:t>)</a:t>
          </a:r>
          <a:endParaRPr lang="ru-RU" sz="3700" b="1" kern="1200" dirty="0">
            <a:latin typeface="Times New Roman"/>
            <a:cs typeface="Times New Roman"/>
          </a:endParaRPr>
        </a:p>
      </dsp:txBody>
      <dsp:txXfrm>
        <a:off x="2971299" y="4033176"/>
        <a:ext cx="5673288" cy="1875896"/>
      </dsp:txXfrm>
    </dsp:sp>
    <dsp:sp modelId="{6362BEEE-9855-8643-A494-4BD45706E72A}">
      <dsp:nvSpPr>
        <dsp:cNvPr id="0" name=""/>
        <dsp:cNvSpPr/>
      </dsp:nvSpPr>
      <dsp:spPr>
        <a:xfrm>
          <a:off x="2862892" y="5909073"/>
          <a:ext cx="57816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21.10.20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xmlns:p14="http://schemas.microsoft.com/office/powerpoint/2010/main"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13654" y="1659466"/>
            <a:ext cx="6515100" cy="2340325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ПРИНЦИПЫ ДИАГНОСТИКИ И ЛЕЧЕНИЯ СТЕНОЗИРУЮЩИХ ЛИГАМЕНТИТОВ ПАЛЬЦЕВ КИСТИ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4154" y="4663688"/>
            <a:ext cx="6917000" cy="1524000"/>
          </a:xfrm>
        </p:spPr>
        <p:txBody>
          <a:bodyPr>
            <a:normAutofit lnSpcReduction="10000"/>
          </a:bodyPr>
          <a:lstStyle/>
          <a:p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Труфанов И.М.</a:t>
            </a:r>
            <a:r>
              <a:rPr lang="ru-RU" sz="2200" b="1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Кирьякулова Т.Г.</a:t>
            </a:r>
            <a:r>
              <a:rPr lang="ru-RU" sz="2200" b="1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 2</a:t>
            </a:r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, Шакалов Ю.Б.</a:t>
            </a:r>
            <a:r>
              <a:rPr lang="ru-RU" sz="2200" b="1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, Рыбалко А.С.</a:t>
            </a:r>
            <a:r>
              <a:rPr lang="ru-RU" sz="2200" b="1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ru-RU" sz="22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Рудской</a:t>
            </a:r>
            <a:r>
              <a:rPr lang="ru-RU" sz="22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С.А.</a:t>
            </a:r>
            <a:r>
              <a:rPr lang="ru-RU" sz="2200" b="1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endParaRPr lang="ru-RU" sz="22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1700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cs typeface="Times New Roman"/>
              </a:rPr>
              <a:t>Республиканский травматологический центр, Донецк</a:t>
            </a:r>
            <a:endParaRPr lang="ru-RU" sz="17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ru-RU" sz="1700" i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cs typeface="Times New Roman"/>
              </a:rPr>
              <a:t>ГОО ВПО «Донецкий национальный медицинский университет им </a:t>
            </a:r>
            <a:r>
              <a:rPr lang="ru-RU" sz="17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М.Горького</a:t>
            </a:r>
            <a:r>
              <a:rPr lang="ru-RU" sz="1700" i="1" dirty="0">
                <a:solidFill>
                  <a:srgbClr val="000000"/>
                </a:solidFill>
                <a:latin typeface="Times New Roman"/>
                <a:cs typeface="Times New Roman"/>
              </a:rPr>
              <a:t>», </a:t>
            </a:r>
            <a:r>
              <a:rPr lang="ru-RU" sz="17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г.Донецк</a:t>
            </a:r>
            <a:endParaRPr lang="ru-RU" sz="17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Изображение 3" descr="log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7" y="152400"/>
            <a:ext cx="1064154" cy="13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84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15260"/>
              </p:ext>
            </p:extLst>
          </p:nvPr>
        </p:nvGraphicFramePr>
        <p:xfrm>
          <a:off x="295274" y="279399"/>
          <a:ext cx="8645525" cy="600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667930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Консервативное лечение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-  покой, путем наложение иммобилизации гипсовой шиной или шиной </a:t>
            </a:r>
            <a:r>
              <a:rPr lang="ru-RU" dirty="0" err="1" smtClean="0">
                <a:latin typeface="Times New Roman"/>
                <a:cs typeface="Times New Roman"/>
              </a:rPr>
              <a:t>Беллера</a:t>
            </a:r>
            <a:r>
              <a:rPr lang="ru-RU" dirty="0" smtClean="0">
                <a:latin typeface="Times New Roman"/>
                <a:cs typeface="Times New Roman"/>
              </a:rPr>
              <a:t> на 2 недели в среднефизиологическом положении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- купирование болевого синдрома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- противовоспалительная терапия (НПВС, кортикостероиды)</a:t>
            </a:r>
          </a:p>
        </p:txBody>
      </p:sp>
    </p:spTree>
    <p:extLst>
      <p:ext uri="{BB962C8B-B14F-4D97-AF65-F5344CB8AC3E}">
        <p14:creationId xmlns:p14="http://schemas.microsoft.com/office/powerpoint/2010/main" val="265523422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339446"/>
            <a:ext cx="8042276" cy="1336956"/>
          </a:xfrm>
        </p:spPr>
        <p:txBody>
          <a:bodyPr/>
          <a:lstStyle/>
          <a:p>
            <a:r>
              <a:rPr lang="ru-RU" sz="3200" dirty="0" smtClean="0">
                <a:latin typeface="Times New Roman"/>
                <a:cs typeface="Times New Roman"/>
              </a:rPr>
              <a:t>Инъекционное введение стероидных противовоспалительных средств под кольцевидную связку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3" t="6416"/>
          <a:stretch>
            <a:fillRect/>
          </a:stretch>
        </p:blipFill>
        <p:spPr bwMode="auto">
          <a:xfrm>
            <a:off x="179388" y="1676402"/>
            <a:ext cx="340201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r="33321"/>
          <a:stretch>
            <a:fillRect/>
          </a:stretch>
        </p:blipFill>
        <p:spPr bwMode="auto">
          <a:xfrm>
            <a:off x="3139546" y="1916642"/>
            <a:ext cx="27432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9329" r="26804" b="17599"/>
          <a:stretch>
            <a:fillRect/>
          </a:stretch>
        </p:blipFill>
        <p:spPr bwMode="auto">
          <a:xfrm>
            <a:off x="5697538" y="2501372"/>
            <a:ext cx="28940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716354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-270933"/>
            <a:ext cx="8042276" cy="1336956"/>
          </a:xfrm>
        </p:spPr>
        <p:txBody>
          <a:bodyPr/>
          <a:lstStyle/>
          <a:p>
            <a:r>
              <a:rPr lang="ru-RU" sz="4400" dirty="0" smtClean="0">
                <a:latin typeface="Times New Roman"/>
                <a:cs typeface="Times New Roman"/>
              </a:rPr>
              <a:t>Оперативный (</a:t>
            </a:r>
            <a:r>
              <a:rPr lang="ru-RU" sz="4400" dirty="0" err="1" smtClean="0">
                <a:latin typeface="Times New Roman"/>
                <a:cs typeface="Times New Roman"/>
              </a:rPr>
              <a:t>лигаментотомия</a:t>
            </a:r>
            <a:r>
              <a:rPr lang="ru-RU" sz="4400" dirty="0" smtClean="0">
                <a:latin typeface="Times New Roman"/>
                <a:cs typeface="Times New Roman"/>
              </a:rPr>
              <a:t>)</a:t>
            </a:r>
            <a:endParaRPr lang="ru-RU" sz="4400" dirty="0">
              <a:latin typeface="Times New Roman"/>
              <a:cs typeface="Times New Roman"/>
            </a:endParaRPr>
          </a:p>
        </p:txBody>
      </p:sp>
      <p:pic>
        <p:nvPicPr>
          <p:cNvPr id="4" name="Рисунок 6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43541"/>
            <a:ext cx="23050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4" y="3516312"/>
            <a:ext cx="2922587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514727" y="1949450"/>
            <a:ext cx="215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uk-UA" sz="2000" dirty="0">
                <a:latin typeface="Times New Roman" charset="0"/>
                <a:cs typeface="Times New Roman" charset="0"/>
              </a:rPr>
              <a:t>Рис.1 </a:t>
            </a:r>
            <a:r>
              <a:rPr lang="ru-RU" sz="2000" dirty="0">
                <a:latin typeface="Times New Roman" charset="0"/>
                <a:cs typeface="Times New Roman" charset="0"/>
              </a:rPr>
              <a:t>Разрез кожи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4727" y="5002368"/>
            <a:ext cx="25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charset="0"/>
                <a:cs typeface="Times New Roman" charset="0"/>
              </a:rPr>
              <a:t>Рис.2 </a:t>
            </a:r>
            <a:r>
              <a:rPr lang="ru-RU" dirty="0">
                <a:latin typeface="Times New Roman" charset="0"/>
                <a:cs typeface="Times New Roman" charset="0"/>
              </a:rPr>
              <a:t>Схема иссечения </a:t>
            </a:r>
          </a:p>
          <a:p>
            <a:r>
              <a:rPr lang="ru-RU" dirty="0">
                <a:latin typeface="Times New Roman" charset="0"/>
                <a:cs typeface="Times New Roman" charset="0"/>
              </a:rPr>
              <a:t>кольцевидной связки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73234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charset="0"/>
                <a:cs typeface="Times New Roman" charset="0"/>
              </a:rPr>
              <a:t>Схема кожного разреза при доступе к кольцевидной связки в области </a:t>
            </a:r>
            <a:r>
              <a:rPr lang="ru-RU" sz="2800" dirty="0" err="1">
                <a:latin typeface="Times New Roman" charset="0"/>
                <a:cs typeface="Times New Roman" charset="0"/>
              </a:rPr>
              <a:t>пястнофалангового</a:t>
            </a:r>
            <a:r>
              <a:rPr lang="ru-RU" sz="2800" dirty="0">
                <a:latin typeface="Times New Roman" charset="0"/>
                <a:cs typeface="Times New Roman" charset="0"/>
              </a:rPr>
              <a:t> сустава.</a:t>
            </a:r>
            <a:endParaRPr lang="ru-RU" sz="2800" dirty="0"/>
          </a:p>
        </p:txBody>
      </p:sp>
      <p:pic>
        <p:nvPicPr>
          <p:cNvPr id="5" name="Рисунок 6" descr="img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" y="1815571"/>
            <a:ext cx="39608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Фото0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1" y="1742546"/>
            <a:ext cx="36639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0986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charset="0"/>
                <a:cs typeface="Times New Roman" charset="0"/>
              </a:rPr>
              <a:t>Схема рассечения и иссечения кольцевидной связки</a:t>
            </a:r>
            <a:endParaRPr lang="ru-RU" dirty="0"/>
          </a:p>
        </p:txBody>
      </p:sp>
      <p:pic>
        <p:nvPicPr>
          <p:cNvPr id="4" name="Рисунок 3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" y="1671638"/>
            <a:ext cx="43640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 descr="Фото0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1600201"/>
            <a:ext cx="351631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15291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275" y="2715310"/>
            <a:ext cx="8042276" cy="1336956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Благодарим за внимание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log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7" y="152400"/>
            <a:ext cx="1064154" cy="13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98928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106" y="612190"/>
            <a:ext cx="4226560" cy="4925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Одной из обширных и малоизученных областей современной медицины являются внесуставные заболевания опорно-двигательного аппарата, которые в доступной литературе объединены общим названием – «внесуставной ревматизм».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037" y="1015998"/>
            <a:ext cx="2668441" cy="45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67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1088515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mbria"/>
              </a:rPr>
              <a:t>Согласно имеющихся данных литературы, ведущим методом диагностики </a:t>
            </a:r>
            <a:r>
              <a:rPr lang="ru-RU" sz="2800" dirty="0" err="1">
                <a:latin typeface="Times New Roman"/>
                <a:ea typeface="Cambria"/>
              </a:rPr>
              <a:t>стенозирующего</a:t>
            </a:r>
            <a:r>
              <a:rPr lang="ru-RU" sz="2800" dirty="0">
                <a:latin typeface="Times New Roman"/>
                <a:ea typeface="Cambria"/>
              </a:rPr>
              <a:t> </a:t>
            </a:r>
            <a:r>
              <a:rPr lang="ru-RU" sz="2800" dirty="0" err="1">
                <a:latin typeface="Times New Roman"/>
                <a:ea typeface="Cambria"/>
              </a:rPr>
              <a:t>лигаментита</a:t>
            </a:r>
            <a:r>
              <a:rPr lang="ru-RU" sz="2800" dirty="0">
                <a:latin typeface="Times New Roman"/>
                <a:ea typeface="Cambria"/>
              </a:rPr>
              <a:t> является клинический метод.</a:t>
            </a:r>
            <a:r>
              <a:rPr lang="ru-RU" sz="2800" dirty="0"/>
              <a:t>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6380" b="6380"/>
          <a:stretch>
            <a:fillRect/>
          </a:stretch>
        </p:blipFill>
        <p:spPr>
          <a:xfrm>
            <a:off x="1416757" y="2582033"/>
            <a:ext cx="6389510" cy="371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6392897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64356" y="1071582"/>
            <a:ext cx="6965245" cy="120248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Однако для визуализации процесса </a:t>
            </a:r>
            <a:r>
              <a:rPr lang="ru-RU" sz="3200" dirty="0" err="1" smtClean="0">
                <a:latin typeface="Times New Roman"/>
                <a:cs typeface="Times New Roman"/>
              </a:rPr>
              <a:t>стенозирования</a:t>
            </a:r>
            <a:r>
              <a:rPr lang="ru-RU" sz="3200" dirty="0" smtClean="0">
                <a:latin typeface="Times New Roman"/>
                <a:cs typeface="Times New Roman"/>
              </a:rPr>
              <a:t> </a:t>
            </a:r>
            <a:r>
              <a:rPr lang="ru-RU" sz="3200" dirty="0">
                <a:latin typeface="Times New Roman"/>
                <a:cs typeface="Times New Roman"/>
              </a:rPr>
              <a:t>фиброзного канала используют ультразвуковое </a:t>
            </a:r>
            <a:r>
              <a:rPr lang="ru-RU" sz="3200" dirty="0" smtClean="0">
                <a:latin typeface="Times New Roman"/>
                <a:cs typeface="Times New Roman"/>
              </a:rPr>
              <a:t>исследование 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1897" r="1897"/>
          <a:stretch>
            <a:fillRect/>
          </a:stretch>
        </p:blipFill>
        <p:spPr>
          <a:xfrm>
            <a:off x="1636889" y="2529361"/>
            <a:ext cx="6141088" cy="3571639"/>
          </a:xfrm>
        </p:spPr>
      </p:pic>
    </p:spTree>
    <p:extLst>
      <p:ext uri="{BB962C8B-B14F-4D97-AF65-F5344CB8AC3E}">
        <p14:creationId xmlns:p14="http://schemas.microsoft.com/office/powerpoint/2010/main" val="269510837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MERGENCY7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 bwMode="auto">
          <a:xfrm>
            <a:off x="962071" y="1216526"/>
            <a:ext cx="7453796" cy="43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2071" y="5551633"/>
            <a:ext cx="7453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latin typeface="Times New Roman" charset="0"/>
                <a:cs typeface="Times New Roman" charset="0"/>
              </a:rPr>
              <a:t>А                                                  Б</a:t>
            </a:r>
          </a:p>
          <a:p>
            <a:pPr algn="ctr" eaLnBrk="0" hangingPunct="0"/>
            <a:r>
              <a:rPr lang="ru-RU" dirty="0">
                <a:latin typeface="Times New Roman" charset="0"/>
                <a:cs typeface="Times New Roman" charset="0"/>
              </a:rPr>
              <a:t>Ультразвуковая оценка формы сухожилия в аксиальной плоскости в норме (А) и при </a:t>
            </a:r>
            <a:r>
              <a:rPr lang="ru-RU" dirty="0" err="1">
                <a:latin typeface="Times New Roman" charset="0"/>
                <a:cs typeface="Times New Roman" charset="0"/>
              </a:rPr>
              <a:t>стенозирующем</a:t>
            </a:r>
            <a:r>
              <a:rPr lang="ru-RU" dirty="0">
                <a:latin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cs typeface="Times New Roman" charset="0"/>
              </a:rPr>
              <a:t>лигаментите</a:t>
            </a:r>
            <a:r>
              <a:rPr lang="ru-RU" dirty="0">
                <a:latin typeface="Times New Roman" charset="0"/>
                <a:cs typeface="Times New Roman" charset="0"/>
              </a:rPr>
              <a:t> (Б).</a:t>
            </a:r>
          </a:p>
        </p:txBody>
      </p:sp>
    </p:spTree>
    <p:extLst>
      <p:ext uri="{BB962C8B-B14F-4D97-AF65-F5344CB8AC3E}">
        <p14:creationId xmlns:p14="http://schemas.microsoft.com/office/powerpoint/2010/main" val="4235605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6018" y="5306110"/>
            <a:ext cx="8042276" cy="133695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А                                                  Б</a:t>
            </a:r>
            <a:b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Ультразвуковая оценка формы сухожилия в аксиальной плоскости в норме (А) и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стенозирующем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лигаментите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(Б).</a:t>
            </a:r>
            <a:b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ru-RU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 descr="EMERGENCY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7368" r="56937" b="47707"/>
          <a:stretch>
            <a:fillRect/>
          </a:stretch>
        </p:blipFill>
        <p:spPr bwMode="auto">
          <a:xfrm>
            <a:off x="0" y="1053726"/>
            <a:ext cx="45005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EMERGENCY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8041" r="54938" b="46687"/>
          <a:stretch>
            <a:fillRect/>
          </a:stretch>
        </p:blipFill>
        <p:spPr bwMode="auto">
          <a:xfrm>
            <a:off x="4500563" y="1053726"/>
            <a:ext cx="47164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02109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Первая стадия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/>
                <a:cs typeface="Times New Roman"/>
              </a:rPr>
              <a:t>Н</a:t>
            </a:r>
            <a:r>
              <a:rPr lang="ru-RU" dirty="0" smtClean="0">
                <a:latin typeface="Times New Roman"/>
                <a:cs typeface="Times New Roman"/>
              </a:rPr>
              <a:t>ачинается </a:t>
            </a:r>
            <a:r>
              <a:rPr lang="ru-RU" dirty="0">
                <a:latin typeface="Times New Roman"/>
                <a:cs typeface="Times New Roman"/>
              </a:rPr>
              <a:t>всегда с болей в типичном месте (проекция кольцевидной связки) при надавливании у проксимального края сухожильного влагалища над пястно-фаланговым суставом. Пациенты отмечают периодические затруднения полного сгибания и разгибания пальца, особенно утром. Через некоторое время при сгибании палец защелкивается (симптом «щелчка») и остается в этом положении, при этом в момент защелкивания возникает сильная боль, которая быстро самостоятельно проходит. При отсутствии лечения, через 3-6 мес. от начала, заболевание переходит в следующую стадию.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657391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Вторая стадия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З</a:t>
            </a:r>
            <a:r>
              <a:rPr lang="ru-RU" dirty="0" smtClean="0">
                <a:latin typeface="Times New Roman"/>
                <a:cs typeface="Times New Roman"/>
              </a:rPr>
              <a:t>ащелкивание </a:t>
            </a:r>
            <a:r>
              <a:rPr lang="ru-RU" dirty="0">
                <a:latin typeface="Times New Roman"/>
                <a:cs typeface="Times New Roman"/>
              </a:rPr>
              <a:t>становится более частым, сопровождается болями, которые сохраняются длительно после устранения патологической установки пальца. Защелкивание на этой стадии не удается устранить без физической нагрузки. </a:t>
            </a:r>
          </a:p>
        </p:txBody>
      </p:sp>
    </p:spTree>
    <p:extLst>
      <p:ext uri="{BB962C8B-B14F-4D97-AF65-F5344CB8AC3E}">
        <p14:creationId xmlns:p14="http://schemas.microsoft.com/office/powerpoint/2010/main" val="409279215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Третья стадия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При третей стадии заболевания беспокоит ограничение функции пальцев, стойкая контрактура, из которой больной не может вывести палец без помощи второй руки или же отмечается патологическая </a:t>
            </a:r>
            <a:r>
              <a:rPr lang="ru-RU" dirty="0" err="1">
                <a:latin typeface="Times New Roman"/>
                <a:cs typeface="Times New Roman"/>
              </a:rPr>
              <a:t>сгибательная</a:t>
            </a:r>
            <a:r>
              <a:rPr lang="ru-RU" dirty="0">
                <a:latin typeface="Times New Roman"/>
                <a:cs typeface="Times New Roman"/>
              </a:rPr>
              <a:t> установка. Боль после защелкивания остается надолго и распространяется по всей руке.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295844"/>
      </p:ext>
    </p:extLst>
  </p:cSld>
  <p:clrMapOvr>
    <a:masterClrMapping/>
  </p:clrMapOvr>
  <p:transition xmlns:p14="http://schemas.microsoft.com/office/powerpoint/2010/main"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риз">
  <a:themeElements>
    <a:clrScheme name="Бриз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Бриз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Бриз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Бриз.thmx</Template>
  <TotalTime>470</TotalTime>
  <Words>381</Words>
  <Application>Microsoft Macintosh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Бриз</vt:lpstr>
      <vt:lpstr>ОСНОВНЫЕ ПРИНЦИПЫ ДИАГНОСТИКИ И ЛЕЧЕНИЯ СТЕНОЗИРУЮЩИХ ЛИГАМЕНТИТОВ ПАЛЬЦЕВ КИСТИ </vt:lpstr>
      <vt:lpstr>Презентация PowerPoint</vt:lpstr>
      <vt:lpstr>Согласно имеющихся данных литературы, ведущим методом диагностики стенозирующего лигаментита является клинический метод. </vt:lpstr>
      <vt:lpstr>Однако для визуализации процесса стенозирования фиброзного канала используют ультразвуковое исследование </vt:lpstr>
      <vt:lpstr>Презентация PowerPoint</vt:lpstr>
      <vt:lpstr>А                                                  Б Ультразвуковая оценка формы сухожилия в аксиальной плоскости в норме (А) и при стенозирующем лигаментите (Б). </vt:lpstr>
      <vt:lpstr>Первая стадия</vt:lpstr>
      <vt:lpstr>Вторая стадия</vt:lpstr>
      <vt:lpstr>Третья стадия</vt:lpstr>
      <vt:lpstr>Презентация PowerPoint</vt:lpstr>
      <vt:lpstr>Консервативное лечение</vt:lpstr>
      <vt:lpstr>Инъекционное введение стероидных противовоспалительных средств под кольцевидную связку</vt:lpstr>
      <vt:lpstr>Оперативный (лигаментотомия)</vt:lpstr>
      <vt:lpstr>Схема кожного разреза при доступе к кольцевидной связки в области пястнофалангового сустава.</vt:lpstr>
      <vt:lpstr>Схема рассечения и иссечения кольцевидной связки</vt:lpstr>
      <vt:lpstr>Благодарим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ДИАГНОСТИКИ И ЛЕЧЕНИЯ СТЕНОЗИРУЮЩИХ ЛИГАМЕНТИТОВ ПАЛЬЦЕВ КИСТИ </dc:title>
  <dc:creator>Сергей</dc:creator>
  <cp:lastModifiedBy>Сергей</cp:lastModifiedBy>
  <cp:revision>8</cp:revision>
  <dcterms:created xsi:type="dcterms:W3CDTF">2020-10-20T10:52:05Z</dcterms:created>
  <dcterms:modified xsi:type="dcterms:W3CDTF">2020-10-21T11:07:17Z</dcterms:modified>
</cp:coreProperties>
</file>