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4" r:id="rId1"/>
  </p:sldMasterIdLst>
  <p:notesMasterIdLst>
    <p:notesMasterId r:id="rId15"/>
  </p:notesMasterIdLst>
  <p:sldIdLst>
    <p:sldId id="256" r:id="rId2"/>
    <p:sldId id="272" r:id="rId3"/>
    <p:sldId id="273" r:id="rId4"/>
    <p:sldId id="274" r:id="rId5"/>
    <p:sldId id="276" r:id="rId6"/>
    <p:sldId id="266" r:id="rId7"/>
    <p:sldId id="261" r:id="rId8"/>
    <p:sldId id="262" r:id="rId9"/>
    <p:sldId id="277" r:id="rId10"/>
    <p:sldId id="263" r:id="rId11"/>
    <p:sldId id="268" r:id="rId12"/>
    <p:sldId id="269" r:id="rId13"/>
    <p:sldId id="26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33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7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8F10D-5EB5-4EF7-8BD5-FF158FDC84D7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C47BCA-7A6F-4EDA-98AC-24868A21F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5252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47BCA-7A6F-4EDA-98AC-24868A21F528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801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25" r:id="rId1"/>
    <p:sldLayoutId id="2147484226" r:id="rId2"/>
    <p:sldLayoutId id="2147484227" r:id="rId3"/>
    <p:sldLayoutId id="2147484228" r:id="rId4"/>
    <p:sldLayoutId id="2147484229" r:id="rId5"/>
    <p:sldLayoutId id="2147484230" r:id="rId6"/>
    <p:sldLayoutId id="2147484231" r:id="rId7"/>
    <p:sldLayoutId id="2147484232" r:id="rId8"/>
    <p:sldLayoutId id="2147484233" r:id="rId9"/>
    <p:sldLayoutId id="2147484234" r:id="rId10"/>
    <p:sldLayoutId id="214748423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25538"/>
            <a:ext cx="8229600" cy="135902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/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dirty="0">
                <a:solidFill>
                  <a:srgbClr val="7030A0"/>
                </a:solidFill>
              </a:rPr>
              <a:t/>
            </a:r>
            <a:br>
              <a:rPr lang="ru-RU" b="1" dirty="0">
                <a:solidFill>
                  <a:srgbClr val="7030A0"/>
                </a:solidFill>
              </a:rPr>
            </a:br>
            <a:r>
              <a:rPr lang="ru-RU" b="1" dirty="0" smtClean="0">
                <a:solidFill>
                  <a:srgbClr val="7030A0"/>
                </a:solidFill>
              </a:rPr>
              <a:t/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dirty="0">
                <a:solidFill>
                  <a:srgbClr val="7030A0"/>
                </a:solidFill>
              </a:rPr>
              <a:t/>
            </a:r>
            <a:br>
              <a:rPr lang="ru-RU" b="1" dirty="0">
                <a:solidFill>
                  <a:srgbClr val="7030A0"/>
                </a:solidFill>
              </a:rPr>
            </a:br>
            <a:r>
              <a:rPr lang="ru-RU" sz="27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ru-RU" sz="27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Препараты янтарной кислоты в комплексном лечении псориаза у больных пожилого возраста</a:t>
            </a:r>
            <a:r>
              <a:rPr lang="ru-RU" sz="22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200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ru-RU" sz="22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2743200" y="4508500"/>
            <a:ext cx="6400800" cy="1657350"/>
          </a:xfrm>
        </p:spPr>
        <p:txBody>
          <a:bodyPr>
            <a:normAutofit fontScale="77500" lnSpcReduction="20000"/>
          </a:bodyPr>
          <a:lstStyle/>
          <a:p>
            <a:endParaRPr lang="ru-R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                          </a:t>
            </a:r>
            <a:r>
              <a:rPr lang="en-US" dirty="0" smtClean="0">
                <a:solidFill>
                  <a:schemeClr val="tx1"/>
                </a:solidFill>
              </a:rPr>
              <a:t>                         </a:t>
            </a:r>
            <a:r>
              <a:rPr lang="ru-RU" dirty="0" smtClean="0">
                <a:solidFill>
                  <a:schemeClr val="tx1"/>
                </a:solidFill>
              </a:rPr>
              <a:t>  </a:t>
            </a:r>
            <a:r>
              <a:rPr lang="ru-RU" sz="2800" dirty="0" err="1" smtClean="0">
                <a:solidFill>
                  <a:schemeClr val="tx1"/>
                </a:solidFill>
              </a:rPr>
              <a:t>Асп</a:t>
            </a:r>
            <a:r>
              <a:rPr lang="ru-RU" sz="2800" dirty="0" smtClean="0">
                <a:solidFill>
                  <a:schemeClr val="tx1"/>
                </a:solidFill>
              </a:rPr>
              <a:t>. </a:t>
            </a:r>
            <a:r>
              <a:rPr lang="ru-RU" sz="2800" dirty="0" err="1" smtClean="0">
                <a:solidFill>
                  <a:schemeClr val="tx1"/>
                </a:solidFill>
              </a:rPr>
              <a:t>Гаруст</a:t>
            </a:r>
            <a:r>
              <a:rPr lang="ru-RU" sz="2800" dirty="0" smtClean="0">
                <a:solidFill>
                  <a:schemeClr val="tx1"/>
                </a:solidFill>
              </a:rPr>
              <a:t> Ю.В.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tx1"/>
                </a:solidFill>
              </a:rPr>
              <a:t>                      </a:t>
            </a:r>
            <a:r>
              <a:rPr lang="ru-RU" sz="2000" b="1" dirty="0" smtClean="0">
                <a:solidFill>
                  <a:schemeClr val="tx1"/>
                </a:solidFill>
              </a:rPr>
              <a:t>Донецк 2020</a:t>
            </a:r>
            <a:endParaRPr lang="ru-RU" sz="2000" b="1" dirty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190500"/>
            <a:ext cx="9144000" cy="9350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400" b="1" dirty="0" smtClean="0"/>
              <a:t>Министерство здравоохранения Донецкой Народной Республики</a:t>
            </a:r>
          </a:p>
          <a:p>
            <a:r>
              <a:rPr lang="ru-RU" altLang="ru-RU" sz="1400" b="1" dirty="0" smtClean="0"/>
              <a:t>ГОО ВПО «Донецкий национальный  медицинский  университет им . </a:t>
            </a:r>
            <a:r>
              <a:rPr lang="ru-RU" altLang="ru-RU" sz="1400" b="1" dirty="0" err="1" smtClean="0"/>
              <a:t>М.Горького</a:t>
            </a:r>
            <a:endParaRPr lang="ru-RU" altLang="ru-RU" sz="1400" b="1" dirty="0" smtClean="0"/>
          </a:p>
          <a:p>
            <a:r>
              <a:rPr lang="ru-RU" altLang="ru-RU" sz="1400" b="1" dirty="0" smtClean="0"/>
              <a:t>Кафедра </a:t>
            </a:r>
            <a:r>
              <a:rPr lang="ru-RU" altLang="ru-RU" sz="1400" b="1" dirty="0" err="1" smtClean="0"/>
              <a:t>дерматовенерологии</a:t>
            </a:r>
            <a:r>
              <a:rPr lang="ru-RU" altLang="ru-RU" sz="1400" b="1" dirty="0" smtClean="0"/>
              <a:t> и косметологии ФИПО</a:t>
            </a:r>
            <a:br>
              <a:rPr lang="ru-RU" altLang="ru-RU" sz="1400" b="1" dirty="0" smtClean="0"/>
            </a:br>
            <a:endParaRPr lang="ru-RU" alt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303387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Помимо антигипоксического и антиоксидантного эффектов, препараты янтарной кислоты оказывают </a:t>
            </a:r>
            <a:r>
              <a:rPr lang="ru-RU" dirty="0" err="1"/>
              <a:t>ноотропное</a:t>
            </a:r>
            <a:r>
              <a:rPr lang="ru-RU" dirty="0"/>
              <a:t> и </a:t>
            </a:r>
            <a:r>
              <a:rPr lang="ru-RU" dirty="0" err="1"/>
              <a:t>анксиолитическое</a:t>
            </a:r>
            <a:r>
              <a:rPr lang="ru-RU" dirty="0"/>
              <a:t> действие. Они модулируют активность ферментов клеточных мембран (Са2+-независимой </a:t>
            </a:r>
            <a:r>
              <a:rPr lang="ru-RU" dirty="0" err="1"/>
              <a:t>фосфодиэстеразы</a:t>
            </a:r>
            <a:r>
              <a:rPr lang="ru-RU" dirty="0"/>
              <a:t>, </a:t>
            </a:r>
            <a:r>
              <a:rPr lang="ru-RU" dirty="0" err="1"/>
              <a:t>аденилатциклазы</a:t>
            </a:r>
            <a:r>
              <a:rPr lang="ru-RU" dirty="0"/>
              <a:t>, </a:t>
            </a:r>
            <a:r>
              <a:rPr lang="ru-RU" dirty="0" err="1"/>
              <a:t>ацетилхолинэстеразы</a:t>
            </a:r>
            <a:r>
              <a:rPr lang="ru-RU" dirty="0"/>
              <a:t>), рецепторных комплексов (</a:t>
            </a:r>
            <a:r>
              <a:rPr lang="ru-RU" dirty="0" err="1"/>
              <a:t>бензодиазепинового</a:t>
            </a:r>
            <a:r>
              <a:rPr lang="ru-RU" dirty="0"/>
              <a:t>, ГАМК, </a:t>
            </a:r>
            <a:r>
              <a:rPr lang="ru-RU" dirty="0" err="1"/>
              <a:t>ацетилхолинового</a:t>
            </a:r>
            <a:r>
              <a:rPr lang="ru-RU" dirty="0"/>
              <a:t>), способствуя их связыванию с </a:t>
            </a:r>
            <a:r>
              <a:rPr lang="ru-RU" dirty="0" err="1"/>
              <a:t>лигандами</a:t>
            </a:r>
            <a:r>
              <a:rPr lang="ru-RU" dirty="0"/>
              <a:t>, сохранению структурно-функциональной организации </a:t>
            </a:r>
            <a:r>
              <a:rPr lang="ru-RU" dirty="0" err="1"/>
              <a:t>биомембран</a:t>
            </a:r>
            <a:r>
              <a:rPr lang="ru-RU" dirty="0"/>
              <a:t>, транспорта </a:t>
            </a:r>
            <a:r>
              <a:rPr lang="ru-RU" dirty="0" err="1"/>
              <a:t>нейромедиаторов</a:t>
            </a:r>
            <a:r>
              <a:rPr lang="ru-RU" dirty="0"/>
              <a:t> и улучшению </a:t>
            </a:r>
            <a:r>
              <a:rPr lang="ru-RU" dirty="0" err="1"/>
              <a:t>синаптической</a:t>
            </a:r>
            <a:r>
              <a:rPr lang="ru-RU" dirty="0"/>
              <a:t> передачи, усиливают компенсаторную активацию аэробного </a:t>
            </a:r>
            <a:r>
              <a:rPr lang="ru-RU" dirty="0" smtClean="0"/>
              <a:t>гликолиза.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791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idx="1"/>
          </p:nvPr>
        </p:nvSpPr>
        <p:spPr>
          <a:xfrm>
            <a:off x="652462" y="1556792"/>
            <a:ext cx="8001000" cy="4114800"/>
          </a:xfrm>
        </p:spPr>
        <p:txBody>
          <a:bodyPr>
            <a:noAutofit/>
          </a:bodyPr>
          <a:lstStyle/>
          <a:p>
            <a:pPr indent="43180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ea typeface="Calibri"/>
                <a:cs typeface="Times New Roman"/>
              </a:rPr>
              <a:t>Достаточно широко применяют препараты янтарной кислоты при лечении </a:t>
            </a:r>
            <a:r>
              <a:rPr lang="ru-RU" dirty="0" err="1">
                <a:ea typeface="Calibri"/>
                <a:cs typeface="Times New Roman"/>
              </a:rPr>
              <a:t>инсулинорезистентности</a:t>
            </a:r>
            <a:r>
              <a:rPr lang="ru-RU" dirty="0">
                <a:ea typeface="Calibri"/>
                <a:cs typeface="Times New Roman"/>
              </a:rPr>
              <a:t>, диабетической стопы, сенсорной </a:t>
            </a:r>
            <a:r>
              <a:rPr lang="ru-RU" dirty="0" err="1">
                <a:ea typeface="Calibri"/>
                <a:cs typeface="Times New Roman"/>
              </a:rPr>
              <a:t>полиневропатии</a:t>
            </a:r>
            <a:r>
              <a:rPr lang="ru-RU" dirty="0">
                <a:ea typeface="Calibri"/>
                <a:cs typeface="Times New Roman"/>
              </a:rPr>
              <a:t>. Особый интерес представляет применение янтарной кислоты при  хронической интоксикации, обусловленной нарушениями клеточного метаболизма, поскольку доказана роль окислительного стресса.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0" indent="0" algn="ctr">
              <a:buFontTx/>
              <a:buNone/>
            </a:pP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37087388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 smtClean="0"/>
          </a:p>
        </p:txBody>
      </p:sp>
      <p:sp>
        <p:nvSpPr>
          <p:cNvPr id="6553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4000" dirty="0"/>
              <a:t>Таким образом, препараты янтарной кислоты являются  </a:t>
            </a:r>
            <a:r>
              <a:rPr lang="ru-RU" sz="4000" dirty="0" err="1"/>
              <a:t>патогенетически</a:t>
            </a:r>
            <a:r>
              <a:rPr lang="ru-RU" sz="4000" dirty="0"/>
              <a:t> обоснованными в лечении  псориаза, особенно у лиц пожилого возраста, имеющих многочисленную соматическую и </a:t>
            </a:r>
            <a:r>
              <a:rPr lang="ru-RU" sz="4000" dirty="0" err="1"/>
              <a:t>коморбидную</a:t>
            </a:r>
            <a:r>
              <a:rPr lang="ru-RU" sz="4000" dirty="0"/>
              <a:t> патологию</a:t>
            </a:r>
            <a:r>
              <a:rPr lang="ru-RU" dirty="0"/>
              <a:t>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00721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7518" y="1600200"/>
            <a:ext cx="6288963" cy="4708525"/>
          </a:xfrm>
        </p:spPr>
      </p:pic>
    </p:spTree>
    <p:extLst>
      <p:ext uri="{BB962C8B-B14F-4D97-AF65-F5344CB8AC3E}">
        <p14:creationId xmlns:p14="http://schemas.microsoft.com/office/powerpoint/2010/main" val="415369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sz="2800" b="1" dirty="0" smtClean="0">
                <a:solidFill>
                  <a:schemeClr val="tx1"/>
                </a:solidFill>
              </a:rPr>
              <a:t>Согласно классификации ВОЗ выделяют следующие возрастные группы: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484784"/>
            <a:ext cx="8424936" cy="3240137"/>
          </a:xfrm>
        </p:spPr>
        <p:txBody>
          <a:bodyPr>
            <a:normAutofit fontScale="47500" lnSpcReduction="20000"/>
          </a:bodyPr>
          <a:lstStyle/>
          <a:p>
            <a:r>
              <a:rPr lang="ru-RU" sz="6500" b="1" dirty="0"/>
              <a:t>молодой возраст </a:t>
            </a:r>
            <a:r>
              <a:rPr lang="ru-RU" sz="6500" b="1" dirty="0" smtClean="0"/>
              <a:t>— от</a:t>
            </a:r>
            <a:r>
              <a:rPr lang="en-US" sz="6500" b="1" dirty="0" smtClean="0"/>
              <a:t> </a:t>
            </a:r>
            <a:r>
              <a:rPr lang="ru-RU" sz="6500" b="1" dirty="0" smtClean="0"/>
              <a:t>18 до 44 лет</a:t>
            </a:r>
          </a:p>
          <a:p>
            <a:r>
              <a:rPr lang="en-US" sz="6500" b="1" dirty="0"/>
              <a:t>c</a:t>
            </a:r>
            <a:r>
              <a:rPr lang="ru-RU" sz="6500" b="1" dirty="0" err="1" smtClean="0"/>
              <a:t>редний</a:t>
            </a:r>
            <a:r>
              <a:rPr lang="ru-RU" sz="6500" b="1" dirty="0" smtClean="0"/>
              <a:t> </a:t>
            </a:r>
            <a:r>
              <a:rPr lang="ru-RU" sz="6500" b="1" dirty="0"/>
              <a:t>возраст </a:t>
            </a:r>
            <a:r>
              <a:rPr lang="ru-RU" sz="6500" b="1" dirty="0" smtClean="0"/>
              <a:t>— от 45 до </a:t>
            </a:r>
            <a:r>
              <a:rPr lang="en-US" sz="6500" b="1" dirty="0" smtClean="0"/>
              <a:t>5</a:t>
            </a:r>
            <a:r>
              <a:rPr lang="ru-RU" sz="6500" b="1" dirty="0" smtClean="0"/>
              <a:t>9 лет</a:t>
            </a:r>
          </a:p>
          <a:p>
            <a:pPr eaLnBrk="1" hangingPunct="1"/>
            <a:r>
              <a:rPr lang="ru-RU" sz="6500" b="1" dirty="0" smtClean="0"/>
              <a:t>пожилой возраст — от 60 до 74 лет</a:t>
            </a:r>
          </a:p>
          <a:p>
            <a:pPr eaLnBrk="1" hangingPunct="1"/>
            <a:r>
              <a:rPr lang="ru-RU" sz="6500" b="1" dirty="0" smtClean="0"/>
              <a:t>старческий возраст — от 75 до 89 лет</a:t>
            </a:r>
          </a:p>
          <a:p>
            <a:pPr eaLnBrk="1" hangingPunct="1"/>
            <a:r>
              <a:rPr lang="ru-RU" sz="6500" b="1" dirty="0" smtClean="0"/>
              <a:t>долгожители — старше 90 лет</a:t>
            </a:r>
          </a:p>
          <a:p>
            <a:pPr marL="0" indent="0" eaLnBrk="1" hangingPunct="1">
              <a:buNone/>
            </a:pPr>
            <a:endParaRPr lang="ru-RU" sz="6500" b="1" dirty="0" smtClean="0"/>
          </a:p>
          <a:p>
            <a:pPr eaLnBrk="1" hangingPunct="1">
              <a:buFontTx/>
              <a:buNone/>
            </a:pPr>
            <a:endParaRPr lang="ru-RU" sz="2800" b="1" dirty="0" smtClean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sz="2000" b="1" i="1" dirty="0" smtClean="0">
                <a:solidFill>
                  <a:schemeClr val="tx2"/>
                </a:solidFill>
              </a:rPr>
              <a:t>Существуют и другие названия старших возрастных периодов, например,– «третий век» (65-75 лет), «четвертый век» (после 75 лет).</a:t>
            </a:r>
          </a:p>
          <a:p>
            <a:pPr eaLnBrk="1" hangingPunct="1"/>
            <a:endParaRPr lang="ru-R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817002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dirty="0" smtClean="0">
                <a:solidFill>
                  <a:schemeClr val="tx1"/>
                </a:solidFill>
              </a:rPr>
              <a:t>Янтарная кислота (ЯК)-</a:t>
            </a:r>
            <a:endParaRPr lang="ru-RU" sz="2800" b="1" dirty="0" smtClean="0">
              <a:solidFill>
                <a:schemeClr val="tx1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37160" indent="0" algn="just">
              <a:lnSpc>
                <a:spcPct val="80000"/>
              </a:lnSpc>
              <a:buClr>
                <a:schemeClr val="tx1"/>
              </a:buClr>
              <a:buNone/>
            </a:pPr>
            <a:r>
              <a:rPr lang="ru-RU" sz="3600" dirty="0" smtClean="0">
                <a:ea typeface="Calibri"/>
              </a:rPr>
              <a:t>простое </a:t>
            </a:r>
            <a:r>
              <a:rPr lang="ru-RU" sz="3600" dirty="0">
                <a:ea typeface="Calibri"/>
              </a:rPr>
              <a:t>по своей структуре природное соединение, которое содержится в янтаре (немного), буром угле, растительных и животных тканях. </a:t>
            </a:r>
            <a:endParaRPr lang="ru-RU" sz="3600" dirty="0" smtClean="0">
              <a:ea typeface="Calibri"/>
            </a:endParaRPr>
          </a:p>
          <a:p>
            <a:pPr marL="137160" indent="0" algn="just">
              <a:lnSpc>
                <a:spcPct val="80000"/>
              </a:lnSpc>
              <a:buClr>
                <a:schemeClr val="tx1"/>
              </a:buClr>
              <a:buNone/>
            </a:pPr>
            <a:r>
              <a:rPr lang="ru-RU" sz="3600" dirty="0" smtClean="0">
                <a:ea typeface="Calibri"/>
              </a:rPr>
              <a:t>Синтезируется </a:t>
            </a:r>
            <a:r>
              <a:rPr lang="ru-RU" sz="3600" dirty="0">
                <a:ea typeface="Calibri"/>
              </a:rPr>
              <a:t>кишечными бактериями при </a:t>
            </a:r>
            <a:r>
              <a:rPr lang="ru-RU" sz="3600" dirty="0" err="1">
                <a:ea typeface="Calibri"/>
              </a:rPr>
              <a:t>пропионовокислом</a:t>
            </a:r>
            <a:r>
              <a:rPr lang="ru-RU" sz="3600" dirty="0">
                <a:ea typeface="Calibri"/>
              </a:rPr>
              <a:t> брожении из глюкозы и глицерина. Получают её также методом химического синтеза и как побочный продукт при окислении углеродов С4-С10 </a:t>
            </a:r>
            <a:endParaRPr lang="ru-RU" sz="3600" dirty="0" smtClean="0"/>
          </a:p>
        </p:txBody>
      </p:sp>
    </p:spTree>
    <p:extLst>
      <p:ext uri="{BB962C8B-B14F-4D97-AF65-F5344CB8AC3E}">
        <p14:creationId xmlns:p14="http://schemas.microsoft.com/office/powerpoint/2010/main" val="26244145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610600" cy="4572000"/>
          </a:xfrm>
        </p:spPr>
        <p:txBody>
          <a:bodyPr>
            <a:normAutofit/>
          </a:bodyPr>
          <a:lstStyle/>
          <a:p>
            <a:r>
              <a:rPr lang="ru-RU" sz="3600" dirty="0">
                <a:ea typeface="Calibri"/>
              </a:rPr>
              <a:t>Соли ЯК называют </a:t>
            </a:r>
            <a:r>
              <a:rPr lang="ru-RU" sz="3600" dirty="0" err="1">
                <a:ea typeface="Calibri"/>
              </a:rPr>
              <a:t>сукцинатами</a:t>
            </a:r>
            <a:r>
              <a:rPr lang="ru-RU" sz="3600" dirty="0">
                <a:ea typeface="Calibri"/>
              </a:rPr>
              <a:t>, а виннокаменной - </a:t>
            </a:r>
            <a:r>
              <a:rPr lang="ru-RU" sz="3600" dirty="0" err="1">
                <a:ea typeface="Calibri"/>
              </a:rPr>
              <a:t>тартратами</a:t>
            </a:r>
            <a:r>
              <a:rPr lang="ru-RU" sz="3600" dirty="0">
                <a:ea typeface="Calibri"/>
              </a:rPr>
              <a:t>. Последние используются в медицине как лекарственные средства (калия и натрия </a:t>
            </a:r>
            <a:r>
              <a:rPr lang="ru-RU" sz="3600" dirty="0" err="1">
                <a:ea typeface="Calibri"/>
              </a:rPr>
              <a:t>тартраты</a:t>
            </a:r>
            <a:r>
              <a:rPr lang="ru-RU" sz="3600" dirty="0">
                <a:ea typeface="Calibri"/>
              </a:rPr>
              <a:t>, </a:t>
            </a:r>
            <a:r>
              <a:rPr lang="ru-RU" sz="3600" dirty="0" err="1">
                <a:ea typeface="Calibri"/>
              </a:rPr>
              <a:t>тилозина</a:t>
            </a:r>
            <a:r>
              <a:rPr lang="ru-RU" sz="3600" dirty="0">
                <a:ea typeface="Calibri"/>
              </a:rPr>
              <a:t> </a:t>
            </a:r>
            <a:r>
              <a:rPr lang="ru-RU" sz="3600" dirty="0" err="1">
                <a:ea typeface="Calibri"/>
              </a:rPr>
              <a:t>тартрат</a:t>
            </a:r>
            <a:r>
              <a:rPr lang="ru-RU" sz="3600" dirty="0">
                <a:ea typeface="Calibri"/>
              </a:rPr>
              <a:t>, </a:t>
            </a:r>
            <a:r>
              <a:rPr lang="ru-RU" sz="3600" dirty="0" err="1">
                <a:ea typeface="Calibri"/>
              </a:rPr>
              <a:t>фармазин</a:t>
            </a:r>
            <a:r>
              <a:rPr lang="ru-RU" sz="3600" dirty="0">
                <a:ea typeface="Calibri"/>
              </a:rPr>
              <a:t>, </a:t>
            </a:r>
            <a:r>
              <a:rPr lang="ru-RU" sz="3600" dirty="0" err="1">
                <a:ea typeface="Calibri"/>
              </a:rPr>
              <a:t>фрадизин</a:t>
            </a:r>
            <a:r>
              <a:rPr lang="ru-RU" sz="3600" dirty="0">
                <a:ea typeface="Calibri"/>
              </a:rPr>
              <a:t>) </a:t>
            </a:r>
            <a:endParaRPr lang="ru-RU" sz="3600" dirty="0" smtClean="0"/>
          </a:p>
        </p:txBody>
      </p:sp>
    </p:spTree>
    <p:extLst>
      <p:ext uri="{BB962C8B-B14F-4D97-AF65-F5344CB8AC3E}">
        <p14:creationId xmlns:p14="http://schemas.microsoft.com/office/powerpoint/2010/main" val="1071554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62"/>
          </a:xfrm>
        </p:spPr>
        <p:txBody>
          <a:bodyPr/>
          <a:lstStyle/>
          <a:p>
            <a:r>
              <a:rPr lang="ru-RU" sz="3200" dirty="0" smtClean="0"/>
              <a:t>Материалы и методы</a:t>
            </a:r>
            <a:endParaRPr lang="ru-RU" sz="3200" b="1" dirty="0" smtClean="0"/>
          </a:p>
        </p:txBody>
      </p:sp>
      <p:sp>
        <p:nvSpPr>
          <p:cNvPr id="53251" name="Содержимое 2"/>
          <p:cNvSpPr>
            <a:spLocks noGrp="1"/>
          </p:cNvSpPr>
          <p:nvPr>
            <p:ph idx="1"/>
          </p:nvPr>
        </p:nvSpPr>
        <p:spPr>
          <a:xfrm>
            <a:off x="899592" y="1484784"/>
            <a:ext cx="7772400" cy="4104456"/>
          </a:xfrm>
        </p:spPr>
        <p:txBody>
          <a:bodyPr>
            <a:normAutofit/>
          </a:bodyPr>
          <a:lstStyle/>
          <a:p>
            <a:pPr marL="274320" indent="-274320" algn="just" fontAlgn="auto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ru-RU" dirty="0" smtClean="0"/>
              <a:t> </a:t>
            </a:r>
            <a:r>
              <a:rPr lang="ru-RU" dirty="0"/>
              <a:t>Проведен ретроспективный анализ 45 источников литературы, в том числе справочных пособий, статей, размещенных на интернет-порталах pubmed.gov, uptodate.com, dermatology.ru, elibrary.ru, rh.lens.ru за последние 10 лет и   отобрано 17 научно-практических статей.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3811720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3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РЕЗУЛЬТАТЫ</a:t>
            </a:r>
            <a:endParaRPr lang="ru-RU" sz="3200" b="1" dirty="0"/>
          </a:p>
        </p:txBody>
      </p:sp>
      <p:sp>
        <p:nvSpPr>
          <p:cNvPr id="58371" name="Содержимое 2"/>
          <p:cNvSpPr>
            <a:spLocks noGrp="1"/>
          </p:cNvSpPr>
          <p:nvPr>
            <p:ph idx="1"/>
          </p:nvPr>
        </p:nvSpPr>
        <p:spPr>
          <a:xfrm>
            <a:off x="914400" y="1447800"/>
            <a:ext cx="7772400" cy="4876800"/>
          </a:xfrm>
        </p:spPr>
        <p:txBody>
          <a:bodyPr>
            <a:normAutofit fontScale="92500"/>
          </a:bodyPr>
          <a:lstStyle/>
          <a:p>
            <a:pPr indent="43180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ea typeface="Calibri"/>
                <a:cs typeface="Times New Roman"/>
              </a:rPr>
              <a:t>Янтарная кислота и ее соли (</a:t>
            </a:r>
            <a:r>
              <a:rPr lang="ru-RU" dirty="0" err="1">
                <a:ea typeface="Calibri"/>
                <a:cs typeface="Times New Roman"/>
              </a:rPr>
              <a:t>сукцинаты</a:t>
            </a:r>
            <a:r>
              <a:rPr lang="ru-RU" dirty="0">
                <a:ea typeface="Calibri"/>
                <a:cs typeface="Times New Roman"/>
              </a:rPr>
              <a:t>) представляют собой универсальный внутриклеточный метаболит, широко участвующий в обменных реакциях в организме. Значимость янтарной </a:t>
            </a:r>
            <a:r>
              <a:rPr lang="ru-RU" dirty="0" err="1">
                <a:ea typeface="Calibri"/>
                <a:cs typeface="Times New Roman"/>
              </a:rPr>
              <a:t>ксилоты</a:t>
            </a:r>
            <a:r>
              <a:rPr lang="ru-RU" dirty="0">
                <a:ea typeface="Calibri"/>
                <a:cs typeface="Times New Roman"/>
              </a:rPr>
              <a:t> в клеточном обмене обусловлена ее участием в цикле трикарбоновых кислот (ЦТК, цикле Кребса) и процессах окислительного </a:t>
            </a:r>
            <a:r>
              <a:rPr lang="ru-RU" dirty="0" err="1">
                <a:ea typeface="Calibri"/>
                <a:cs typeface="Times New Roman"/>
              </a:rPr>
              <a:t>фосфорилирования</a:t>
            </a:r>
            <a:r>
              <a:rPr lang="ru-RU" dirty="0">
                <a:ea typeface="Calibri"/>
                <a:cs typeface="Times New Roman"/>
              </a:rPr>
              <a:t> в митохондриях, что обосновывает возможность ее применения в лечении псориаза. 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2721356" lvl="8" indent="0">
              <a:buNone/>
            </a:pPr>
            <a:endParaRPr lang="ru-RU" sz="1400" dirty="0" smtClean="0"/>
          </a:p>
        </p:txBody>
      </p:sp>
    </p:spTree>
    <p:extLst>
      <p:ext uri="{BB962C8B-B14F-4D97-AF65-F5344CB8AC3E}">
        <p14:creationId xmlns:p14="http://schemas.microsoft.com/office/powerpoint/2010/main" val="297999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РОЛЬ ЯНТАРНОЙ КИСЛОТЫ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является мощным эндокринным стимулом, поскольку во многих органах и тканях (кожа, подкожно-жировая клетчатка, почки, сердце, центральная нервная система, печень и др.) </a:t>
            </a:r>
            <a:r>
              <a:rPr lang="ru-RU" sz="3600" dirty="0" err="1"/>
              <a:t>экспрессированы</a:t>
            </a:r>
            <a:r>
              <a:rPr lang="ru-RU" sz="3600" dirty="0"/>
              <a:t> специфические </a:t>
            </a:r>
            <a:r>
              <a:rPr lang="ru-RU" sz="3600" dirty="0" err="1"/>
              <a:t>сукцинатные</a:t>
            </a:r>
            <a:r>
              <a:rPr lang="ru-RU" sz="3600" dirty="0"/>
              <a:t> мембранные рецепторы (GPR91 или SUCNR1)</a:t>
            </a:r>
          </a:p>
        </p:txBody>
      </p:sp>
    </p:spTree>
    <p:extLst>
      <p:ext uri="{BB962C8B-B14F-4D97-AF65-F5344CB8AC3E}">
        <p14:creationId xmlns:p14="http://schemas.microsoft.com/office/powerpoint/2010/main" val="262346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/>
              <a:t>Известно, что одним из основных патогенетических механизмов поражения кожи, приводящее к развитию псориаза, является </a:t>
            </a:r>
            <a:r>
              <a:rPr lang="ru-RU" dirty="0" err="1"/>
              <a:t>оксидативный</a:t>
            </a:r>
            <a:r>
              <a:rPr lang="ru-RU" dirty="0"/>
              <a:t> стресс, поэтому большое значение имеет антиоксидантное действие препаратов янтарной кислоты, которые являются антиоксидантами направленного </a:t>
            </a:r>
            <a:r>
              <a:rPr lang="ru-RU" dirty="0" err="1"/>
              <a:t>митохондриального</a:t>
            </a:r>
            <a:r>
              <a:rPr lang="ru-RU" dirty="0"/>
              <a:t> действия. По антиоксидантной активности янтарная кислота сопоставима с синтетическим антиоксидантом </a:t>
            </a:r>
            <a:r>
              <a:rPr lang="ru-RU" dirty="0" err="1"/>
              <a:t>ионолом</a:t>
            </a:r>
            <a:r>
              <a:rPr lang="ru-RU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8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При сравнении антиоксидантной активности и клинической эффективности наиболее распространенных в практике препаратов янтарной кислоты (</a:t>
            </a:r>
            <a:r>
              <a:rPr lang="ru-RU" dirty="0" err="1"/>
              <a:t>ремаксол</a:t>
            </a:r>
            <a:r>
              <a:rPr lang="ru-RU" dirty="0"/>
              <a:t>, </a:t>
            </a:r>
            <a:r>
              <a:rPr lang="ru-RU" dirty="0" err="1"/>
              <a:t>реамберин</a:t>
            </a:r>
            <a:r>
              <a:rPr lang="ru-RU" dirty="0"/>
              <a:t>, </a:t>
            </a:r>
            <a:r>
              <a:rPr lang="ru-RU" dirty="0" err="1"/>
              <a:t>мексидол</a:t>
            </a:r>
            <a:r>
              <a:rPr lang="ru-RU" dirty="0"/>
              <a:t>, </a:t>
            </a:r>
            <a:r>
              <a:rPr lang="ru-RU" dirty="0" err="1"/>
              <a:t>цитофлавин</a:t>
            </a:r>
            <a:r>
              <a:rPr lang="ru-RU" dirty="0"/>
              <a:t>, </a:t>
            </a:r>
            <a:r>
              <a:rPr lang="ru-RU" dirty="0" err="1"/>
              <a:t>когитум</a:t>
            </a:r>
            <a:r>
              <a:rPr lang="ru-RU" dirty="0"/>
              <a:t> и др.) у больных с синдромом системного воспаления и </a:t>
            </a:r>
            <a:r>
              <a:rPr lang="ru-RU" dirty="0" err="1"/>
              <a:t>полиорганной</a:t>
            </a:r>
            <a:r>
              <a:rPr lang="ru-RU" dirty="0"/>
              <a:t> недостаточности установлено, что более эффективное действие препаратов с парентеральным путем введения.</a:t>
            </a:r>
          </a:p>
        </p:txBody>
      </p:sp>
    </p:spTree>
    <p:extLst>
      <p:ext uri="{BB962C8B-B14F-4D97-AF65-F5344CB8AC3E}">
        <p14:creationId xmlns:p14="http://schemas.microsoft.com/office/powerpoint/2010/main" val="30815951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258</TotalTime>
  <Words>550</Words>
  <Application>Microsoft Office PowerPoint</Application>
  <PresentationFormat>Экран (4:3)</PresentationFormat>
  <Paragraphs>55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Апекс</vt:lpstr>
      <vt:lpstr>      Препараты янтарной кислоты в комплексном лечении псориаза у больных пожилого возраста           </vt:lpstr>
      <vt:lpstr>Согласно классификации ВОЗ выделяют следующие возрастные группы:</vt:lpstr>
      <vt:lpstr>Янтарная кислота (ЯК)-</vt:lpstr>
      <vt:lpstr>Презентация PowerPoint</vt:lpstr>
      <vt:lpstr>Материалы и методы</vt:lpstr>
      <vt:lpstr> РЕЗУЛЬТАТЫ</vt:lpstr>
      <vt:lpstr>РОЛЬ ЯНТАРНОЙ КИСЛОТЫ</vt:lpstr>
      <vt:lpstr>Презентация PowerPoint</vt:lpstr>
      <vt:lpstr>Презентация PowerPoint</vt:lpstr>
      <vt:lpstr>Презентация PowerPoint</vt:lpstr>
      <vt:lpstr>Презентация PowerPoint</vt:lpstr>
      <vt:lpstr>ВЫВОДЫ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соматической патологии у дерматологических больных среднего и пожилого возраста</dc:title>
  <dc:creator>1</dc:creator>
  <cp:lastModifiedBy>1</cp:lastModifiedBy>
  <cp:revision>26</cp:revision>
  <dcterms:created xsi:type="dcterms:W3CDTF">2020-01-14T12:03:40Z</dcterms:created>
  <dcterms:modified xsi:type="dcterms:W3CDTF">2020-11-02T05:32:41Z</dcterms:modified>
</cp:coreProperties>
</file>