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6;&#1072;&#1103;\Desktop\&#1043;&#1086;&#1083;&#1086;&#1074;&#1085;&#1072;&#1103;%20&#1073;&#1086;&#1083;&#1100;\VASh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56;&#1072;&#1103;\Desktop\&#1043;&#1086;&#1083;&#1086;&#1074;&#1085;&#1072;&#1103;%20&#1073;&#1086;&#1083;&#1100;\khart_gotovay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E6C-463E-B52C-9981CEC278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E6C-463E-B52C-9981CEC278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E6C-463E-B52C-9981CEC278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E6C-463E-B52C-9981CEC27898}"/>
              </c:ext>
            </c:extLst>
          </c:dPt>
          <c:dLbls>
            <c:dLbl>
              <c:idx val="0"/>
              <c:layout>
                <c:manualLayout>
                  <c:x val="-1.692694663167104E-2"/>
                  <c:y val="0.138857538641003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1; </a:t>
                    </a:r>
                    <a:fld id="{47C10C9C-55B9-49FC-B774-B2F2475A8352}" type="PERCENTAGE">
                      <a:rPr lang="en-US"/>
                      <a:pPr/>
                      <a:t>[ПРОЦЕНТ]</a:t>
                    </a:fld>
                    <a:endParaRPr lang="en-US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E6C-463E-B52C-9981CEC2789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19; </a:t>
                    </a:r>
                    <a:fld id="{27FD88EE-A5EC-4DF1-8552-8F42151B5E17}" type="PERCENTAGE">
                      <a:rPr lang="en-US"/>
                      <a:pPr/>
                      <a:t>[ПРОЦЕНТ]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E6C-463E-B52C-9981CEC2789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22; </a:t>
                    </a:r>
                    <a:fld id="{A02DA661-AC94-4CE3-A5FC-EE0498C8427C}" type="PERCENTAGE">
                      <a:rPr lang="en-US"/>
                      <a:pPr/>
                      <a:t>[ПРОЦЕНТ]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E6C-463E-B52C-9981CEC2789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8; </a:t>
                    </a:r>
                    <a:fld id="{DBC79C1B-0C61-49AD-A4C1-3DA3071BED68}" type="PERCENTAGE">
                      <a:rPr lang="en-US"/>
                      <a:pPr/>
                      <a:t>[ПРОЦЕНТ]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E6C-463E-B52C-9981CEC27898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BY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[VASh.xlsx]Лист1!$I$50:$L$50</c:f>
              <c:strCache>
                <c:ptCount val="4"/>
                <c:pt idx="0">
                  <c:v>невозможно оценить</c:v>
                </c:pt>
                <c:pt idx="1">
                  <c:v>слабая</c:v>
                </c:pt>
                <c:pt idx="2">
                  <c:v>умеренная</c:v>
                </c:pt>
                <c:pt idx="3">
                  <c:v>сильная</c:v>
                </c:pt>
              </c:strCache>
            </c:strRef>
          </c:cat>
          <c:val>
            <c:numRef>
              <c:f>[VASh.xlsx]Лист1!$I$51:$L$51</c:f>
              <c:numCache>
                <c:formatCode>General</c:formatCode>
                <c:ptCount val="4"/>
                <c:pt idx="0">
                  <c:v>1</c:v>
                </c:pt>
                <c:pt idx="1">
                  <c:v>19</c:v>
                </c:pt>
                <c:pt idx="2">
                  <c:v>22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E6C-463E-B52C-9981CEC2789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ru-BY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571-47F9-AF29-9D5E9E8E84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571-47F9-AF29-9D5E9E8E84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571-47F9-AF29-9D5E9E8E84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571-47F9-AF29-9D5E9E8E84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571-47F9-AF29-9D5E9E8E84E0}"/>
              </c:ext>
            </c:extLst>
          </c:dPt>
          <c:dLbls>
            <c:dLbl>
              <c:idx val="0"/>
              <c:layout>
                <c:manualLayout>
                  <c:x val="-7.449017136783205E-2"/>
                  <c:y val="0.11351228192801137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6; </a:t>
                    </a:r>
                    <a:fld id="{1A788468-1F54-40B4-B355-DA3F7136DD57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571-47F9-AF29-9D5E9E8E84E0}"/>
                </c:ext>
              </c:extLst>
            </c:dLbl>
            <c:dLbl>
              <c:idx val="1"/>
              <c:layout>
                <c:manualLayout>
                  <c:x val="-0.10025252211049708"/>
                  <c:y val="0.11760522882919815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3; </a:t>
                    </a:r>
                    <a:fld id="{DE761B9B-4683-4774-9758-70E52E1C325F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571-47F9-AF29-9D5E9E8E84E0}"/>
                </c:ext>
              </c:extLst>
            </c:dLbl>
            <c:dLbl>
              <c:idx val="2"/>
              <c:layout>
                <c:manualLayout>
                  <c:x val="-0.13780457048035102"/>
                  <c:y val="-0.14808066188586769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14; </a:t>
                    </a:r>
                    <a:fld id="{63634E02-FE27-41D7-AD09-CE49B2BA11C9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571-47F9-AF29-9D5E9E8E84E0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baseline="0"/>
                      <a:t> 19; </a:t>
                    </a:r>
                    <a:fld id="{64D0EBA6-9E69-4FD4-ACBD-BFD4B2C19543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571-47F9-AF29-9D5E9E8E84E0}"/>
                </c:ext>
              </c:extLst>
            </c:dLbl>
            <c:dLbl>
              <c:idx val="4"/>
              <c:layout>
                <c:manualLayout>
                  <c:x val="7.8548477787000928E-2"/>
                  <c:y val="0.15299380356736361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 7; </a:t>
                    </a:r>
                    <a:fld id="{89F9C268-0A9E-4C62-80E4-869D534472B6}" type="PERCENTAGE">
                      <a:rPr lang="en-US" baseline="0"/>
                      <a:pPr/>
                      <a:t>[ПРОЦЕНТ]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7571-47F9-AF29-9D5E9E8E84E0}"/>
                </c:ext>
              </c:extLst>
            </c:dLbl>
            <c:spPr>
              <a:pattFill prst="pct75">
                <a:fgClr>
                  <a:sysClr val="windowText" lastClr="000000">
                    <a:lumMod val="75000"/>
                    <a:lumOff val="25000"/>
                  </a:sysClr>
                </a:fgClr>
                <a:bgClr>
                  <a:sysClr val="windowText" lastClr="000000">
                    <a:lumMod val="65000"/>
                    <a:lumOff val="35000"/>
                  </a:sys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ru-BY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Лист1!$D$3:$H$3</c:f>
              <c:strCache>
                <c:ptCount val="5"/>
                <c:pt idx="0">
                  <c:v>0</c:v>
                </c:pt>
                <c:pt idx="1">
                  <c:v>1-2</c:v>
                </c:pt>
                <c:pt idx="2">
                  <c:v>3-5</c:v>
                </c:pt>
                <c:pt idx="3">
                  <c:v>6-15</c:v>
                </c:pt>
                <c:pt idx="4">
                  <c:v>16-30</c:v>
                </c:pt>
              </c:strCache>
            </c:strRef>
          </c:cat>
          <c:val>
            <c:numRef>
              <c:f>Лист1!$D$4:$H$4</c:f>
              <c:numCache>
                <c:formatCode>General</c:formatCode>
                <c:ptCount val="5"/>
                <c:pt idx="0">
                  <c:v>6</c:v>
                </c:pt>
                <c:pt idx="1">
                  <c:v>3</c:v>
                </c:pt>
                <c:pt idx="2">
                  <c:v>14</c:v>
                </c:pt>
                <c:pt idx="3">
                  <c:v>19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571-47F9-AF29-9D5E9E8E84E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Arial Black" panose="020B0A04020102020204" pitchFamily="34" charset="0"/>
              <a:ea typeface="+mn-ea"/>
              <a:cs typeface="+mn-cs"/>
            </a:defRPr>
          </a:pPr>
          <a:endParaRPr lang="ru-BY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1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30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6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4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22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19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71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83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80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70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838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Haga clic para modificar el estilo de texto del patrón</a:t>
            </a:r>
          </a:p>
          <a:p>
            <a:pPr lvl="1"/>
            <a:r>
              <a:rPr lang="ru-RU"/>
              <a:t>Segundo nivel</a:t>
            </a:r>
          </a:p>
          <a:p>
            <a:pPr lvl="2"/>
            <a:r>
              <a:rPr lang="ru-RU"/>
              <a:t>Tercer nivel</a:t>
            </a:r>
          </a:p>
          <a:p>
            <a:pPr lvl="3"/>
            <a:r>
              <a:rPr lang="ru-RU"/>
              <a:t>Cuarto nivel</a:t>
            </a:r>
          </a:p>
          <a:p>
            <a:pPr lvl="4"/>
            <a:r>
              <a:rPr lang="ru-RU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E34544-9C36-4A56-AD54-27BE05CCE13E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D146-5CC8-44BB-92E1-0D4414A0935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77478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7994" y="259308"/>
            <a:ext cx="96307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79705" indent="450215" algn="ctr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 РЕСПУБЛИКИ БЕЛАРУСЬ</a:t>
            </a:r>
          </a:p>
          <a:p>
            <a:pPr marR="179705" indent="450215" algn="ctr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Учреждение образования</a:t>
            </a:r>
          </a:p>
          <a:p>
            <a:pPr marR="179705" indent="450215" algn="ctr"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«ГОМЕЛЬСКИЙ ГОСУДАРСТВЕННЫЙ МЕДИЦИНСКИЙ УНИВЕРСИТЕТ»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7380" y="4608606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Выполнили студенты группы 507</a:t>
            </a:r>
          </a:p>
          <a:p>
            <a:r>
              <a:rPr lang="ru-RU" b="1" dirty="0"/>
              <a:t>1-79 01 01</a:t>
            </a:r>
          </a:p>
          <a:p>
            <a:r>
              <a:rPr lang="ru-RU" b="1" dirty="0"/>
              <a:t>Лечебный факультет</a:t>
            </a:r>
          </a:p>
          <a:p>
            <a:r>
              <a:rPr lang="ru-RU" b="1" dirty="0"/>
              <a:t>Любезная Юлия Александровна</a:t>
            </a:r>
          </a:p>
          <a:p>
            <a:r>
              <a:rPr lang="ru-RU" b="1" dirty="0" err="1"/>
              <a:t>Аблова</a:t>
            </a:r>
            <a:r>
              <a:rPr lang="ru-RU" b="1" dirty="0"/>
              <a:t> Раиса Сергеевна</a:t>
            </a:r>
          </a:p>
          <a:p>
            <a:r>
              <a:rPr lang="ru-RU" b="1" dirty="0"/>
              <a:t>Научный руководитель: </a:t>
            </a:r>
          </a:p>
          <a:p>
            <a:r>
              <a:rPr lang="ru-RU" b="1" dirty="0"/>
              <a:t>к.м.н., доцент Усова Наталья Николаевна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43368" y="2901118"/>
            <a:ext cx="705134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ГОЛОВНОЙ БОЛИ ПРИ ДИСЦИРКУЛЯТОРНОЙ ЭНЦЕФАЛОПАТИИ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99180" y="6455265"/>
            <a:ext cx="15397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ГОМЕЛЬ 2020</a:t>
            </a:r>
          </a:p>
        </p:txBody>
      </p:sp>
    </p:spTree>
    <p:extLst>
      <p:ext uri="{BB962C8B-B14F-4D97-AF65-F5344CB8AC3E}">
        <p14:creationId xmlns:p14="http://schemas.microsoft.com/office/powerpoint/2010/main" val="3242802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337" y="1387498"/>
            <a:ext cx="1167793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среднем за последние 4 недели</a:t>
            </a:r>
            <a:r>
              <a:rPr lang="en-US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38% испытывали боль низкой интенсивности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44% - умеренной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16% испытывали сильную боль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2% - невозможно оценить.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Средний показатель интенсивности боли за последние 4 недели составил 4,3 балла.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Результаты представлены на рисунке 1.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26394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71770956"/>
              </p:ext>
            </p:extLst>
          </p:nvPr>
        </p:nvGraphicFramePr>
        <p:xfrm>
          <a:off x="548640" y="218365"/>
          <a:ext cx="11094720" cy="5322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380698" y="5665897"/>
            <a:ext cx="943060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ctr">
              <a:lnSpc>
                <a:spcPct val="107000"/>
              </a:lnSpc>
              <a:spcAft>
                <a:spcPts val="11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1 - Интенсивность головной боли за последние 4 недели пациентов с ДЭ 2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06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4924" y="926196"/>
            <a:ext cx="11186616" cy="48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88290" algn="just">
              <a:lnSpc>
                <a:spcPct val="107000"/>
              </a:lnSpc>
              <a:spcAft>
                <a:spcPts val="11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помощью опросника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HART Index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были получены следующие данные: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11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12% пациентов не испытывали головную боль 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spcAft>
                <a:spcPts val="11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6% приступы головной боли возникали в течении 1-2 дней </a:t>
            </a:r>
          </a:p>
          <a:p>
            <a:pPr marL="457200" indent="-457200" algn="just">
              <a:lnSpc>
                <a:spcPct val="107000"/>
              </a:lnSpc>
              <a:spcAft>
                <a:spcPts val="11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29% испытывали головную боль на протяжении 3-5 дней </a:t>
            </a:r>
          </a:p>
          <a:p>
            <a:pPr marL="457200" indent="-457200" algn="just">
              <a:lnSpc>
                <a:spcPct val="107000"/>
              </a:lnSpc>
              <a:spcAft>
                <a:spcPts val="11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39% - 6-15 дней </a:t>
            </a:r>
          </a:p>
          <a:p>
            <a:pPr marL="457200" indent="-457200" algn="just">
              <a:lnSpc>
                <a:spcPct val="107000"/>
              </a:lnSpc>
              <a:spcAft>
                <a:spcPts val="110"/>
              </a:spcAft>
              <a:buFont typeface="Arial" panose="020B0604020202020204" pitchFamily="34" charset="0"/>
              <a:buChar char="•"/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14% испытывали головную боль в течении 16-30 дней.</a:t>
            </a:r>
          </a:p>
          <a:p>
            <a:pPr indent="288290" algn="just">
              <a:lnSpc>
                <a:spcPct val="107000"/>
              </a:lnSpc>
              <a:spcAft>
                <a:spcPts val="110"/>
              </a:spcAft>
            </a:pP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Результаты представлены на рисунке 2.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878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78245979"/>
              </p:ext>
            </p:extLst>
          </p:nvPr>
        </p:nvGraphicFramePr>
        <p:xfrm>
          <a:off x="832514" y="696037"/>
          <a:ext cx="10126638" cy="4858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55594" y="5753500"/>
            <a:ext cx="9703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Рисунок 2 - Частота возникновения приступов головной боли у пациентов с ДЭ 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13524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64425" y="136610"/>
            <a:ext cx="3352969" cy="1031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88290" algn="just">
              <a:lnSpc>
                <a:spcPct val="107000"/>
              </a:lnSpc>
              <a:spcAft>
                <a:spcPts val="110"/>
              </a:spcAft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504" y="1011707"/>
            <a:ext cx="11295798" cy="537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07000"/>
              </a:lnSpc>
              <a:spcAft>
                <a:spcPts val="110"/>
              </a:spcAft>
              <a:buFont typeface="Wingdings" panose="05000000000000000000" pitchFamily="2" charset="2"/>
              <a:buChar char="q"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момент исследования большинство пациентов испытывало головную боль низкой интенсивности.</a:t>
            </a:r>
          </a:p>
          <a:p>
            <a:pPr marL="571500" indent="-571500" algn="just">
              <a:lnSpc>
                <a:spcPct val="107000"/>
              </a:lnSpc>
              <a:spcAft>
                <a:spcPts val="110"/>
              </a:spcAft>
              <a:buFont typeface="Wingdings" panose="05000000000000000000" pitchFamily="2" charset="2"/>
              <a:buChar char="q"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Самый сильный приступ головной боли за последние 4 недели 36% пациентов оценивали в 7-10 баллов (сильная боль). </a:t>
            </a:r>
          </a:p>
          <a:p>
            <a:pPr marL="571500" indent="-571500" algn="just">
              <a:lnSpc>
                <a:spcPct val="107000"/>
              </a:lnSpc>
              <a:spcAft>
                <a:spcPts val="110"/>
              </a:spcAft>
              <a:buFont typeface="Wingdings" panose="05000000000000000000" pitchFamily="2" charset="2"/>
              <a:buChar char="q"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среднем за последние 4 недели интенсивность головной боли пациентов составила 4,3 балла, что соответствует умеренной интенсивности. </a:t>
            </a:r>
          </a:p>
          <a:p>
            <a:pPr marL="571500" indent="-571500" algn="just">
              <a:lnSpc>
                <a:spcPct val="107000"/>
              </a:lnSpc>
              <a:spcAft>
                <a:spcPts val="110"/>
              </a:spcAft>
              <a:buFont typeface="Wingdings" panose="05000000000000000000" pitchFamily="2" charset="2"/>
              <a:buChar char="q"/>
            </a:pP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39% опрошенных приступы головной боли наблюдались на протяжении 6-15 дней в месяц.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07325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9675" y="460191"/>
            <a:ext cx="61926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ЛИТЕРАТУРЫ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7753" y="1842448"/>
            <a:ext cx="11118377" cy="3042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10"/>
              </a:spcAft>
              <a:buSzPts val="800"/>
            </a:pP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Головачева В.А., Парфенов В.А., </a:t>
            </a:r>
            <a:r>
              <a:rPr lang="ru-RU" sz="2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Табеева</a:t>
            </a:r>
            <a:r>
              <a:rPr lang="ru-RU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Г.Р. и др. Оптимизация ведения пациентов с хронической ежедневной головной болью. Журнал неврологии и психиатрии им. С.С. Корсакова. 2017;117(2):4-9.</a:t>
            </a:r>
          </a:p>
          <a:p>
            <a:pPr lvl="0" algn="just">
              <a:lnSpc>
                <a:spcPct val="115000"/>
              </a:lnSpc>
              <a:spcAft>
                <a:spcPts val="110"/>
              </a:spcAft>
              <a:buSzPts val="800"/>
            </a:pP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Латышева В.Я. и др. Неврология и нейрохирургия: учеб.-метод. пособие к практическим занятиям для студентов 4 курса лечебного факультета, факультета по подготовке специалистов для заруб. стран и 5 курса мед.-диагностического факультета мед. вузов –– Гомель: </a:t>
            </a:r>
            <a:r>
              <a:rPr lang="ru-RU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ГомГМУ</a:t>
            </a: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2014. –– 152 с.</a:t>
            </a:r>
            <a:endParaRPr lang="ru-RU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65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ru-RU"/>
              <a:t>СПАСИБО ЗА ВНИМАНИЕ!</a:t>
            </a:r>
          </a:p>
        </p:txBody>
      </p:sp>
      <p:pic>
        <p:nvPicPr>
          <p:cNvPr id="5122" name="Picture 2" descr="Сибирские ученые исследуют развитие гидроцефалии при помощи математических  моделей | Журнал Популярная Механика">
            <a:extLst>
              <a:ext uri="{FF2B5EF4-FFF2-40B4-BE49-F238E27FC236}">
                <a16:creationId xmlns:a16="http://schemas.microsoft.com/office/drawing/2014/main" id="{7FCBE99B-0B5E-4CFF-892D-0CB48C59BE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33" b="8401"/>
          <a:stretch/>
        </p:blipFill>
        <p:spPr bwMode="auto">
          <a:xfrm>
            <a:off x="609600" y="1600201"/>
            <a:ext cx="109728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51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ru-RU" sz="4400" b="1" i="0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Актуальность</a:t>
            </a:r>
            <a:endParaRPr lang="ru-RU" sz="4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Лечение головной боли в Красноярске">
            <a:extLst>
              <a:ext uri="{FF2B5EF4-FFF2-40B4-BE49-F238E27FC236}">
                <a16:creationId xmlns:a16="http://schemas.microsoft.com/office/drawing/2014/main" id="{86A65276-8D17-4BFF-A6A8-6A665DEAF9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5" r="6483" b="-3"/>
          <a:stretch/>
        </p:blipFill>
        <p:spPr bwMode="auto">
          <a:xfrm>
            <a:off x="609600" y="1600201"/>
            <a:ext cx="53848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Дисциркуляторная</a:t>
            </a:r>
            <a:r>
              <a:rPr lang="ru-RU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энцефалопатия (ДЭ) – хроническая форма прогрессирующей недостаточности мозгового кровообращения с многоочаговым и/или диффузным поражением головного мозга. Одним из основных симптомов </a:t>
            </a:r>
            <a:r>
              <a:rPr lang="ru-RU" sz="220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дисциркуляторной</a:t>
            </a:r>
            <a:r>
              <a:rPr lang="ru-RU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энцефалопатии является головная боль.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2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Боль – субъективное ощущение с негативной эмоциональной окраской, которую каждый человек воспринимает по-разному. Для одних головная боль может быть небольшой помехой, другим доставлять невыносимый дискомфорт.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3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5910" y="912083"/>
            <a:ext cx="111365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 субъективным ощущениям пациента можно определить интенсивность головной боли, для этого разработаны специальные визуально-аналоговые шкалы.</a:t>
            </a:r>
          </a:p>
          <a:p>
            <a:pPr algn="just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У пациентов с ДЭ наблюдается разная периодичность приступов головной боли, от полного ее отсутствия, до ежедневных приступов. Частые приступы головной боли могут значительно снизить уровень жизни пациентов.</a:t>
            </a:r>
          </a:p>
        </p:txBody>
      </p:sp>
    </p:spTree>
    <p:extLst>
      <p:ext uri="{BB962C8B-B14F-4D97-AF65-F5344CB8AC3E}">
        <p14:creationId xmlns:p14="http://schemas.microsoft.com/office/powerpoint/2010/main" val="2911205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58903" y="228178"/>
            <a:ext cx="69040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i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Цель исследования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8005" y="1900788"/>
            <a:ext cx="109409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Оценить</a:t>
            </a:r>
            <a:r>
              <a:rPr lang="en-US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интенсивность </a:t>
            </a:r>
            <a:endParaRPr lang="en-US" sz="36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частоту </a:t>
            </a:r>
            <a:endParaRPr lang="en-US" sz="36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возникновения приступов головной боли пациентов с ДЭ 2 степени при помощи визуально-аналоговых шкал (ВАШ) и опросника HART </a:t>
            </a:r>
            <a:r>
              <a:rPr lang="ru-RU" sz="36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Index</a:t>
            </a:r>
            <a:r>
              <a:rPr lang="ru-RU" sz="36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250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495" y="335339"/>
            <a:ext cx="97672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Материалы и методы исследования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6813" y="1608120"/>
            <a:ext cx="1139133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Было обследовано 50 пациентов с ДЭ 2 степени (28 женщин и 22 мужчины) в возрасте от 55 до 92 лет, находившихся на лечении во 2-ом неврологическом отделении Гомельского областного госпиталя ИОВ.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Средний возраст обследованных - 74 года.</a:t>
            </a:r>
          </a:p>
          <a:p>
            <a:pPr algn="just"/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Исследование проводилось при помощи ВАШ и опросника HART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Index</a:t>
            </a: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3717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011" y="553198"/>
            <a:ext cx="117097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Визуально-аналоговые шкалы отражают интенсивность головной боли по трем категориям: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боль на момент опроса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самый сильный приступ за последние 4 недели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средняя интенсивность боли в течении последних 4 недель.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endParaRPr lang="ru-RU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3074" name="Picture 2" descr="Шкала боли: оцениваем боль в цифрах">
            <a:extLst>
              <a:ext uri="{FF2B5EF4-FFF2-40B4-BE49-F238E27FC236}">
                <a16:creationId xmlns:a16="http://schemas.microsoft.com/office/drawing/2014/main" id="{6513F25C-7DDD-414E-8C29-D85C0D6CE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847" y="3282723"/>
            <a:ext cx="6302604" cy="3287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3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264A721-E027-4522-8BC9-AB7B39416882}"/>
              </a:ext>
            </a:extLst>
          </p:cNvPr>
          <p:cNvSpPr txBox="1"/>
          <p:nvPr/>
        </p:nvSpPr>
        <p:spPr>
          <a:xfrm>
            <a:off x="848412" y="2491109"/>
            <a:ext cx="1071827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Из опросника HART 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Index</a:t>
            </a: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нами был использован параметр частоты возникновения приступов головной боли.</a:t>
            </a:r>
            <a:endParaRPr lang="en-US" sz="24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ru-RU" sz="24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Статистическую обработку полученных данных выполняли с использованием пакета прикладных программ «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Statistica</a:t>
            </a: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12.0» (</a:t>
            </a:r>
            <a:r>
              <a:rPr lang="ru-RU" sz="240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StatSoft</a:t>
            </a:r>
            <a:r>
              <a:rPr lang="ru-RU" sz="24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США).</a:t>
            </a:r>
          </a:p>
        </p:txBody>
      </p:sp>
    </p:spTree>
    <p:extLst>
      <p:ext uri="{BB962C8B-B14F-4D97-AF65-F5344CB8AC3E}">
        <p14:creationId xmlns:p14="http://schemas.microsoft.com/office/powerpoint/2010/main" val="213150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ru-RU" sz="4400" b="1" i="0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Результаты</a:t>
            </a:r>
            <a:endParaRPr lang="ru-RU" sz="4400" b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опроса, нами были получены следующие данные: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52% пациентов характеризовали свою головную боль как слабую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26% как умеренную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20% как сильную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2% случаев было невозможно оценить интенсивность головной боли.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itchFamily="34" charset="0"/>
            </a:pPr>
            <a:r>
              <a:rPr lang="ru-RU" sz="240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среднем, интенсивность головной боли на момент опроса пациенты оценивали в 3,7 балла.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Головная боль - ПриватКлиник">
            <a:extLst>
              <a:ext uri="{FF2B5EF4-FFF2-40B4-BE49-F238E27FC236}">
                <a16:creationId xmlns:a16="http://schemas.microsoft.com/office/drawing/2014/main" id="{8E259F53-DA3D-4CD3-B6E0-4D425EAFB0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83" b="-1"/>
          <a:stretch/>
        </p:blipFill>
        <p:spPr bwMode="auto">
          <a:xfrm>
            <a:off x="6197600" y="1600201"/>
            <a:ext cx="5384800" cy="4525963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0116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9308" y="1118823"/>
            <a:ext cx="1136858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Самый сильный приступ головной боли за последние 4 недели</a:t>
            </a:r>
            <a:r>
              <a:rPr lang="en-US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</a:t>
            </a: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32% пациентов оценили в 1-4 балла (слабая)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30% дали оценку в 5-6 баллов (умеренная)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36% - в 7-10 баллов (сильная)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2% - невозможно оценить. </a:t>
            </a:r>
            <a:endParaRPr lang="en-US" sz="320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32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 среднем, самый сильный приступ головной боли за последние 4 недели пациенты оценивали в 5,3 балла.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80858081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Широкоэкранный</PresentationFormat>
  <Paragraphs>81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Wingdings</vt:lpstr>
      <vt:lpstr>La mente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Домнич</dc:creator>
  <cp:lastModifiedBy>Вадим Домнич</cp:lastModifiedBy>
  <cp:revision>1</cp:revision>
  <dcterms:created xsi:type="dcterms:W3CDTF">2020-10-31T17:11:27Z</dcterms:created>
  <dcterms:modified xsi:type="dcterms:W3CDTF">2020-10-31T17:11:46Z</dcterms:modified>
</cp:coreProperties>
</file>