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1003" r:id="rId2"/>
    <p:sldId id="1057" r:id="rId3"/>
    <p:sldId id="1059" r:id="rId4"/>
    <p:sldId id="1060" r:id="rId5"/>
    <p:sldId id="1073" r:id="rId6"/>
    <p:sldId id="1074" r:id="rId7"/>
    <p:sldId id="1082" r:id="rId8"/>
    <p:sldId id="1083" r:id="rId9"/>
    <p:sldId id="1077" r:id="rId10"/>
    <p:sldId id="1079" r:id="rId11"/>
    <p:sldId id="1085" r:id="rId12"/>
    <p:sldId id="1064" r:id="rId13"/>
    <p:sldId id="1065" r:id="rId14"/>
    <p:sldId id="1066" r:id="rId15"/>
    <p:sldId id="1067" r:id="rId16"/>
    <p:sldId id="1068" r:id="rId17"/>
    <p:sldId id="1084" r:id="rId18"/>
    <p:sldId id="1045" r:id="rId19"/>
    <p:sldId id="1048" r:id="rId20"/>
    <p:sldId id="1054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1866"/>
    <a:srgbClr val="280C38"/>
    <a:srgbClr val="FF00FF"/>
    <a:srgbClr val="36114B"/>
    <a:srgbClr val="000058"/>
    <a:srgbClr val="446E64"/>
    <a:srgbClr val="2A4058"/>
    <a:srgbClr val="380000"/>
    <a:srgbClr val="0000BF"/>
    <a:srgbClr val="000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53" autoAdjust="0"/>
    <p:restoredTop sz="95238" autoAdjust="0"/>
  </p:normalViewPr>
  <p:slideViewPr>
    <p:cSldViewPr>
      <p:cViewPr varScale="1">
        <p:scale>
          <a:sx n="82" d="100"/>
          <a:sy n="82" d="100"/>
        </p:scale>
        <p:origin x="1368" y="67"/>
      </p:cViewPr>
      <p:guideLst>
        <p:guide orient="horz" pos="4320"/>
        <p:guide pos="2880"/>
      </p:guideLst>
    </p:cSldViewPr>
  </p:slideViewPr>
  <p:outlineViewPr>
    <p:cViewPr>
      <p:scale>
        <a:sx n="33" d="100"/>
        <a:sy n="33" d="100"/>
      </p:scale>
      <p:origin x="0" y="-118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2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2E27DA1-9063-F147-9439-43A87EE805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1404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27DA1-9063-F147-9439-43A87EE805DD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81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0C1387-501C-A749-8B9A-283F23C648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76997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69396-B82D-6443-8690-48CE6BA277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590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69396-B82D-6443-8690-48CE6BA277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2140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69396-B82D-6443-8690-48CE6BA277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822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69396-B82D-6443-8690-48CE6BA277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2712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69396-B82D-6443-8690-48CE6BA277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053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BB5D7-E2EF-1045-A6A3-2CFF7A18E1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38536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20F682-6535-254C-AD7D-968B7DA83B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3638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EBA976-FF0F-0F4C-8736-55B0978B1B5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90947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DB33CB-7127-8349-8E58-5D4AB9526E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75826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DD57A-E76B-1B47-A6C1-E83B9BB670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29075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97F05E-EBC5-7B47-9793-8E5DF19151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11953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981CB-3E0F-F343-9207-6909F20285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34552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9CBC1F-047A-AA4F-8FDF-6FFA94C004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2260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68EA64-56E2-8744-82AE-268DD65AF1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98392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2FD607-313A-A547-9668-4EC0F112075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85590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4869396-B82D-6443-8690-48CE6BA277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92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4"/>
          <p:cNvSpPr txBox="1">
            <a:spLocks noChangeArrowheads="1"/>
          </p:cNvSpPr>
          <p:nvPr/>
        </p:nvSpPr>
        <p:spPr bwMode="auto">
          <a:xfrm>
            <a:off x="3403600" y="-76200"/>
            <a:ext cx="5761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kumimoji="0" lang="ru-RU" sz="2800" b="1" dirty="0" smtClean="0">
                <a:solidFill>
                  <a:schemeClr val="bg1"/>
                </a:solidFill>
              </a:rPr>
              <a:t>.</a:t>
            </a:r>
            <a:endParaRPr kumimoji="0"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7" descr="лого форум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27937"/>
            <a:ext cx="7391400" cy="3441236"/>
          </a:xfrm>
        </p:spPr>
        <p:txBody>
          <a:bodyPr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организации циклов повышения квалификации в системе НМО по специальности </a:t>
            </a:r>
            <a:b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«Терапия»</a:t>
            </a:r>
            <a:b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2018-2020 гг.</a:t>
            </a: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200" y="50609"/>
            <a:ext cx="8991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Министерство 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здравоохранения Донецкой Народной Республики 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Государственная образовательная организация высшего профессионального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образования «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Донецкий национальный медицинский университет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имени </a:t>
            </a:r>
          </a:p>
          <a:p>
            <a:pPr algn="ctr"/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ГОРЬКОГО»</a:t>
            </a:r>
            <a:endParaRPr lang="ru-RU" altLang="ru-RU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Кафедра терапии ФИПО им. проф. А.И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alt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Дядыка</a:t>
            </a:r>
            <a:endParaRPr lang="ru-RU" alt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419600" y="5257800"/>
            <a:ext cx="3997919" cy="10668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доц., к.м.н.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Христуленко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А.Л.</a:t>
            </a:r>
          </a:p>
          <a:p>
            <a:pPr algn="l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зав. каф., доц., к.м.н.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Тарадин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Г.Г.</a:t>
            </a:r>
          </a:p>
          <a:p>
            <a:pPr algn="l"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доц., к.м.н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Ракитская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И.В.</a:t>
            </a:r>
          </a:p>
        </p:txBody>
      </p:sp>
    </p:spTree>
    <p:extLst>
      <p:ext uri="{BB962C8B-B14F-4D97-AF65-F5344CB8AC3E}">
        <p14:creationId xmlns:p14="http://schemas.microsoft.com/office/powerpoint/2010/main" val="177433687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4724400"/>
          <a:ext cx="9144000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Документ" r:id="rId3" imgW="6083076" imgH="952465" progId="Word.Document.12">
                  <p:embed/>
                </p:oleObj>
              </mc:Choice>
              <mc:Fallback>
                <p:oleObj name="Документ" r:id="rId3" imgW="6083076" imgH="952465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24400"/>
                        <a:ext cx="9144000" cy="184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" name="Скругленный прямоугольник 225"/>
          <p:cNvSpPr/>
          <p:nvPr/>
        </p:nvSpPr>
        <p:spPr>
          <a:xfrm>
            <a:off x="762000" y="381000"/>
            <a:ext cx="8229600" cy="914400"/>
          </a:xfrm>
          <a:prstGeom prst="roundRect">
            <a:avLst/>
          </a:prstGeom>
          <a:solidFill>
            <a:srgbClr val="800000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</a:rPr>
              <a:t>Согласно </a:t>
            </a:r>
            <a:r>
              <a:rPr lang="ru-RU" sz="2600" b="1" dirty="0" smtClean="0">
                <a:solidFill>
                  <a:srgbClr val="FFFF00"/>
                </a:solidFill>
              </a:rPr>
              <a:t>подготовленным РП, </a:t>
            </a:r>
            <a:r>
              <a:rPr lang="ru-RU" sz="2600" b="1" dirty="0" smtClean="0">
                <a:solidFill>
                  <a:schemeClr val="bg1"/>
                </a:solidFill>
              </a:rPr>
              <a:t>предполагается прохождение обучения по следующей схеме:</a:t>
            </a:r>
            <a:endParaRPr lang="ru-RU" sz="2600" b="1" u="sng" dirty="0">
              <a:solidFill>
                <a:srgbClr val="FFFF00"/>
              </a:solidFill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57200" y="-61913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ru-RU" sz="2800" b="1" dirty="0" smtClean="0">
                <a:solidFill>
                  <a:srgbClr val="C00000"/>
                </a:solidFill>
                <a:latin typeface="+mj-lt"/>
              </a:rPr>
              <a:t>НМО на кафедре терапии ФИПО</a:t>
            </a:r>
            <a:endParaRPr kumimoji="0" lang="ru-RU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28" name="Рисунок 7" descr="лого форум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152400" y="1524000"/>
            <a:ext cx="4114800" cy="685800"/>
          </a:xfrm>
          <a:prstGeom prst="roundRect">
            <a:avLst/>
          </a:prstGeom>
          <a:solidFill>
            <a:srgbClr val="36114B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/>
              <a:t>1-й год обучения — </a:t>
            </a:r>
            <a:r>
              <a:rPr lang="ru-RU" sz="2600" b="1" dirty="0" smtClean="0">
                <a:solidFill>
                  <a:srgbClr val="FFFF00"/>
                </a:solidFill>
              </a:rPr>
              <a:t>М1</a:t>
            </a:r>
            <a:endParaRPr lang="ru-RU" sz="2600" b="1" u="sng" dirty="0">
              <a:solidFill>
                <a:srgbClr val="FFFF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2400" y="2286000"/>
            <a:ext cx="4114800" cy="685800"/>
          </a:xfrm>
          <a:prstGeom prst="roundRect">
            <a:avLst/>
          </a:prstGeom>
          <a:solidFill>
            <a:srgbClr val="660066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/>
              <a:t>2-й год обучения ― </a:t>
            </a:r>
            <a:r>
              <a:rPr lang="ru-RU" sz="2600" b="1" dirty="0" smtClean="0">
                <a:solidFill>
                  <a:srgbClr val="FFFF00"/>
                </a:solidFill>
              </a:rPr>
              <a:t>М2</a:t>
            </a:r>
            <a:endParaRPr lang="ru-RU" sz="2600" b="1" u="sng" dirty="0">
              <a:solidFill>
                <a:srgbClr val="FFFF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2400" y="3048000"/>
            <a:ext cx="4114800" cy="685800"/>
          </a:xfrm>
          <a:prstGeom prst="roundRect">
            <a:avLst/>
          </a:prstGeom>
          <a:solidFill>
            <a:srgbClr val="36114B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/>
              <a:t>3-й год обучения — </a:t>
            </a:r>
            <a:r>
              <a:rPr lang="ru-RU" sz="2600" b="1" dirty="0" smtClean="0">
                <a:solidFill>
                  <a:srgbClr val="FFFF00"/>
                </a:solidFill>
              </a:rPr>
              <a:t>М3</a:t>
            </a:r>
            <a:endParaRPr lang="ru-RU" sz="2600" b="1" u="sng" dirty="0">
              <a:solidFill>
                <a:srgbClr val="FFFF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76800" y="1524000"/>
            <a:ext cx="4114800" cy="685800"/>
          </a:xfrm>
          <a:prstGeom prst="roundRect">
            <a:avLst/>
          </a:prstGeom>
          <a:solidFill>
            <a:srgbClr val="36114B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/>
              <a:t>4-й год </a:t>
            </a:r>
            <a:r>
              <a:rPr lang="ru-RU" sz="2600" b="1" dirty="0" err="1" smtClean="0"/>
              <a:t>обуч</a:t>
            </a:r>
            <a:r>
              <a:rPr lang="ru-RU" sz="2600" b="1" dirty="0" smtClean="0"/>
              <a:t> — </a:t>
            </a:r>
            <a:r>
              <a:rPr lang="ru-RU" sz="2600" b="1" dirty="0" smtClean="0">
                <a:solidFill>
                  <a:srgbClr val="FFFF00"/>
                </a:solidFill>
              </a:rPr>
              <a:t>ТУ (72ч)</a:t>
            </a:r>
            <a:endParaRPr lang="ru-RU" sz="2600" b="1" u="sng" dirty="0">
              <a:solidFill>
                <a:srgbClr val="FFFF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76800" y="2286000"/>
            <a:ext cx="4114800" cy="685800"/>
          </a:xfrm>
          <a:prstGeom prst="roundRect">
            <a:avLst/>
          </a:prstGeom>
          <a:solidFill>
            <a:srgbClr val="660066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/>
              <a:t>5-й год обучения — </a:t>
            </a:r>
            <a:r>
              <a:rPr lang="ru-RU" sz="2600" b="1" dirty="0" smtClean="0">
                <a:solidFill>
                  <a:srgbClr val="FFFF00"/>
                </a:solidFill>
              </a:rPr>
              <a:t>М4</a:t>
            </a:r>
            <a:endParaRPr lang="ru-RU" sz="2600" b="1" u="sng" dirty="0">
              <a:solidFill>
                <a:srgbClr val="FFFF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876800" y="3048000"/>
            <a:ext cx="4114800" cy="685800"/>
          </a:xfrm>
          <a:prstGeom prst="roundRect">
            <a:avLst/>
          </a:prstGeom>
          <a:solidFill>
            <a:srgbClr val="FF0000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После ― </a:t>
            </a:r>
            <a:r>
              <a:rPr lang="ru-RU" sz="2000" b="1" dirty="0" smtClean="0">
                <a:solidFill>
                  <a:srgbClr val="FFFF00"/>
                </a:solidFill>
              </a:rPr>
              <a:t>сдача квалификационного экзамена</a:t>
            </a:r>
            <a:endParaRPr lang="ru-RU" sz="2000" b="1" u="sng" dirty="0">
              <a:solidFill>
                <a:srgbClr val="FFFF0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2000" y="3962400"/>
            <a:ext cx="8229600" cy="685800"/>
          </a:xfrm>
          <a:prstGeom prst="roundRect">
            <a:avLst/>
          </a:prstGeom>
          <a:solidFill>
            <a:srgbClr val="800000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</a:rPr>
              <a:t>Ожидаемое </a:t>
            </a:r>
            <a:r>
              <a:rPr lang="ru-RU" sz="2600" b="1" dirty="0" smtClean="0">
                <a:solidFill>
                  <a:srgbClr val="FFFF00"/>
                </a:solidFill>
              </a:rPr>
              <a:t>«наслоение» модулей </a:t>
            </a:r>
            <a:r>
              <a:rPr lang="ru-RU" sz="2600" b="1" dirty="0" smtClean="0">
                <a:solidFill>
                  <a:schemeClr val="bg1"/>
                </a:solidFill>
              </a:rPr>
              <a:t>по годам:</a:t>
            </a:r>
            <a:endParaRPr lang="ru-RU" sz="2600" b="1" u="sng" dirty="0">
              <a:solidFill>
                <a:srgbClr val="FFFF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0" y="5993224"/>
            <a:ext cx="6248400" cy="847832"/>
          </a:xfrm>
          <a:prstGeom prst="roundRect">
            <a:avLst/>
          </a:prstGeom>
          <a:solidFill>
            <a:srgbClr val="800000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rgbClr val="FFFF00"/>
                </a:solidFill>
              </a:rPr>
              <a:t>+ обычные 144 ч циклы ПК </a:t>
            </a:r>
            <a:r>
              <a:rPr lang="ru-RU" sz="2600" b="1" dirty="0" smtClean="0"/>
              <a:t>для тех, кто обучался на циклах </a:t>
            </a:r>
            <a:r>
              <a:rPr lang="ru-RU" sz="2600" b="1" dirty="0" smtClean="0">
                <a:solidFill>
                  <a:srgbClr val="FFFF00"/>
                </a:solidFill>
              </a:rPr>
              <a:t>ПК до 2017г</a:t>
            </a:r>
            <a:endParaRPr lang="ru-RU" sz="2600" b="1" u="sng" dirty="0">
              <a:solidFill>
                <a:srgbClr val="FFFF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24600" y="6010168"/>
            <a:ext cx="2819400" cy="847832"/>
          </a:xfrm>
          <a:prstGeom prst="roundRect">
            <a:avLst/>
          </a:prstGeom>
          <a:solidFill>
            <a:srgbClr val="008000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/>
              <a:t>―</a:t>
            </a:r>
            <a:endParaRPr lang="ru-RU" sz="26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4376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702303"/>
              </p:ext>
            </p:extLst>
          </p:nvPr>
        </p:nvGraphicFramePr>
        <p:xfrm>
          <a:off x="914400" y="2057399"/>
          <a:ext cx="6476999" cy="4648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7891"/>
                <a:gridCol w="2251679"/>
                <a:gridCol w="1877429"/>
              </a:tblGrid>
              <a:tr h="7780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обучения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Модуль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слушателей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8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сентябрь-декабрь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Модуль 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04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февраль-декабрь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Модуль 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89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Модуль 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044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январь-октябрь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Модуль 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Модуль 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Модуль 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044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ноябрь-декабрь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планируется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Модуль 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Модуль 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89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Модуль 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00100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на кафедре терапии ФИПО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им.А.И.Дядыка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2018-2020 </a:t>
            </a:r>
            <a:r>
              <a:rPr kumimoji="0" lang="ru-RU" altLang="ru-RU" sz="24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повысили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квалификацию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специальности «Терапия» в системе НМО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660 слушателей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174310"/>
      </p:ext>
    </p:extLst>
  </p:cSld>
  <p:clrMapOvr>
    <a:masterClrMapping/>
  </p:clrMapOvr>
  <p:transition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6438900" cy="609600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НМО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381000" y="762000"/>
            <a:ext cx="6943726" cy="5100638"/>
          </a:xfrm>
        </p:spPr>
        <p:txBody>
          <a:bodyPr/>
          <a:lstStyle/>
          <a:p>
            <a:pPr algn="just"/>
            <a: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образовательной активности в системе непрерывного медицинского образования</a:t>
            </a:r>
            <a:endParaRPr lang="ru-RU" alt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реализации программ НМО и учета образовательной активности специалистов определяются принципы набора и учета условных единиц образовательной активности, </a:t>
            </a:r>
            <a:r>
              <a:rPr lang="ru-RU" alt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именуемые − </a:t>
            </a: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зачетными единицами трудоемкости, а так же порядок допуска специалистов к итоговой аттестации (Приложение 1</a:t>
            </a:r>
            <a:r>
              <a:rPr lang="ru-RU" alt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alt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ЗЕТ соответствует 1 академическому часу, в которых оценивается основная учебная и дополнительная образовательная деятельность специалистов.</a:t>
            </a:r>
          </a:p>
          <a:p>
            <a:pPr algn="just"/>
            <a:endParaRPr lang="ru-RU" alt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96697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04801"/>
            <a:ext cx="6524625" cy="6096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НМО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>
          <a:xfrm>
            <a:off x="228601" y="838200"/>
            <a:ext cx="7010400" cy="5103019"/>
          </a:xfrm>
        </p:spPr>
        <p:txBody>
          <a:bodyPr/>
          <a:lstStyle/>
          <a:p>
            <a:pPr algn="just"/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учебная деятельность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осуществляется путем обучения по программам повышения квалификации по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специальности,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указанной в сертификате специалиста, дипломе о дополнительном профессиональном образовании (в том числе с применением дистанционных образовательных технологий и электронного обучения).</a:t>
            </a: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учебная деятельность распределяется в течение первых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4-х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с общей трудоемкостью 144 ЗЕТ по 36 ЗЕТ ежегодно (Приложение 2).</a:t>
            </a: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последний год пятилетнего периода НМО специалист проходит цикл тематического усовершенствования трудоемкостью 72 ЗЕТ.</a:t>
            </a: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ЗЕТ осуществляется за 5 лет, предшествующих аттестации.</a:t>
            </a:r>
          </a:p>
          <a:p>
            <a:pPr algn="just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54747084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304800" y="228601"/>
            <a:ext cx="6629400" cy="533400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НМО</a:t>
            </a: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381001" y="838200"/>
            <a:ext cx="6781800" cy="4968479"/>
          </a:xfrm>
        </p:spPr>
        <p:txBody>
          <a:bodyPr>
            <a:normAutofit/>
          </a:bodyPr>
          <a:lstStyle/>
          <a:p>
            <a:pPr algn="just"/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образовательная деятельность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представлена:</a:t>
            </a: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Участием специалистов в освоении образовательных модулей тематического усовершенствования (лекциях, семинарах, тренингах, мастер-классах, в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проводимых с применением дистанционных образовательных технологий и электронного обучения), вне основной учебной деятельности.</a:t>
            </a: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Участием специалистов в работе Республиканских, международных научных, научно-практических мероприятий (съездов, симпозиумов, конференций).</a:t>
            </a: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в сферу здравоохранения новых медицинских технологий, современных методов лечения и реабилитации пациентов, методов диагностики и профилактики заболеваний.</a:t>
            </a: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Получением патента на полезную модель, рационализаторское предложение.</a:t>
            </a:r>
          </a:p>
          <a:p>
            <a:pPr algn="just"/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67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381000" y="381001"/>
            <a:ext cx="6454379" cy="533400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НМО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>
          <a:xfrm>
            <a:off x="457200" y="1066800"/>
            <a:ext cx="6810376" cy="4682729"/>
          </a:xfrm>
        </p:spPr>
        <p:txBody>
          <a:bodyPr/>
          <a:lstStyle/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Публикацией статей и (или) тезисов в сборниках научных работ в профессиональных медицинских или фармацевтических журналах, изданием клинического руководства, монографии, учебника, учебного или учебно-методического пособия по основным направлениям специальности.</a:t>
            </a: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Подготовкой и защитой диссертации на соискание ученой степени доктора или кандидата медицинских (фармацевтических) наук.</a:t>
            </a: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Необходимое количество ЗЕТ, набранных специалистами за пятилетний цикл для получения допуска к итоговой аттестации, должно составлять не менее 250.</a:t>
            </a:r>
          </a:p>
          <a:p>
            <a:pPr algn="just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26344767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6498431" cy="609600"/>
          </a:xfrm>
        </p:spPr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85801"/>
            <a:ext cx="6498431" cy="5085160"/>
          </a:xfrm>
        </p:spPr>
        <p:txBody>
          <a:bodyPr rtlCol="0">
            <a:norm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образовательной активности: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accent1">
                  <a:lumMod val="75000"/>
                </a:schemeClr>
              </a:buCl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Набранные специалистами в период пятилетнего цикла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ЗЕТ заносятся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лист образовательной активности (Приложение 3), с указанием вида основной учебной и дополнительной образовательной деятельности, количества ЗЕТ, основания для их начисления.</a:t>
            </a:r>
          </a:p>
          <a:p>
            <a:pPr algn="just">
              <a:buClr>
                <a:schemeClr val="accent1">
                  <a:lumMod val="75000"/>
                </a:schemeClr>
              </a:buCl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 образовательной активности ведется специалистом самостоятельно и предъявляется на профильную кафедру после завершения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летнего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цикла НМО при подаче документов для допуска к итоговой аттестации.</a:t>
            </a:r>
          </a:p>
          <a:p>
            <a:pPr algn="just">
              <a:buClr>
                <a:schemeClr val="accent1">
                  <a:lumMod val="75000"/>
                </a:schemeClr>
              </a:buCl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за хранение, надлежащее заполнение и подлинность заносимых данных в лист образовательной активности возлагается на специалиста, участвующего в системе НМО.</a:t>
            </a: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238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7696200" cy="13208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терапии ФИПО им. проф. А.И. Дядыка проводит анкетирование слушателей циклов НМО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2160590"/>
            <a:ext cx="7238999" cy="38807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сложный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 образовательной деятельности в НМО  −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дополнительных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 (кредитов):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Слушатели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(в НМО с 2018 г.) должны были уже «заработать» 21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 (кредитов)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дополнительной образовательной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(100%).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анкетироваания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слушатели получили баллов по дополнительной образовательной деятельности НМО: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0 - 7 б -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17%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8 - 14 б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-53-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15 - 21 б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слушателей не имеют возможности адекватно проходить дополнительную образовательную деятельность в рамках существующих приказов по этим вопросам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492265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28600" y="731837"/>
            <a:ext cx="8382000" cy="5897563"/>
          </a:xfrm>
          <a:prstGeom prst="roundRect">
            <a:avLst/>
          </a:prstGeom>
          <a:solidFill>
            <a:srgbClr val="36114B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41% врачей сталкиваются со сложностями посещения конференций,  Дней специалиста и др. по следующим причинам: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chemeClr val="accent3"/>
                </a:solidFill>
              </a:rPr>
              <a:t>н</a:t>
            </a:r>
            <a:r>
              <a:rPr lang="ru-RU" sz="2400" b="1" dirty="0" smtClean="0">
                <a:solidFill>
                  <a:schemeClr val="accent3"/>
                </a:solidFill>
              </a:rPr>
              <a:t>екому работать в ЛПУ;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3"/>
                </a:solidFill>
              </a:rPr>
              <a:t>много работы в стационаре;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chemeClr val="accent3"/>
                </a:solidFill>
              </a:rPr>
              <a:t>у</a:t>
            </a:r>
            <a:r>
              <a:rPr lang="ru-RU" sz="2400" b="1" dirty="0" smtClean="0">
                <a:solidFill>
                  <a:schemeClr val="accent3"/>
                </a:solidFill>
              </a:rPr>
              <a:t>чебный процесс (преподаватели);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chemeClr val="accent3"/>
                </a:solidFill>
              </a:rPr>
              <a:t>п</a:t>
            </a:r>
            <a:r>
              <a:rPr lang="ru-RU" sz="2400" b="1" dirty="0" smtClean="0">
                <a:solidFill>
                  <a:schemeClr val="accent3"/>
                </a:solidFill>
              </a:rPr>
              <a:t>роблемы с оповещением о проведении мероприятий.</a:t>
            </a:r>
          </a:p>
          <a:p>
            <a:pPr>
              <a:buFont typeface="Arial" pitchFamily="34" charset="0"/>
              <a:buChar char="•"/>
            </a:pPr>
            <a:endParaRPr lang="ru-RU" sz="2600" b="1" u="sng" dirty="0">
              <a:solidFill>
                <a:srgbClr val="FFFF00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ru-RU" sz="2600" b="1" u="sng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внедрения дистанционного обучения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472440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7200" y="914400"/>
            <a:ext cx="7924800" cy="5334000"/>
          </a:xfrm>
          <a:prstGeom prst="roundRect">
            <a:avLst/>
          </a:prstGeom>
          <a:solidFill>
            <a:srgbClr val="4A1866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По данным анкетирования:</a:t>
            </a:r>
          </a:p>
          <a:p>
            <a:pPr marL="457200" indent="-457200"/>
            <a:r>
              <a:rPr lang="ru-RU" sz="2400" dirty="0" smtClean="0">
                <a:solidFill>
                  <a:srgbClr val="FFFF00"/>
                </a:solidFill>
              </a:rPr>
              <a:t>1. Навыками работы за компьютером </a:t>
            </a:r>
            <a:r>
              <a:rPr lang="ru-RU" sz="2400" dirty="0" smtClean="0">
                <a:solidFill>
                  <a:schemeClr val="bg1"/>
                </a:solidFill>
              </a:rPr>
              <a:t>владеют лишь 69% врачей, что связано с возрастом;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2</a:t>
            </a:r>
            <a:r>
              <a:rPr lang="ru-RU" sz="2400" dirty="0" smtClean="0">
                <a:solidFill>
                  <a:schemeClr val="bg1"/>
                </a:solidFill>
              </a:rPr>
              <a:t>. Только 29% врачей  имеет </a:t>
            </a:r>
            <a:r>
              <a:rPr lang="ru-RU" sz="2400" dirty="0" smtClean="0">
                <a:solidFill>
                  <a:srgbClr val="FFFF00"/>
                </a:solidFill>
              </a:rPr>
              <a:t>опыт работы с системами дистанционного обучения (</a:t>
            </a:r>
            <a:r>
              <a:rPr lang="ru-RU" sz="2400" dirty="0" err="1" smtClean="0">
                <a:solidFill>
                  <a:srgbClr val="FFFF00"/>
                </a:solidFill>
              </a:rPr>
              <a:t>вебинары</a:t>
            </a:r>
            <a:r>
              <a:rPr lang="ru-RU" sz="2400" dirty="0" smtClean="0">
                <a:solidFill>
                  <a:srgbClr val="FFFF00"/>
                </a:solidFill>
              </a:rPr>
              <a:t> и др.);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3. </a:t>
            </a:r>
            <a:r>
              <a:rPr lang="ru-RU" sz="2400" dirty="0" smtClean="0">
                <a:solidFill>
                  <a:schemeClr val="bg1"/>
                </a:solidFill>
              </a:rPr>
              <a:t>23% опрошенных против </a:t>
            </a:r>
            <a:r>
              <a:rPr lang="ru-RU" sz="2400" dirty="0" smtClean="0">
                <a:solidFill>
                  <a:srgbClr val="FFFF00"/>
                </a:solidFill>
              </a:rPr>
              <a:t>обучения дистанционно</a:t>
            </a:r>
            <a:r>
              <a:rPr lang="ru-RU" sz="2400" dirty="0" smtClean="0">
                <a:solidFill>
                  <a:schemeClr val="bg1"/>
                </a:solidFill>
              </a:rPr>
              <a:t>, 7% ― ответили: « возможно», 70% ― желают обучаться.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4. </a:t>
            </a:r>
            <a:r>
              <a:rPr lang="ru-RU" sz="2400" dirty="0" smtClean="0">
                <a:solidFill>
                  <a:schemeClr val="bg1"/>
                </a:solidFill>
              </a:rPr>
              <a:t>68,2% ― считают необходимым </a:t>
            </a:r>
            <a:r>
              <a:rPr lang="ru-RU" sz="2400" dirty="0" smtClean="0">
                <a:solidFill>
                  <a:srgbClr val="FFFF00"/>
                </a:solidFill>
              </a:rPr>
              <a:t>организацию дистанционного обучения, если это позволит получать дополнительные баллы</a:t>
            </a:r>
            <a:r>
              <a:rPr lang="ru-RU" sz="2400" dirty="0" smtClean="0">
                <a:solidFill>
                  <a:schemeClr val="bg1"/>
                </a:solidFill>
              </a:rPr>
              <a:t>, 20,5% против его внедрения, 11,3% ― не уверены в необходимости его организации.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6142435" cy="457200"/>
          </a:xfrm>
        </p:spPr>
        <p:txBody>
          <a:bodyPr>
            <a:noAutofit/>
          </a:bodyPr>
          <a:lstStyle/>
          <a:p>
            <a:r>
              <a:rPr lang="ru-RU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НМО</a:t>
            </a: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381000" y="685800"/>
            <a:ext cx="7696200" cy="2911078"/>
          </a:xfrm>
        </p:spPr>
        <p:txBody>
          <a:bodyPr>
            <a:normAutofit/>
          </a:bodyPr>
          <a:lstStyle/>
          <a:p>
            <a:pPr algn="just"/>
            <a:r>
              <a:rPr lang="uk-UA" alt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</a:t>
            </a:r>
            <a:r>
              <a:rPr lang="uk-UA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</a:t>
            </a:r>
            <a:r>
              <a:rPr lang="uk-UA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uk-UA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НМО</a:t>
            </a:r>
            <a:r>
              <a:rPr lang="uk-UA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система последипломного образования, обеспечивающая непрерывное совершенствование знаний и навыков, умений в течение всей профессиональной жизни врача, а также постоянное повышение профессионального уровня и расширение профессиональных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компетенций. 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42900" y="2590800"/>
            <a:ext cx="7772400" cy="3534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НМО внедряется с целью повышения качества последипломной подготовки врачей и провизоров. Она заключаются в обеспечении целенаправленной подготовки специалистов для выполнения  четко определенных трудовых функций.</a:t>
            </a:r>
          </a:p>
          <a:p>
            <a:pPr algn="just" fontAlgn="auto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о непрерывном медицинском образовании имеет корни в странах Западной Европы и США, где достаточно давно действует система 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CME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Med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НМО является аналогом принятой в развитых странах Европы и Северной Америки системы СМЕ (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medical education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В Российской Федерации система НМО в качестве ведущего варианта последипломного образования уже принята в течение нескольких последних лет.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77598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Пожелания врачей по начислению дополнительных баллов (ЗЕТ)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28600" y="1676400"/>
            <a:ext cx="7239000" cy="4212563"/>
          </a:xfrm>
          <a:prstGeom prst="roundRect">
            <a:avLst/>
          </a:prstGeom>
          <a:solidFill>
            <a:srgbClr val="36114B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3">
                    <a:lumMod val="95000"/>
                  </a:schemeClr>
                </a:solidFill>
              </a:rPr>
              <a:t>Дополнительные лекции, курсы ТУ (15,5%);</a:t>
            </a:r>
          </a:p>
          <a:p>
            <a:r>
              <a:rPr lang="ru-RU" sz="2400" b="1" dirty="0" smtClean="0">
                <a:solidFill>
                  <a:schemeClr val="accent3">
                    <a:lumMod val="95000"/>
                  </a:schemeClr>
                </a:solidFill>
              </a:rPr>
              <a:t>Лекции по месту работы врачей (6,7%);</a:t>
            </a:r>
          </a:p>
          <a:p>
            <a:r>
              <a:rPr lang="ru-RU" sz="2400" b="1" dirty="0" smtClean="0">
                <a:solidFill>
                  <a:schemeClr val="accent3">
                    <a:lumMod val="95000"/>
                  </a:schemeClr>
                </a:solidFill>
              </a:rPr>
              <a:t>Дистанционное обучение (4,4%);</a:t>
            </a:r>
          </a:p>
          <a:p>
            <a:r>
              <a:rPr lang="ru-RU" sz="2400" b="1" dirty="0" smtClean="0">
                <a:solidFill>
                  <a:schemeClr val="accent3">
                    <a:lumMod val="95000"/>
                  </a:schemeClr>
                </a:solidFill>
              </a:rPr>
              <a:t>Оценивание конференций большим количеством баллов (6,7%).</a:t>
            </a:r>
          </a:p>
        </p:txBody>
      </p:sp>
    </p:spTree>
    <p:extLst>
      <p:ext uri="{BB962C8B-B14F-4D97-AF65-F5344CB8AC3E}">
        <p14:creationId xmlns:p14="http://schemas.microsoft.com/office/powerpoint/2010/main" val="137266710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ÐÐ°ÑÑÐ¸Ð½ÐºÐ¸ Ð¿Ð¾ Ð·Ð°Ð¿ÑÐ¾ÑÑ Ð½ÐµÐ¿ÑÐµÑÑÐ²Ð½Ð¾Ðµ Ð¼ÐµÐ´Ð¸ÑÐ¸Ð½ÑÐºÐ¾Ðµ Ð¾Ð±ÑÐ°Ð·Ð¾Ð²Ð°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50" y="1085850"/>
            <a:ext cx="6076950" cy="4808935"/>
          </a:xfrm>
          <a:noFill/>
        </p:spPr>
      </p:pic>
    </p:spTree>
    <p:extLst>
      <p:ext uri="{BB962C8B-B14F-4D97-AF65-F5344CB8AC3E}">
        <p14:creationId xmlns:p14="http://schemas.microsoft.com/office/powerpoint/2010/main" val="102286818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ÐÐ°ÑÑÐ¸Ð½ÐºÐ¸ Ð¿Ð¾ Ð·Ð°Ð¿ÑÐ¾ÑÑ Ð½ÐµÐ¿ÑÐµÑÑÐ²Ð½Ð¾Ðµ Ð¼ÐµÐ´Ð¸ÑÐ¸Ð½ÑÐºÐ¾Ðµ Ð¾Ð±ÑÐ°Ð·Ð¾Ð²Ð°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1" y="371289"/>
            <a:ext cx="6705599" cy="5850973"/>
          </a:xfrm>
          <a:noFill/>
        </p:spPr>
      </p:pic>
    </p:spTree>
    <p:extLst>
      <p:ext uri="{BB962C8B-B14F-4D97-AF65-F5344CB8AC3E}">
        <p14:creationId xmlns:p14="http://schemas.microsoft.com/office/powerpoint/2010/main" val="258262451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 bwMode="auto">
          <a:xfrm>
            <a:off x="76200" y="2971800"/>
            <a:ext cx="8839200" cy="2362200"/>
          </a:xfrm>
          <a:prstGeom prst="roundRect">
            <a:avLst/>
          </a:prstGeom>
          <a:solidFill>
            <a:srgbClr val="4E004E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FFFF00"/>
                </a:solidFill>
              </a:rPr>
              <a:t>Формы </a:t>
            </a:r>
            <a:r>
              <a:rPr lang="ru-RU" sz="2400" b="1" dirty="0" smtClean="0">
                <a:solidFill>
                  <a:srgbClr val="FFFF00"/>
                </a:solidFill>
              </a:rPr>
              <a:t>последипломного </a:t>
            </a:r>
            <a:r>
              <a:rPr lang="ru-RU" sz="2400" b="1" dirty="0">
                <a:solidFill>
                  <a:srgbClr val="FFFF00"/>
                </a:solidFill>
              </a:rPr>
              <a:t>образования на ФИПО: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sz="2800" b="1" dirty="0">
                <a:solidFill>
                  <a:srgbClr val="FFFFFF"/>
                </a:solidFill>
              </a:rPr>
              <a:t>Интернатура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sz="2800" b="1" dirty="0">
                <a:solidFill>
                  <a:srgbClr val="FFFFFF"/>
                </a:solidFill>
              </a:rPr>
              <a:t>Ординатура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sz="2800" b="1" dirty="0">
                <a:solidFill>
                  <a:srgbClr val="FFFF00"/>
                </a:solidFill>
              </a:rPr>
              <a:t>Повышение квалификации (ПК), в </a:t>
            </a:r>
            <a:r>
              <a:rPr lang="ru-RU" sz="2800" b="1" dirty="0" err="1">
                <a:solidFill>
                  <a:srgbClr val="FFFF00"/>
                </a:solidFill>
              </a:rPr>
              <a:t>т.ч</a:t>
            </a:r>
            <a:r>
              <a:rPr lang="ru-RU" sz="2800" b="1" dirty="0">
                <a:solidFill>
                  <a:srgbClr val="FFFF00"/>
                </a:solidFill>
              </a:rPr>
              <a:t>. ТУ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sz="2800" b="1" dirty="0">
                <a:solidFill>
                  <a:srgbClr val="FFFFFF"/>
                </a:solidFill>
              </a:rPr>
              <a:t>Стажировка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sz="2800" b="1" dirty="0">
                <a:solidFill>
                  <a:srgbClr val="FFFFFF"/>
                </a:solidFill>
              </a:rPr>
              <a:t>Профессиональная переподготовка (ПП)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8382000" y="3733800"/>
            <a:ext cx="762000" cy="1219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rgbClr val="FFFFFF"/>
                </a:solidFill>
              </a:rPr>
              <a:t>Н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rgbClr val="FFFFFF"/>
                </a:solidFill>
              </a:rPr>
              <a:t>М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rgbClr val="FFFFFF"/>
                </a:solidFill>
              </a:rPr>
              <a:t>О</a:t>
            </a:r>
          </a:p>
        </p:txBody>
      </p:sp>
      <p:sp>
        <p:nvSpPr>
          <p:cNvPr id="2" name="Стрелка влево 1"/>
          <p:cNvSpPr>
            <a:spLocks noChangeArrowheads="1"/>
          </p:cNvSpPr>
          <p:nvPr/>
        </p:nvSpPr>
        <p:spPr bwMode="auto">
          <a:xfrm>
            <a:off x="8077200" y="4191000"/>
            <a:ext cx="381000" cy="3048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 b="1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4025"/>
            <a:ext cx="91440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5943600"/>
            <a:ext cx="3038475" cy="457200"/>
          </a:xfrm>
          <a:prstGeom prst="roundRect">
            <a:avLst/>
          </a:prstGeom>
          <a:solidFill>
            <a:srgbClr val="4E004E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Приказ </a:t>
            </a:r>
            <a:r>
              <a:rPr lang="ru-RU" sz="2400" b="1" dirty="0">
                <a:solidFill>
                  <a:schemeClr val="bg1"/>
                </a:solidFill>
              </a:rPr>
              <a:t>616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9" name="Изображение 1"/>
          <p:cNvPicPr>
            <a:picLocks noChangeAspect="1"/>
          </p:cNvPicPr>
          <p:nvPr/>
        </p:nvPicPr>
        <p:blipFill>
          <a:blip r:embed="rId3" cstate="email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09600"/>
            <a:ext cx="58674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22300"/>
            <a:ext cx="320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 bwMode="auto">
          <a:xfrm>
            <a:off x="228600" y="774700"/>
            <a:ext cx="2514600" cy="990600"/>
          </a:xfrm>
          <a:prstGeom prst="roundRect">
            <a:avLst/>
          </a:prstGeom>
          <a:solidFill>
            <a:srgbClr val="4E004E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Приказ 616 от 18.04.2018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13" name="Рисунок 7" descr="лого форум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-310243" y="1018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ru-RU" sz="2800" b="1" dirty="0" smtClean="0">
                <a:solidFill>
                  <a:schemeClr val="bg1"/>
                </a:solidFill>
                <a:latin typeface="+mj-lt"/>
              </a:rPr>
              <a:t>НМО в </a:t>
            </a:r>
            <a:r>
              <a:rPr kumimoji="0" lang="ru-RU" sz="2800" b="1" dirty="0" err="1" smtClean="0">
                <a:solidFill>
                  <a:schemeClr val="bg1"/>
                </a:solidFill>
                <a:latin typeface="+mj-lt"/>
              </a:rPr>
              <a:t>ДонНМУ</a:t>
            </a:r>
            <a:endParaRPr kumimoji="0" lang="ru-RU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809912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Изображение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75"/>
            <a:ext cx="3429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 bwMode="auto">
          <a:xfrm>
            <a:off x="121920" y="1295400"/>
            <a:ext cx="8839200" cy="5562600"/>
          </a:xfrm>
          <a:prstGeom prst="roundRect">
            <a:avLst/>
          </a:prstGeom>
          <a:solidFill>
            <a:srgbClr val="660066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ru-RU" sz="2800" b="1" dirty="0">
                <a:solidFill>
                  <a:srgbClr val="FFFFFF"/>
                </a:solidFill>
              </a:rPr>
              <a:t>Обучение работника в рамках НМО </a:t>
            </a:r>
            <a:r>
              <a:rPr lang="ru-RU" sz="2800" b="1" dirty="0" smtClean="0">
                <a:solidFill>
                  <a:srgbClr val="FFFFFF"/>
                </a:solidFill>
              </a:rPr>
              <a:t>осуществляется не путем проведения </a:t>
            </a:r>
            <a:r>
              <a:rPr lang="ru-RU" sz="2800" b="1" dirty="0" err="1">
                <a:solidFill>
                  <a:srgbClr val="FFFFFF"/>
                </a:solidFill>
              </a:rPr>
              <a:t>предаттестационного</a:t>
            </a:r>
            <a:r>
              <a:rPr lang="ru-RU" sz="2800" b="1" dirty="0">
                <a:solidFill>
                  <a:srgbClr val="FFFFFF"/>
                </a:solidFill>
              </a:rPr>
              <a:t> цикла 1 раз в 5 лет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FFFFFF"/>
                </a:solidFill>
              </a:rPr>
              <a:t> (как это было ранее), а </a:t>
            </a:r>
          </a:p>
          <a:p>
            <a:pPr algn="ctr">
              <a:defRPr/>
            </a:pPr>
            <a:endParaRPr lang="ru-RU" sz="2800" b="1" dirty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ru-RU" sz="2800" b="1" dirty="0">
                <a:solidFill>
                  <a:srgbClr val="FFFF00"/>
                </a:solidFill>
              </a:rPr>
              <a:t>на постоянной основе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FFFF00"/>
                </a:solidFill>
              </a:rPr>
              <a:t>(ежегодные недельные циклы ПК </a:t>
            </a:r>
            <a:r>
              <a:rPr lang="ru-RU" sz="2800" b="1" dirty="0" smtClean="0">
                <a:solidFill>
                  <a:srgbClr val="FFFF00"/>
                </a:solidFill>
              </a:rPr>
              <a:t>на </a:t>
            </a:r>
            <a:r>
              <a:rPr lang="ru-RU" sz="2800" b="1" dirty="0">
                <a:solidFill>
                  <a:srgbClr val="FFFF00"/>
                </a:solidFill>
              </a:rPr>
              <a:t>кафедре </a:t>
            </a:r>
            <a:r>
              <a:rPr lang="ru-RU" sz="2800" b="1" dirty="0" smtClean="0">
                <a:solidFill>
                  <a:srgbClr val="FFFF00"/>
                </a:solidFill>
              </a:rPr>
              <a:t>ФИПО (36 ч/год) </a:t>
            </a:r>
            <a:endParaRPr lang="ru-RU" sz="2800" b="1" dirty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ru-RU" sz="2800" b="1" dirty="0">
                <a:solidFill>
                  <a:srgbClr val="FFFF00"/>
                </a:solidFill>
              </a:rPr>
              <a:t>+ участие в работе конференций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FFFF00"/>
                </a:solidFill>
              </a:rPr>
              <a:t>+ 1 раз в 5 лет - цикл ТУ – 2 </a:t>
            </a:r>
            <a:r>
              <a:rPr lang="ru-RU" sz="2800" b="1" dirty="0" smtClean="0">
                <a:solidFill>
                  <a:srgbClr val="FFFF00"/>
                </a:solidFill>
              </a:rPr>
              <a:t>недели – 72 ч)</a:t>
            </a:r>
          </a:p>
          <a:p>
            <a:pPr algn="ctr">
              <a:defRPr/>
            </a:pPr>
            <a:endParaRPr lang="ru-RU" sz="2800" b="1" dirty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Всего необходимо набрать 250 ЗЕТ (по 50 ЗЕТ/ год)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5791200" y="228600"/>
            <a:ext cx="1447800" cy="609600"/>
          </a:xfrm>
          <a:prstGeom prst="roundRect">
            <a:avLst/>
          </a:prstGeom>
          <a:solidFill>
            <a:srgbClr val="4E004E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ru-RU" sz="2800" b="1" dirty="0" err="1">
                <a:solidFill>
                  <a:schemeClr val="bg1"/>
                </a:solidFill>
              </a:rPr>
              <a:t>Пр</a:t>
            </a:r>
            <a:r>
              <a:rPr lang="ru-RU" sz="2800" b="1" dirty="0">
                <a:solidFill>
                  <a:schemeClr val="bg1"/>
                </a:solidFill>
              </a:rPr>
              <a:t> 616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7" name="Рисунок 7" descr="лого форум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57200" y="-61913"/>
            <a:ext cx="601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ru-RU" sz="2800" b="1" dirty="0" smtClean="0">
                <a:solidFill>
                  <a:schemeClr val="bg1"/>
                </a:solidFill>
                <a:latin typeface="+mj-lt"/>
              </a:rPr>
              <a:t>НМО в </a:t>
            </a:r>
            <a:r>
              <a:rPr kumimoji="0" lang="ru-RU" sz="2800" b="1" dirty="0" err="1" smtClean="0">
                <a:solidFill>
                  <a:schemeClr val="bg1"/>
                </a:solidFill>
                <a:latin typeface="+mj-lt"/>
              </a:rPr>
              <a:t>ДонНМУ</a:t>
            </a:r>
            <a:endParaRPr kumimoji="0" lang="ru-RU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255677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6752034" cy="609599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НМО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0072296"/>
              </p:ext>
            </p:extLst>
          </p:nvPr>
        </p:nvGraphicFramePr>
        <p:xfrm>
          <a:off x="304801" y="700159"/>
          <a:ext cx="6934199" cy="548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399"/>
                <a:gridCol w="1447800"/>
                <a:gridCol w="1780337"/>
                <a:gridCol w="1801063"/>
                <a:gridCol w="990600"/>
              </a:tblGrid>
              <a:tr h="156745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обучения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Основная учебная (аудиторная) деятельность, повышение квалификации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Внеаудиторная деятельность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 anchor="ctr"/>
                </a:tc>
              </a:tr>
              <a:tr h="1267624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Тематическое </a:t>
                      </a:r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усовершенствова-ние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научных мероприятиях, публикация статей и др.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 anchor="ctr"/>
                </a:tc>
              </a:tr>
              <a:tr h="5224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неделя)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ЗЕТ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ЗЕТ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</a:tr>
              <a:tr h="496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ЗЕТ 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неделя)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ЗЕТ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ЗЕТ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</a:tr>
              <a:tr h="5224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ЗЕТ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неделя)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ЗЕТ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ЗЕТ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</a:tr>
              <a:tr h="496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неделя)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ЗЕТ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ЗЕТ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</a:tr>
              <a:tr h="261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ЗЕТ (2 недели)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ЗЕТ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ЗЕТ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</a:tr>
              <a:tr h="261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ЗЕТ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72ЗЕТ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ЗЕТ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ЗЕТ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49" marR="19049" marT="0" marB="0"/>
                </a:tc>
              </a:tr>
            </a:tbl>
          </a:graphicData>
        </a:graphic>
      </p:graphicFrame>
      <p:sp>
        <p:nvSpPr>
          <p:cNvPr id="40000" name="Rectangle 1"/>
          <p:cNvSpPr>
            <a:spLocks noChangeArrowheads="1"/>
          </p:cNvSpPr>
          <p:nvPr/>
        </p:nvSpPr>
        <p:spPr bwMode="auto">
          <a:xfrm>
            <a:off x="-1487091" y="844034"/>
            <a:ext cx="130837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581568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28234" cy="93162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НМО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3005982"/>
              </p:ext>
            </p:extLst>
          </p:nvPr>
        </p:nvGraphicFramePr>
        <p:xfrm>
          <a:off x="304799" y="1524000"/>
          <a:ext cx="7924801" cy="4495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9928"/>
                <a:gridCol w="1132462"/>
                <a:gridCol w="1220822"/>
                <a:gridCol w="532589"/>
                <a:gridCol w="1220822"/>
                <a:gridCol w="2208178"/>
              </a:tblGrid>
              <a:tr h="1281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Год/модуль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Модуль1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Модуль2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ТУ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Модуль3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Модуль4/экзамен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64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√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64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√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64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√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64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√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64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√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0964" name="Rectangle 1"/>
          <p:cNvSpPr>
            <a:spLocks noChangeArrowheads="1"/>
          </p:cNvSpPr>
          <p:nvPr/>
        </p:nvSpPr>
        <p:spPr bwMode="auto">
          <a:xfrm>
            <a:off x="152400" y="1084028"/>
            <a:ext cx="60198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685800"/>
            <a:r>
              <a:rPr lang="ru-RU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НМО терапевты (последние курсы ПК 2017)</a:t>
            </a:r>
            <a:endParaRPr lang="ru-RU" alt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/>
            <a:endParaRPr lang="ru-RU" altLang="ru-RU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99974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Скругленный прямоугольник 225"/>
          <p:cNvSpPr/>
          <p:nvPr/>
        </p:nvSpPr>
        <p:spPr>
          <a:xfrm>
            <a:off x="1295400" y="381000"/>
            <a:ext cx="7315200" cy="609600"/>
          </a:xfrm>
          <a:prstGeom prst="roundRect">
            <a:avLst/>
          </a:prstGeom>
          <a:solidFill>
            <a:srgbClr val="FF0000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</a:rPr>
              <a:t>К сентябрю 2018г были подготовлены:</a:t>
            </a:r>
            <a:endParaRPr lang="ru-RU" sz="2600" b="1" u="sng" dirty="0">
              <a:solidFill>
                <a:srgbClr val="FFFF00"/>
              </a:solidFill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57200" y="-61913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ru-RU" sz="2800" b="1" dirty="0" smtClean="0">
                <a:solidFill>
                  <a:srgbClr val="C00000"/>
                </a:solidFill>
                <a:latin typeface="+mj-lt"/>
              </a:rPr>
              <a:t>НМО на кафедре терапии ФИПО</a:t>
            </a:r>
            <a:endParaRPr kumimoji="0" lang="ru-RU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28" name="Рисунок 7" descr="лого форум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152400" y="1219200"/>
            <a:ext cx="8915400" cy="2514600"/>
          </a:xfrm>
          <a:prstGeom prst="roundRect">
            <a:avLst/>
          </a:prstGeom>
          <a:solidFill>
            <a:srgbClr val="36114B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/>
              <a:t>Р</a:t>
            </a:r>
            <a:r>
              <a:rPr lang="ru-RU" sz="2600" b="1" dirty="0" smtClean="0"/>
              <a:t>абочие </a:t>
            </a:r>
            <a:r>
              <a:rPr lang="ru-RU" sz="2600" b="1" dirty="0"/>
              <a:t>программы всех </a:t>
            </a:r>
            <a:r>
              <a:rPr lang="ru-RU" sz="2600" b="1" dirty="0" smtClean="0"/>
              <a:t>4 модулей НМО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(М1 ― Кардиология; М2 ― Ревматология;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М3 ― Пульмонология/Гастроэнтерология;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М4 ― Нефрология/Эндокринология/Гематология)</a:t>
            </a:r>
            <a:r>
              <a:rPr lang="ru-RU" sz="2600" b="1" dirty="0" smtClean="0"/>
              <a:t> </a:t>
            </a:r>
          </a:p>
          <a:p>
            <a:pPr algn="ctr"/>
            <a:r>
              <a:rPr lang="ru-RU" sz="2600" b="1" dirty="0"/>
              <a:t>―</a:t>
            </a:r>
            <a:r>
              <a:rPr lang="ru-RU" sz="2600" b="1" dirty="0" smtClean="0"/>
              <a:t> на </a:t>
            </a:r>
            <a:r>
              <a:rPr lang="ru-RU" sz="2600" b="1" dirty="0"/>
              <a:t>основе, утвержденной в МЗ и МОН ДНР </a:t>
            </a:r>
            <a:r>
              <a:rPr lang="ru-RU" sz="2600" b="1" dirty="0" smtClean="0"/>
              <a:t>ДПП ПК по </a:t>
            </a:r>
            <a:r>
              <a:rPr lang="ru-RU" sz="2600" b="1" dirty="0"/>
              <a:t>специальности «Терапия</a:t>
            </a:r>
            <a:r>
              <a:rPr lang="ru-RU" sz="2600" b="1" dirty="0" smtClean="0"/>
              <a:t>» </a:t>
            </a:r>
            <a:r>
              <a:rPr lang="ru-RU" sz="2600" b="1" dirty="0" smtClean="0">
                <a:solidFill>
                  <a:schemeClr val="bg1"/>
                </a:solidFill>
              </a:rPr>
              <a:t> </a:t>
            </a:r>
            <a:endParaRPr lang="ru-RU" sz="2600" b="1" u="sng" dirty="0">
              <a:solidFill>
                <a:srgbClr val="FFFF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2400" y="3810000"/>
            <a:ext cx="8915400" cy="609600"/>
          </a:xfrm>
          <a:prstGeom prst="roundRect">
            <a:avLst/>
          </a:prstGeom>
          <a:solidFill>
            <a:srgbClr val="660066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rgbClr val="FFFF00"/>
                </a:solidFill>
              </a:rPr>
              <a:t>М</a:t>
            </a:r>
            <a:r>
              <a:rPr lang="ru-RU" sz="2600" b="1" dirty="0" smtClean="0">
                <a:solidFill>
                  <a:srgbClr val="FFFF00"/>
                </a:solidFill>
              </a:rPr>
              <a:t>етод </a:t>
            </a:r>
            <a:r>
              <a:rPr lang="ru-RU" sz="2600" b="1" dirty="0">
                <a:solidFill>
                  <a:srgbClr val="FFFF00"/>
                </a:solidFill>
              </a:rPr>
              <a:t>указания для обучающихся </a:t>
            </a:r>
            <a:r>
              <a:rPr lang="ru-RU" sz="2600" b="1" dirty="0"/>
              <a:t>модулей </a:t>
            </a:r>
            <a:r>
              <a:rPr lang="ru-RU" sz="2600" b="1" dirty="0" smtClean="0"/>
              <a:t>НМО</a:t>
            </a:r>
            <a:endParaRPr lang="ru-RU" sz="2600" b="1" u="sng" dirty="0">
              <a:solidFill>
                <a:srgbClr val="FFFF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2400" y="4495800"/>
            <a:ext cx="8915400" cy="609600"/>
          </a:xfrm>
          <a:prstGeom prst="roundRect">
            <a:avLst/>
          </a:prstGeom>
          <a:solidFill>
            <a:srgbClr val="36114B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rgbClr val="FFFF00"/>
                </a:solidFill>
              </a:rPr>
              <a:t>М</a:t>
            </a:r>
            <a:r>
              <a:rPr lang="ru-RU" sz="2500" b="1" dirty="0" smtClean="0">
                <a:solidFill>
                  <a:srgbClr val="FFFF00"/>
                </a:solidFill>
              </a:rPr>
              <a:t>етод рекомендации </a:t>
            </a:r>
            <a:r>
              <a:rPr lang="ru-RU" sz="2500" b="1" dirty="0">
                <a:solidFill>
                  <a:srgbClr val="FFFF00"/>
                </a:solidFill>
              </a:rPr>
              <a:t>для </a:t>
            </a:r>
            <a:r>
              <a:rPr lang="ru-RU" sz="2500" b="1" dirty="0" smtClean="0">
                <a:solidFill>
                  <a:srgbClr val="FFFF00"/>
                </a:solidFill>
              </a:rPr>
              <a:t>преподавателей </a:t>
            </a:r>
            <a:r>
              <a:rPr lang="ru-RU" sz="2500" b="1" dirty="0"/>
              <a:t>модулей </a:t>
            </a:r>
            <a:r>
              <a:rPr lang="ru-RU" sz="2500" b="1" dirty="0" smtClean="0"/>
              <a:t>НМО</a:t>
            </a:r>
            <a:endParaRPr lang="ru-RU" sz="2500" b="1" u="sng" dirty="0">
              <a:solidFill>
                <a:srgbClr val="FFFF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2400" y="5181600"/>
            <a:ext cx="8915400" cy="609600"/>
          </a:xfrm>
          <a:prstGeom prst="roundRect">
            <a:avLst/>
          </a:prstGeom>
          <a:solidFill>
            <a:srgbClr val="660066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rgbClr val="FFFF00"/>
                </a:solidFill>
              </a:rPr>
              <a:t>Фонды оценочных средств </a:t>
            </a:r>
            <a:r>
              <a:rPr lang="ru-RU" sz="2600" b="1" dirty="0" smtClean="0"/>
              <a:t>модулей НМО</a:t>
            </a:r>
            <a:endParaRPr lang="ru-RU" sz="2600" b="1" u="sng" dirty="0">
              <a:solidFill>
                <a:srgbClr val="FFFF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2400" y="5867400"/>
            <a:ext cx="4267200" cy="914400"/>
          </a:xfrm>
          <a:prstGeom prst="roundRect">
            <a:avLst/>
          </a:prstGeom>
          <a:solidFill>
            <a:srgbClr val="36114B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rgbClr val="FFFF00"/>
                </a:solidFill>
              </a:rPr>
              <a:t>Лекционный материал, </a:t>
            </a:r>
            <a:r>
              <a:rPr lang="ru-RU" sz="2600" b="1" dirty="0" smtClean="0"/>
              <a:t>согласно тем. плану </a:t>
            </a:r>
            <a:r>
              <a:rPr lang="ru-RU" sz="2600" b="1" dirty="0" smtClean="0">
                <a:solidFill>
                  <a:srgbClr val="FFFF00"/>
                </a:solidFill>
              </a:rPr>
              <a:t>М1</a:t>
            </a:r>
            <a:endParaRPr lang="ru-RU" sz="2600" b="1" u="sng" dirty="0">
              <a:solidFill>
                <a:srgbClr val="FFFF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48200" y="5867400"/>
            <a:ext cx="4419600" cy="914400"/>
          </a:xfrm>
          <a:prstGeom prst="roundRect">
            <a:avLst/>
          </a:prstGeom>
          <a:solidFill>
            <a:srgbClr val="36114B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/>
              <a:t>Выделены и </a:t>
            </a:r>
            <a:r>
              <a:rPr lang="ru-RU" sz="2600" b="1" dirty="0" err="1" smtClean="0"/>
              <a:t>подготов</a:t>
            </a:r>
            <a:r>
              <a:rPr lang="ru-RU" sz="2600" b="1" dirty="0" smtClean="0"/>
              <a:t>-лены </a:t>
            </a:r>
            <a:r>
              <a:rPr lang="ru-RU" sz="2600" b="1" dirty="0" smtClean="0">
                <a:solidFill>
                  <a:srgbClr val="FFFF00"/>
                </a:solidFill>
              </a:rPr>
              <a:t>преподаватели</a:t>
            </a:r>
            <a:endParaRPr lang="ru-RU" sz="26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2876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56713</TotalTime>
  <Words>1318</Words>
  <Application>Microsoft Office PowerPoint</Application>
  <PresentationFormat>Экран (4:3)</PresentationFormat>
  <Paragraphs>223</Paragraphs>
  <Slides>20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Times New Roman</vt:lpstr>
      <vt:lpstr>Trebuchet MS</vt:lpstr>
      <vt:lpstr>Wingdings 3</vt:lpstr>
      <vt:lpstr>Грань</vt:lpstr>
      <vt:lpstr>Документ</vt:lpstr>
      <vt:lpstr>Опыт организации циклов повышения квалификации в системе НМО по специальности  «Терапия» 2018-2020 гг.</vt:lpstr>
      <vt:lpstr>НМО</vt:lpstr>
      <vt:lpstr>Презентация PowerPoint</vt:lpstr>
      <vt:lpstr>Презентация PowerPoint</vt:lpstr>
      <vt:lpstr>Презентация PowerPoint</vt:lpstr>
      <vt:lpstr>Презентация PowerPoint</vt:lpstr>
      <vt:lpstr>НМО</vt:lpstr>
      <vt:lpstr>НМО</vt:lpstr>
      <vt:lpstr>Презентация PowerPoint</vt:lpstr>
      <vt:lpstr>Презентация PowerPoint</vt:lpstr>
      <vt:lpstr>Всего на кафедре терапии ФИПО им.А.И.Дядыка  в 2018-2020 году повысили квалификацию  по специальности «Терапия» в системе НМО 660 слушателей:  </vt:lpstr>
      <vt:lpstr>НМО</vt:lpstr>
      <vt:lpstr>НМО</vt:lpstr>
      <vt:lpstr>НМО</vt:lpstr>
      <vt:lpstr>НМО</vt:lpstr>
      <vt:lpstr>НМО</vt:lpstr>
      <vt:lpstr>Кафедра терапии ФИПО им. проф. А.И. Дядыка проводит анкетирование слушателей циклов НМО</vt:lpstr>
      <vt:lpstr>Презентация PowerPoint</vt:lpstr>
      <vt:lpstr>Проблемы внедрения дистанционного обучения</vt:lpstr>
      <vt:lpstr>Пожелания врачей по начислению дополнительных баллов (ЗЕТ)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509</cp:revision>
  <cp:lastPrinted>1601-01-01T00:00:00Z</cp:lastPrinted>
  <dcterms:created xsi:type="dcterms:W3CDTF">1601-01-01T00:00:00Z</dcterms:created>
  <dcterms:modified xsi:type="dcterms:W3CDTF">2020-10-31T08:27:51Z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