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58" r:id="rId5"/>
    <p:sldId id="261" r:id="rId6"/>
    <p:sldId id="262" r:id="rId7"/>
    <p:sldId id="260" r:id="rId8"/>
    <p:sldId id="259" r:id="rId9"/>
    <p:sldId id="263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D0CFBF-2F2D-4DEA-A715-2E4D4FF07A04}" type="doc">
      <dgm:prSet loTypeId="urn:microsoft.com/office/officeart/2005/8/layout/radial6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B8DF7893-E8CE-46F7-BBA6-B37CCFF03599}">
      <dgm:prSet phldrT="[Текст]" custT="1"/>
      <dgm:spPr/>
      <dgm:t>
        <a:bodyPr/>
        <a:lstStyle/>
        <a:p>
          <a:r>
            <a:rPr lang="ru-RU" sz="2800" b="1" u="sng" dirty="0" err="1" smtClean="0">
              <a:solidFill>
                <a:srgbClr val="660033"/>
              </a:solidFill>
            </a:rPr>
            <a:t>Ауто-воспалитель-ная</a:t>
          </a:r>
          <a:r>
            <a:rPr lang="ru-RU" sz="2800" b="1" u="sng" dirty="0" smtClean="0">
              <a:solidFill>
                <a:srgbClr val="660033"/>
              </a:solidFill>
            </a:rPr>
            <a:t> реакция</a:t>
          </a:r>
          <a:endParaRPr lang="ru-RU" sz="2800" b="1" u="sng" dirty="0">
            <a:solidFill>
              <a:srgbClr val="660033"/>
            </a:solidFill>
          </a:endParaRPr>
        </a:p>
      </dgm:t>
    </dgm:pt>
    <dgm:pt modelId="{E88E3544-9053-4B65-87F3-724AAE40EE20}" type="parTrans" cxnId="{2964697D-12C5-4F19-BDEF-531420A57C72}">
      <dgm:prSet/>
      <dgm:spPr/>
      <dgm:t>
        <a:bodyPr/>
        <a:lstStyle/>
        <a:p>
          <a:endParaRPr lang="ru-RU"/>
        </a:p>
      </dgm:t>
    </dgm:pt>
    <dgm:pt modelId="{8D4E018C-EA17-4B8E-808B-78F0331B3794}" type="sibTrans" cxnId="{2964697D-12C5-4F19-BDEF-531420A57C72}">
      <dgm:prSet/>
      <dgm:spPr/>
      <dgm:t>
        <a:bodyPr/>
        <a:lstStyle/>
        <a:p>
          <a:endParaRPr lang="ru-RU"/>
        </a:p>
      </dgm:t>
    </dgm:pt>
    <dgm:pt modelId="{77DDBF7F-FA31-487E-94E3-C8F38E499F55}">
      <dgm:prSet phldrT="[Текст]" custT="1"/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</a:rPr>
            <a:t>Мутация гена </a:t>
          </a:r>
          <a:r>
            <a:rPr lang="en-US" sz="1400" b="1" dirty="0" smtClean="0">
              <a:solidFill>
                <a:srgbClr val="002060"/>
              </a:solidFill>
            </a:rPr>
            <a:t>MEFV (</a:t>
          </a:r>
          <a:r>
            <a:rPr lang="ru-RU" sz="1400" b="1" dirty="0" err="1" smtClean="0">
              <a:solidFill>
                <a:srgbClr val="002060"/>
              </a:solidFill>
            </a:rPr>
            <a:t>экспрессированного</a:t>
          </a:r>
          <a:r>
            <a:rPr lang="ru-RU" sz="1400" b="1" dirty="0" smtClean="0">
              <a:solidFill>
                <a:srgbClr val="002060"/>
              </a:solidFill>
            </a:rPr>
            <a:t> на гранулоцитах, </a:t>
          </a:r>
          <a:r>
            <a:rPr lang="ru-RU" sz="1400" b="1" dirty="0" err="1" smtClean="0">
              <a:solidFill>
                <a:srgbClr val="002060"/>
              </a:solidFill>
            </a:rPr>
            <a:t>дентритных</a:t>
          </a:r>
          <a:r>
            <a:rPr lang="ru-RU" sz="1400" b="1" dirty="0" smtClean="0">
              <a:solidFill>
                <a:srgbClr val="002060"/>
              </a:solidFill>
            </a:rPr>
            <a:t> клетках)</a:t>
          </a:r>
          <a:endParaRPr lang="ru-RU" sz="1400" b="1" dirty="0">
            <a:solidFill>
              <a:srgbClr val="002060"/>
            </a:solidFill>
          </a:endParaRPr>
        </a:p>
      </dgm:t>
    </dgm:pt>
    <dgm:pt modelId="{343EDD6F-DFF8-4F18-B044-E25D7079513E}" type="parTrans" cxnId="{BD77ECF5-C8EE-49B2-85A5-90E57278F490}">
      <dgm:prSet/>
      <dgm:spPr/>
      <dgm:t>
        <a:bodyPr/>
        <a:lstStyle/>
        <a:p>
          <a:endParaRPr lang="ru-RU"/>
        </a:p>
      </dgm:t>
    </dgm:pt>
    <dgm:pt modelId="{258D9D54-F204-4DCF-86EE-E98AD6F3844B}" type="sibTrans" cxnId="{BD77ECF5-C8EE-49B2-85A5-90E57278F490}">
      <dgm:prSet/>
      <dgm:spPr/>
      <dgm:t>
        <a:bodyPr/>
        <a:lstStyle/>
        <a:p>
          <a:endParaRPr lang="ru-RU"/>
        </a:p>
      </dgm:t>
    </dgm:pt>
    <dgm:pt modelId="{5E8EF963-DC36-41CE-BE45-DC6C3353C1A2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002060"/>
              </a:solidFill>
            </a:rPr>
            <a:t>Белок </a:t>
          </a:r>
          <a:r>
            <a:rPr lang="ru-RU" sz="2000" b="1" dirty="0" err="1" smtClean="0">
              <a:solidFill>
                <a:srgbClr val="002060"/>
              </a:solidFill>
            </a:rPr>
            <a:t>пирин</a:t>
          </a:r>
          <a:endParaRPr lang="ru-RU" sz="2000" b="1" dirty="0">
            <a:solidFill>
              <a:srgbClr val="002060"/>
            </a:solidFill>
          </a:endParaRPr>
        </a:p>
      </dgm:t>
    </dgm:pt>
    <dgm:pt modelId="{246DE046-E0C2-4511-8670-7CD5985110F7}" type="parTrans" cxnId="{FF61AE91-708E-4B9F-945F-84C378924EA7}">
      <dgm:prSet/>
      <dgm:spPr/>
      <dgm:t>
        <a:bodyPr/>
        <a:lstStyle/>
        <a:p>
          <a:endParaRPr lang="ru-RU"/>
        </a:p>
      </dgm:t>
    </dgm:pt>
    <dgm:pt modelId="{D82C4033-36B5-48F7-8FC4-CD1FE2D43E16}" type="sibTrans" cxnId="{FF61AE91-708E-4B9F-945F-84C378924EA7}">
      <dgm:prSet/>
      <dgm:spPr/>
      <dgm:t>
        <a:bodyPr/>
        <a:lstStyle/>
        <a:p>
          <a:endParaRPr lang="ru-RU"/>
        </a:p>
      </dgm:t>
    </dgm:pt>
    <dgm:pt modelId="{09554575-B4B2-40BA-B900-28974B4AE4AB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</a:rPr>
            <a:t>Активация каспазы-1 - активация </a:t>
          </a:r>
          <a:r>
            <a:rPr lang="ru-RU" sz="1600" b="1" dirty="0" err="1" smtClean="0">
              <a:solidFill>
                <a:srgbClr val="002060"/>
              </a:solidFill>
            </a:rPr>
            <a:t>апоптоза</a:t>
          </a:r>
          <a:endParaRPr lang="ru-RU" sz="1600" b="1" dirty="0">
            <a:solidFill>
              <a:srgbClr val="002060"/>
            </a:solidFill>
          </a:endParaRPr>
        </a:p>
      </dgm:t>
    </dgm:pt>
    <dgm:pt modelId="{70389DD9-EBB1-4C06-B8DE-EE4A37B97E33}" type="parTrans" cxnId="{BC124468-6FC7-4BFE-9D99-BD277E4C06CB}">
      <dgm:prSet/>
      <dgm:spPr/>
      <dgm:t>
        <a:bodyPr/>
        <a:lstStyle/>
        <a:p>
          <a:endParaRPr lang="ru-RU"/>
        </a:p>
      </dgm:t>
    </dgm:pt>
    <dgm:pt modelId="{77738963-88EB-421F-A79D-F081B952D08D}" type="sibTrans" cxnId="{BC124468-6FC7-4BFE-9D99-BD277E4C06CB}">
      <dgm:prSet/>
      <dgm:spPr/>
      <dgm:t>
        <a:bodyPr/>
        <a:lstStyle/>
        <a:p>
          <a:endParaRPr lang="ru-RU"/>
        </a:p>
      </dgm:t>
    </dgm:pt>
    <dgm:pt modelId="{BAF8B60C-159B-47C9-A244-CFACA395EFB2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</a:rPr>
            <a:t>Повышенный синтез интерферонов, </a:t>
          </a:r>
          <a:r>
            <a:rPr lang="ru-RU" sz="1600" b="1" dirty="0" err="1" smtClean="0">
              <a:solidFill>
                <a:srgbClr val="002060"/>
              </a:solidFill>
            </a:rPr>
            <a:t>ФНО-а</a:t>
          </a:r>
          <a:r>
            <a:rPr lang="ru-RU" sz="1600" b="1" dirty="0" smtClean="0">
              <a:solidFill>
                <a:srgbClr val="002060"/>
              </a:solidFill>
            </a:rPr>
            <a:t>, </a:t>
          </a:r>
          <a:r>
            <a:rPr lang="ru-RU" sz="1600" b="1" dirty="0" smtClean="0">
              <a:solidFill>
                <a:srgbClr val="990033"/>
              </a:solidFill>
            </a:rPr>
            <a:t>ИЛ-1в</a:t>
          </a:r>
          <a:r>
            <a:rPr lang="ru-RU" sz="1600" b="1" dirty="0" smtClean="0">
              <a:solidFill>
                <a:srgbClr val="002060"/>
              </a:solidFill>
            </a:rPr>
            <a:t> </a:t>
          </a:r>
          <a:endParaRPr lang="ru-RU" sz="1600" b="1" dirty="0">
            <a:solidFill>
              <a:srgbClr val="002060"/>
            </a:solidFill>
          </a:endParaRPr>
        </a:p>
      </dgm:t>
    </dgm:pt>
    <dgm:pt modelId="{D0C31F15-934A-49AD-ACE5-FFC2B239EFCB}" type="parTrans" cxnId="{374CE6EC-B61B-4F41-BF17-F742F76B6E7E}">
      <dgm:prSet/>
      <dgm:spPr/>
      <dgm:t>
        <a:bodyPr/>
        <a:lstStyle/>
        <a:p>
          <a:endParaRPr lang="ru-RU"/>
        </a:p>
      </dgm:t>
    </dgm:pt>
    <dgm:pt modelId="{8B584363-CCF8-4FD2-84F0-1703443ECE02}" type="sibTrans" cxnId="{374CE6EC-B61B-4F41-BF17-F742F76B6E7E}">
      <dgm:prSet/>
      <dgm:spPr/>
      <dgm:t>
        <a:bodyPr/>
        <a:lstStyle/>
        <a:p>
          <a:endParaRPr lang="ru-RU"/>
        </a:p>
      </dgm:t>
    </dgm:pt>
    <dgm:pt modelId="{6BE84645-05E8-4A05-AF34-C62CF3C68EE1}">
      <dgm:prSet phldrT="[Текст]" custScaleX="125139" custScaleY="121205"/>
      <dgm:spPr/>
      <dgm:t>
        <a:bodyPr/>
        <a:lstStyle/>
        <a:p>
          <a:endParaRPr lang="ru-RU"/>
        </a:p>
      </dgm:t>
    </dgm:pt>
    <dgm:pt modelId="{4B5CD75E-398C-47F5-8826-AD00DB536A4D}" type="parTrans" cxnId="{46FD4571-1265-4F0E-9897-A0215D7AE559}">
      <dgm:prSet/>
      <dgm:spPr/>
      <dgm:t>
        <a:bodyPr/>
        <a:lstStyle/>
        <a:p>
          <a:endParaRPr lang="ru-RU"/>
        </a:p>
      </dgm:t>
    </dgm:pt>
    <dgm:pt modelId="{22609390-258E-4EAC-AD81-C09508C7F05C}" type="sibTrans" cxnId="{46FD4571-1265-4F0E-9897-A0215D7AE559}">
      <dgm:prSet/>
      <dgm:spPr/>
      <dgm:t>
        <a:bodyPr/>
        <a:lstStyle/>
        <a:p>
          <a:endParaRPr lang="ru-RU"/>
        </a:p>
      </dgm:t>
    </dgm:pt>
    <dgm:pt modelId="{76EAAE00-874B-4668-BBF5-1FE960EBE8B4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</a:rPr>
            <a:t>Образование </a:t>
          </a:r>
          <a:r>
            <a:rPr lang="ru-RU" sz="1600" b="1" dirty="0" err="1" smtClean="0">
              <a:solidFill>
                <a:srgbClr val="660033"/>
              </a:solidFill>
            </a:rPr>
            <a:t>инфламмасомы</a:t>
          </a:r>
          <a:r>
            <a:rPr lang="ru-RU" sz="1600" b="1" dirty="0" smtClean="0">
              <a:solidFill>
                <a:srgbClr val="002060"/>
              </a:solidFill>
            </a:rPr>
            <a:t> – белковый комплекс на макрофагах и нейтрофилах</a:t>
          </a:r>
          <a:endParaRPr lang="ru-RU" sz="1600" b="1" dirty="0">
            <a:solidFill>
              <a:srgbClr val="002060"/>
            </a:solidFill>
          </a:endParaRPr>
        </a:p>
      </dgm:t>
    </dgm:pt>
    <dgm:pt modelId="{A6DD4539-4B12-46E0-A4A1-B86BD58481BB}" type="parTrans" cxnId="{C2873244-348F-4048-85C0-1A47AD6B032A}">
      <dgm:prSet/>
      <dgm:spPr/>
      <dgm:t>
        <a:bodyPr/>
        <a:lstStyle/>
        <a:p>
          <a:endParaRPr lang="ru-RU"/>
        </a:p>
      </dgm:t>
    </dgm:pt>
    <dgm:pt modelId="{87CBC0AA-18C1-461D-BD50-E1A3B542EFD7}" type="sibTrans" cxnId="{C2873244-348F-4048-85C0-1A47AD6B032A}">
      <dgm:prSet/>
      <dgm:spPr/>
      <dgm:t>
        <a:bodyPr/>
        <a:lstStyle/>
        <a:p>
          <a:endParaRPr lang="ru-RU"/>
        </a:p>
      </dgm:t>
    </dgm:pt>
    <dgm:pt modelId="{E125C15C-14FC-4996-8105-EC8B8D879CAD}" type="pres">
      <dgm:prSet presAssocID="{5AD0CFBF-2F2D-4DEA-A715-2E4D4FF07A0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591DFD-1D71-4C84-AA09-C8508CEA41F3}" type="pres">
      <dgm:prSet presAssocID="{B8DF7893-E8CE-46F7-BBA6-B37CCFF03599}" presName="centerShape" presStyleLbl="node0" presStyleIdx="0" presStyleCnt="1" custScaleX="140734" custScaleY="121205"/>
      <dgm:spPr/>
      <dgm:t>
        <a:bodyPr/>
        <a:lstStyle/>
        <a:p>
          <a:endParaRPr lang="ru-RU"/>
        </a:p>
      </dgm:t>
    </dgm:pt>
    <dgm:pt modelId="{8FC42937-7EC9-4C54-B345-046CD281F8B6}" type="pres">
      <dgm:prSet presAssocID="{77DDBF7F-FA31-487E-94E3-C8F38E499F55}" presName="node" presStyleLbl="node1" presStyleIdx="0" presStyleCnt="5" custScaleX="1676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8E4A0A-B666-4AB0-868D-2F229C85B3A2}" type="pres">
      <dgm:prSet presAssocID="{77DDBF7F-FA31-487E-94E3-C8F38E499F55}" presName="dummy" presStyleCnt="0"/>
      <dgm:spPr/>
    </dgm:pt>
    <dgm:pt modelId="{6423587E-1CA5-4104-852D-AD5EB594631E}" type="pres">
      <dgm:prSet presAssocID="{258D9D54-F204-4DCF-86EE-E98AD6F3844B}" presName="sibTrans" presStyleLbl="sibTrans2D1" presStyleIdx="0" presStyleCnt="5"/>
      <dgm:spPr/>
      <dgm:t>
        <a:bodyPr/>
        <a:lstStyle/>
        <a:p>
          <a:endParaRPr lang="ru-RU"/>
        </a:p>
      </dgm:t>
    </dgm:pt>
    <dgm:pt modelId="{5D0FF911-3A23-4775-AC90-785E76E6D9C0}" type="pres">
      <dgm:prSet presAssocID="{5E8EF963-DC36-41CE-BE45-DC6C3353C1A2}" presName="node" presStyleLbl="node1" presStyleIdx="1" presStyleCnt="5" custScaleX="150485" custScaleY="1231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4D70F4-C48A-4FAC-AF2F-AA2EBA68303F}" type="pres">
      <dgm:prSet presAssocID="{5E8EF963-DC36-41CE-BE45-DC6C3353C1A2}" presName="dummy" presStyleCnt="0"/>
      <dgm:spPr/>
    </dgm:pt>
    <dgm:pt modelId="{9C0F5EE4-4FC9-4883-B860-6E4A177C5A13}" type="pres">
      <dgm:prSet presAssocID="{D82C4033-36B5-48F7-8FC4-CD1FE2D43E16}" presName="sibTrans" presStyleLbl="sibTrans2D1" presStyleIdx="1" presStyleCnt="5"/>
      <dgm:spPr/>
      <dgm:t>
        <a:bodyPr/>
        <a:lstStyle/>
        <a:p>
          <a:endParaRPr lang="ru-RU"/>
        </a:p>
      </dgm:t>
    </dgm:pt>
    <dgm:pt modelId="{40508956-3D7A-41E1-A8F7-E0DF0FC9F6C4}" type="pres">
      <dgm:prSet presAssocID="{09554575-B4B2-40BA-B900-28974B4AE4AB}" presName="node" presStyleLbl="node1" presStyleIdx="2" presStyleCnt="5" custScaleX="165503" custRadScaleRad="103375" custRadScaleInc="-283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BE9C0C-FF83-48C5-A19C-E09C0D5BDADC}" type="pres">
      <dgm:prSet presAssocID="{09554575-B4B2-40BA-B900-28974B4AE4AB}" presName="dummy" presStyleCnt="0"/>
      <dgm:spPr/>
    </dgm:pt>
    <dgm:pt modelId="{57193390-FF5D-4601-B105-D0A9B7FA1B32}" type="pres">
      <dgm:prSet presAssocID="{77738963-88EB-421F-A79D-F081B952D08D}" presName="sibTrans" presStyleLbl="sibTrans2D1" presStyleIdx="2" presStyleCnt="5"/>
      <dgm:spPr/>
      <dgm:t>
        <a:bodyPr/>
        <a:lstStyle/>
        <a:p>
          <a:endParaRPr lang="ru-RU"/>
        </a:p>
      </dgm:t>
    </dgm:pt>
    <dgm:pt modelId="{5E909AC2-AD99-488B-A388-A67A3D13656E}" type="pres">
      <dgm:prSet presAssocID="{BAF8B60C-159B-47C9-A244-CFACA395EFB2}" presName="node" presStyleLbl="node1" presStyleIdx="3" presStyleCnt="5" custScaleX="168270" custScaleY="95643" custRadScaleRad="103905" custRadScaleInc="344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264A58-0825-4A87-B81E-47B5AD2D147E}" type="pres">
      <dgm:prSet presAssocID="{BAF8B60C-159B-47C9-A244-CFACA395EFB2}" presName="dummy" presStyleCnt="0"/>
      <dgm:spPr/>
    </dgm:pt>
    <dgm:pt modelId="{E464B983-9FDD-421D-A6F3-D0A1540C338F}" type="pres">
      <dgm:prSet presAssocID="{8B584363-CCF8-4FD2-84F0-1703443ECE02}" presName="sibTrans" presStyleLbl="sibTrans2D1" presStyleIdx="3" presStyleCnt="5"/>
      <dgm:spPr/>
      <dgm:t>
        <a:bodyPr/>
        <a:lstStyle/>
        <a:p>
          <a:endParaRPr lang="ru-RU"/>
        </a:p>
      </dgm:t>
    </dgm:pt>
    <dgm:pt modelId="{D28B2C85-5A53-4206-ADA7-F1575CF4BA34}" type="pres">
      <dgm:prSet presAssocID="{76EAAE00-874B-4668-BBF5-1FE960EBE8B4}" presName="node" presStyleLbl="node1" presStyleIdx="4" presStyleCnt="5" custScaleX="150674" custScaleY="1212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41DBD1-90F2-4EDC-A5ED-9B4ADE4FFD61}" type="pres">
      <dgm:prSet presAssocID="{76EAAE00-874B-4668-BBF5-1FE960EBE8B4}" presName="dummy" presStyleCnt="0"/>
      <dgm:spPr/>
    </dgm:pt>
    <dgm:pt modelId="{88CE340F-B2A8-4879-BA83-4FF8D53DE4F2}" type="pres">
      <dgm:prSet presAssocID="{87CBC0AA-18C1-461D-BD50-E1A3B542EFD7}" presName="sibTrans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FF61AE91-708E-4B9F-945F-84C378924EA7}" srcId="{B8DF7893-E8CE-46F7-BBA6-B37CCFF03599}" destId="{5E8EF963-DC36-41CE-BE45-DC6C3353C1A2}" srcOrd="1" destOrd="0" parTransId="{246DE046-E0C2-4511-8670-7CD5985110F7}" sibTransId="{D82C4033-36B5-48F7-8FC4-CD1FE2D43E16}"/>
    <dgm:cxn modelId="{63248BED-BB1C-49BC-961A-9195D9A9E397}" type="presOf" srcId="{D82C4033-36B5-48F7-8FC4-CD1FE2D43E16}" destId="{9C0F5EE4-4FC9-4883-B860-6E4A177C5A13}" srcOrd="0" destOrd="0" presId="urn:microsoft.com/office/officeart/2005/8/layout/radial6"/>
    <dgm:cxn modelId="{27CDE1A5-6897-415E-9457-597B64B06D74}" type="presOf" srcId="{8B584363-CCF8-4FD2-84F0-1703443ECE02}" destId="{E464B983-9FDD-421D-A6F3-D0A1540C338F}" srcOrd="0" destOrd="0" presId="urn:microsoft.com/office/officeart/2005/8/layout/radial6"/>
    <dgm:cxn modelId="{7F3D37B4-5758-467B-BB70-870360595DE9}" type="presOf" srcId="{258D9D54-F204-4DCF-86EE-E98AD6F3844B}" destId="{6423587E-1CA5-4104-852D-AD5EB594631E}" srcOrd="0" destOrd="0" presId="urn:microsoft.com/office/officeart/2005/8/layout/radial6"/>
    <dgm:cxn modelId="{E482140A-3B10-4F70-8D63-BCCF2D5116C5}" type="presOf" srcId="{BAF8B60C-159B-47C9-A244-CFACA395EFB2}" destId="{5E909AC2-AD99-488B-A388-A67A3D13656E}" srcOrd="0" destOrd="0" presId="urn:microsoft.com/office/officeart/2005/8/layout/radial6"/>
    <dgm:cxn modelId="{1EC4DA0A-01DD-4450-9B07-98C91981D04B}" type="presOf" srcId="{77738963-88EB-421F-A79D-F081B952D08D}" destId="{57193390-FF5D-4601-B105-D0A9B7FA1B32}" srcOrd="0" destOrd="0" presId="urn:microsoft.com/office/officeart/2005/8/layout/radial6"/>
    <dgm:cxn modelId="{0B6B7AD7-0E39-4AEF-80B2-F7D81FE542CF}" type="presOf" srcId="{B8DF7893-E8CE-46F7-BBA6-B37CCFF03599}" destId="{27591DFD-1D71-4C84-AA09-C8508CEA41F3}" srcOrd="0" destOrd="0" presId="urn:microsoft.com/office/officeart/2005/8/layout/radial6"/>
    <dgm:cxn modelId="{6AC0F859-DBF5-4143-BB65-6172499E07D2}" type="presOf" srcId="{09554575-B4B2-40BA-B900-28974B4AE4AB}" destId="{40508956-3D7A-41E1-A8F7-E0DF0FC9F6C4}" srcOrd="0" destOrd="0" presId="urn:microsoft.com/office/officeart/2005/8/layout/radial6"/>
    <dgm:cxn modelId="{BC124468-6FC7-4BFE-9D99-BD277E4C06CB}" srcId="{B8DF7893-E8CE-46F7-BBA6-B37CCFF03599}" destId="{09554575-B4B2-40BA-B900-28974B4AE4AB}" srcOrd="2" destOrd="0" parTransId="{70389DD9-EBB1-4C06-B8DE-EE4A37B97E33}" sibTransId="{77738963-88EB-421F-A79D-F081B952D08D}"/>
    <dgm:cxn modelId="{BD77ECF5-C8EE-49B2-85A5-90E57278F490}" srcId="{B8DF7893-E8CE-46F7-BBA6-B37CCFF03599}" destId="{77DDBF7F-FA31-487E-94E3-C8F38E499F55}" srcOrd="0" destOrd="0" parTransId="{343EDD6F-DFF8-4F18-B044-E25D7079513E}" sibTransId="{258D9D54-F204-4DCF-86EE-E98AD6F3844B}"/>
    <dgm:cxn modelId="{BA91FADB-08DC-43C5-B66A-1FAE3D302D79}" type="presOf" srcId="{87CBC0AA-18C1-461D-BD50-E1A3B542EFD7}" destId="{88CE340F-B2A8-4879-BA83-4FF8D53DE4F2}" srcOrd="0" destOrd="0" presId="urn:microsoft.com/office/officeart/2005/8/layout/radial6"/>
    <dgm:cxn modelId="{2964697D-12C5-4F19-BDEF-531420A57C72}" srcId="{5AD0CFBF-2F2D-4DEA-A715-2E4D4FF07A04}" destId="{B8DF7893-E8CE-46F7-BBA6-B37CCFF03599}" srcOrd="0" destOrd="0" parTransId="{E88E3544-9053-4B65-87F3-724AAE40EE20}" sibTransId="{8D4E018C-EA17-4B8E-808B-78F0331B3794}"/>
    <dgm:cxn modelId="{C6DE77EF-F82C-49BC-8DE1-D15B9C2EDE2D}" type="presOf" srcId="{76EAAE00-874B-4668-BBF5-1FE960EBE8B4}" destId="{D28B2C85-5A53-4206-ADA7-F1575CF4BA34}" srcOrd="0" destOrd="0" presId="urn:microsoft.com/office/officeart/2005/8/layout/radial6"/>
    <dgm:cxn modelId="{1EF191C2-1BDB-4772-8E67-D7BDFD1966A7}" type="presOf" srcId="{5E8EF963-DC36-41CE-BE45-DC6C3353C1A2}" destId="{5D0FF911-3A23-4775-AC90-785E76E6D9C0}" srcOrd="0" destOrd="0" presId="urn:microsoft.com/office/officeart/2005/8/layout/radial6"/>
    <dgm:cxn modelId="{1832DD8D-6EEE-481F-B55B-12E255817E61}" type="presOf" srcId="{5AD0CFBF-2F2D-4DEA-A715-2E4D4FF07A04}" destId="{E125C15C-14FC-4996-8105-EC8B8D879CAD}" srcOrd="0" destOrd="0" presId="urn:microsoft.com/office/officeart/2005/8/layout/radial6"/>
    <dgm:cxn modelId="{374CE6EC-B61B-4F41-BF17-F742F76B6E7E}" srcId="{B8DF7893-E8CE-46F7-BBA6-B37CCFF03599}" destId="{BAF8B60C-159B-47C9-A244-CFACA395EFB2}" srcOrd="3" destOrd="0" parTransId="{D0C31F15-934A-49AD-ACE5-FFC2B239EFCB}" sibTransId="{8B584363-CCF8-4FD2-84F0-1703443ECE02}"/>
    <dgm:cxn modelId="{56F8E8C1-070F-4A98-A900-20D7B90BE3E2}" type="presOf" srcId="{77DDBF7F-FA31-487E-94E3-C8F38E499F55}" destId="{8FC42937-7EC9-4C54-B345-046CD281F8B6}" srcOrd="0" destOrd="0" presId="urn:microsoft.com/office/officeart/2005/8/layout/radial6"/>
    <dgm:cxn modelId="{C2873244-348F-4048-85C0-1A47AD6B032A}" srcId="{B8DF7893-E8CE-46F7-BBA6-B37CCFF03599}" destId="{76EAAE00-874B-4668-BBF5-1FE960EBE8B4}" srcOrd="4" destOrd="0" parTransId="{A6DD4539-4B12-46E0-A4A1-B86BD58481BB}" sibTransId="{87CBC0AA-18C1-461D-BD50-E1A3B542EFD7}"/>
    <dgm:cxn modelId="{46FD4571-1265-4F0E-9897-A0215D7AE559}" srcId="{5AD0CFBF-2F2D-4DEA-A715-2E4D4FF07A04}" destId="{6BE84645-05E8-4A05-AF34-C62CF3C68EE1}" srcOrd="1" destOrd="0" parTransId="{4B5CD75E-398C-47F5-8826-AD00DB536A4D}" sibTransId="{22609390-258E-4EAC-AD81-C09508C7F05C}"/>
    <dgm:cxn modelId="{1BF96E3B-2C87-4911-B11D-DADF4014E9DF}" type="presParOf" srcId="{E125C15C-14FC-4996-8105-EC8B8D879CAD}" destId="{27591DFD-1D71-4C84-AA09-C8508CEA41F3}" srcOrd="0" destOrd="0" presId="urn:microsoft.com/office/officeart/2005/8/layout/radial6"/>
    <dgm:cxn modelId="{F7610187-6693-4202-8128-A4BA3856BF1C}" type="presParOf" srcId="{E125C15C-14FC-4996-8105-EC8B8D879CAD}" destId="{8FC42937-7EC9-4C54-B345-046CD281F8B6}" srcOrd="1" destOrd="0" presId="urn:microsoft.com/office/officeart/2005/8/layout/radial6"/>
    <dgm:cxn modelId="{E3EE5A26-0323-4F35-B55D-D9FCF404212E}" type="presParOf" srcId="{E125C15C-14FC-4996-8105-EC8B8D879CAD}" destId="{018E4A0A-B666-4AB0-868D-2F229C85B3A2}" srcOrd="2" destOrd="0" presId="urn:microsoft.com/office/officeart/2005/8/layout/radial6"/>
    <dgm:cxn modelId="{6042C92A-B2E2-4B2D-AF9C-32A3EA410E05}" type="presParOf" srcId="{E125C15C-14FC-4996-8105-EC8B8D879CAD}" destId="{6423587E-1CA5-4104-852D-AD5EB594631E}" srcOrd="3" destOrd="0" presId="urn:microsoft.com/office/officeart/2005/8/layout/radial6"/>
    <dgm:cxn modelId="{9F5CB977-CDF3-416B-ADFB-8EFC7D4E1FE1}" type="presParOf" srcId="{E125C15C-14FC-4996-8105-EC8B8D879CAD}" destId="{5D0FF911-3A23-4775-AC90-785E76E6D9C0}" srcOrd="4" destOrd="0" presId="urn:microsoft.com/office/officeart/2005/8/layout/radial6"/>
    <dgm:cxn modelId="{2A9E1235-89C5-47A6-8183-BA2C3CFCF042}" type="presParOf" srcId="{E125C15C-14FC-4996-8105-EC8B8D879CAD}" destId="{474D70F4-C48A-4FAC-AF2F-AA2EBA68303F}" srcOrd="5" destOrd="0" presId="urn:microsoft.com/office/officeart/2005/8/layout/radial6"/>
    <dgm:cxn modelId="{1532D5BC-9794-4203-8926-44B7A24829D7}" type="presParOf" srcId="{E125C15C-14FC-4996-8105-EC8B8D879CAD}" destId="{9C0F5EE4-4FC9-4883-B860-6E4A177C5A13}" srcOrd="6" destOrd="0" presId="urn:microsoft.com/office/officeart/2005/8/layout/radial6"/>
    <dgm:cxn modelId="{FE2A2453-6CC1-4CD3-8AC6-F85556E92258}" type="presParOf" srcId="{E125C15C-14FC-4996-8105-EC8B8D879CAD}" destId="{40508956-3D7A-41E1-A8F7-E0DF0FC9F6C4}" srcOrd="7" destOrd="0" presId="urn:microsoft.com/office/officeart/2005/8/layout/radial6"/>
    <dgm:cxn modelId="{0E10BA5F-D5D4-4ED1-B205-BB2C2B20843E}" type="presParOf" srcId="{E125C15C-14FC-4996-8105-EC8B8D879CAD}" destId="{68BE9C0C-FF83-48C5-A19C-E09C0D5BDADC}" srcOrd="8" destOrd="0" presId="urn:microsoft.com/office/officeart/2005/8/layout/radial6"/>
    <dgm:cxn modelId="{996C84AF-0F94-46E7-BF18-9CFB7EA9A606}" type="presParOf" srcId="{E125C15C-14FC-4996-8105-EC8B8D879CAD}" destId="{57193390-FF5D-4601-B105-D0A9B7FA1B32}" srcOrd="9" destOrd="0" presId="urn:microsoft.com/office/officeart/2005/8/layout/radial6"/>
    <dgm:cxn modelId="{21860408-C4B4-47FB-8730-7B6741ACC7E2}" type="presParOf" srcId="{E125C15C-14FC-4996-8105-EC8B8D879CAD}" destId="{5E909AC2-AD99-488B-A388-A67A3D13656E}" srcOrd="10" destOrd="0" presId="urn:microsoft.com/office/officeart/2005/8/layout/radial6"/>
    <dgm:cxn modelId="{373AA70F-9B7C-4FC0-B3E7-FF2A400CDA4F}" type="presParOf" srcId="{E125C15C-14FC-4996-8105-EC8B8D879CAD}" destId="{1C264A58-0825-4A87-B81E-47B5AD2D147E}" srcOrd="11" destOrd="0" presId="urn:microsoft.com/office/officeart/2005/8/layout/radial6"/>
    <dgm:cxn modelId="{DB0331F5-FA32-4512-9140-A9B3253C15AA}" type="presParOf" srcId="{E125C15C-14FC-4996-8105-EC8B8D879CAD}" destId="{E464B983-9FDD-421D-A6F3-D0A1540C338F}" srcOrd="12" destOrd="0" presId="urn:microsoft.com/office/officeart/2005/8/layout/radial6"/>
    <dgm:cxn modelId="{64B31D9A-98CF-424B-BAE2-C69276EFF088}" type="presParOf" srcId="{E125C15C-14FC-4996-8105-EC8B8D879CAD}" destId="{D28B2C85-5A53-4206-ADA7-F1575CF4BA34}" srcOrd="13" destOrd="0" presId="urn:microsoft.com/office/officeart/2005/8/layout/radial6"/>
    <dgm:cxn modelId="{B1ED61A6-7DC3-4700-8AE6-84FF1E2A088E}" type="presParOf" srcId="{E125C15C-14FC-4996-8105-EC8B8D879CAD}" destId="{BA41DBD1-90F2-4EDC-A5ED-9B4ADE4FFD61}" srcOrd="14" destOrd="0" presId="urn:microsoft.com/office/officeart/2005/8/layout/radial6"/>
    <dgm:cxn modelId="{EDE449FE-1A1C-4C5D-900B-0AABCC372AD8}" type="presParOf" srcId="{E125C15C-14FC-4996-8105-EC8B8D879CAD}" destId="{88CE340F-B2A8-4879-BA83-4FF8D53DE4F2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44824"/>
            <a:ext cx="9144000" cy="1008112"/>
          </a:xfrm>
          <a:solidFill>
            <a:srgbClr val="660033"/>
          </a:solidFill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Синдром Маршалла у детей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886200"/>
            <a:ext cx="8208912" cy="2207096"/>
          </a:xfrm>
        </p:spPr>
        <p:txBody>
          <a:bodyPr>
            <a:normAutofit fontScale="40000" lnSpcReduction="20000"/>
          </a:bodyPr>
          <a:lstStyle/>
          <a:p>
            <a:pPr algn="l">
              <a:lnSpc>
                <a:spcPct val="120000"/>
              </a:lnSpc>
            </a:pPr>
            <a:r>
              <a:rPr lang="ru-RU" sz="4500" b="1" dirty="0" smtClean="0">
                <a:solidFill>
                  <a:srgbClr val="660033"/>
                </a:solidFill>
              </a:rPr>
              <a:t>Докладчики:</a:t>
            </a:r>
          </a:p>
          <a:p>
            <a:pPr algn="l">
              <a:lnSpc>
                <a:spcPct val="120000"/>
              </a:lnSpc>
            </a:pPr>
            <a:r>
              <a:rPr lang="ru-RU" sz="4500" b="1" dirty="0" smtClean="0">
                <a:solidFill>
                  <a:srgbClr val="660033"/>
                </a:solidFill>
              </a:rPr>
              <a:t>Налетов </a:t>
            </a:r>
            <a:r>
              <a:rPr lang="ru-RU" sz="4500" b="1" dirty="0" smtClean="0">
                <a:solidFill>
                  <a:srgbClr val="660033"/>
                </a:solidFill>
              </a:rPr>
              <a:t>А.В. </a:t>
            </a:r>
            <a:r>
              <a:rPr lang="ru-RU" sz="4500" b="1" dirty="0" smtClean="0">
                <a:solidFill>
                  <a:srgbClr val="002060"/>
                </a:solidFill>
              </a:rPr>
              <a:t>д.м.н., доцент</a:t>
            </a:r>
            <a:r>
              <a:rPr lang="ru-RU" sz="4500" b="1" dirty="0" smtClean="0">
                <a:solidFill>
                  <a:srgbClr val="002060"/>
                </a:solidFill>
              </a:rPr>
              <a:t> зав.кафедрой </a:t>
            </a:r>
            <a:r>
              <a:rPr lang="ru-RU" sz="4500" b="1" dirty="0" smtClean="0">
                <a:solidFill>
                  <a:srgbClr val="002060"/>
                </a:solidFill>
              </a:rPr>
              <a:t>педиатрии №2, </a:t>
            </a:r>
            <a:endParaRPr lang="ru-RU" sz="4500" b="1" dirty="0" smtClean="0">
              <a:solidFill>
                <a:srgbClr val="002060"/>
              </a:solidFill>
            </a:endParaRPr>
          </a:p>
          <a:p>
            <a:pPr algn="l">
              <a:lnSpc>
                <a:spcPct val="120000"/>
              </a:lnSpc>
            </a:pPr>
            <a:r>
              <a:rPr lang="ru-RU" sz="4500" b="1" dirty="0" err="1" smtClean="0">
                <a:solidFill>
                  <a:srgbClr val="660033"/>
                </a:solidFill>
              </a:rPr>
              <a:t>Лагунова</a:t>
            </a:r>
            <a:r>
              <a:rPr lang="ru-RU" sz="4500" b="1" dirty="0" smtClean="0">
                <a:solidFill>
                  <a:srgbClr val="660033"/>
                </a:solidFill>
              </a:rPr>
              <a:t> </a:t>
            </a:r>
            <a:r>
              <a:rPr lang="ru-RU" sz="4500" b="1" dirty="0" smtClean="0">
                <a:solidFill>
                  <a:srgbClr val="660033"/>
                </a:solidFill>
              </a:rPr>
              <a:t>Н.В. </a:t>
            </a:r>
            <a:r>
              <a:rPr lang="ru-RU" sz="4500" b="1" dirty="0" err="1" smtClean="0">
                <a:solidFill>
                  <a:srgbClr val="002060"/>
                </a:solidFill>
              </a:rPr>
              <a:t>д.мед.н</a:t>
            </a:r>
            <a:r>
              <a:rPr lang="ru-RU" sz="4500" b="1" dirty="0" smtClean="0">
                <a:solidFill>
                  <a:srgbClr val="002060"/>
                </a:solidFill>
              </a:rPr>
              <a:t>., проф., зав. кафедро</a:t>
            </a:r>
            <a:r>
              <a:rPr lang="ru-RU" sz="4200" b="1" dirty="0" smtClean="0">
                <a:solidFill>
                  <a:srgbClr val="002060"/>
                </a:solidFill>
              </a:rPr>
              <a:t>й педиатрии с курсом детских инфекционных болезней Медицинской академии им. С.И. Георгиевского ФГАОУ ВО «КФУ им.В.И. Вернадского», г. Симферополь; </a:t>
            </a:r>
            <a:endParaRPr lang="ru-RU" sz="4200" b="1" dirty="0" smtClean="0">
              <a:solidFill>
                <a:srgbClr val="002060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sz="4200" b="1" dirty="0" err="1" smtClean="0">
                <a:solidFill>
                  <a:srgbClr val="660033"/>
                </a:solidFill>
              </a:rPr>
              <a:t>Мацынина</a:t>
            </a:r>
            <a:r>
              <a:rPr lang="en-US" sz="4200" b="1" dirty="0" smtClean="0">
                <a:solidFill>
                  <a:srgbClr val="660033"/>
                </a:solidFill>
              </a:rPr>
              <a:t> </a:t>
            </a:r>
            <a:r>
              <a:rPr lang="en-US" sz="4200" b="1" dirty="0" smtClean="0">
                <a:solidFill>
                  <a:srgbClr val="660033"/>
                </a:solidFill>
              </a:rPr>
              <a:t>Н.И. </a:t>
            </a:r>
            <a:r>
              <a:rPr lang="en-US" sz="4200" b="1" dirty="0" err="1" smtClean="0">
                <a:solidFill>
                  <a:srgbClr val="002060"/>
                </a:solidFill>
              </a:rPr>
              <a:t>главный</a:t>
            </a:r>
            <a:r>
              <a:rPr lang="en-US" sz="4200" b="1" dirty="0" smtClean="0">
                <a:solidFill>
                  <a:srgbClr val="002060"/>
                </a:solidFill>
              </a:rPr>
              <a:t> </a:t>
            </a:r>
            <a:r>
              <a:rPr lang="en-US" sz="4200" b="1" dirty="0" err="1" smtClean="0">
                <a:solidFill>
                  <a:srgbClr val="002060"/>
                </a:solidFill>
              </a:rPr>
              <a:t>врач</a:t>
            </a:r>
            <a:r>
              <a:rPr lang="en-US" sz="4200" b="1" dirty="0" smtClean="0">
                <a:solidFill>
                  <a:srgbClr val="002060"/>
                </a:solidFill>
              </a:rPr>
              <a:t> КУ «</a:t>
            </a:r>
            <a:r>
              <a:rPr lang="en-US" sz="4200" b="1" dirty="0" err="1" smtClean="0">
                <a:solidFill>
                  <a:srgbClr val="002060"/>
                </a:solidFill>
              </a:rPr>
              <a:t>Городская</a:t>
            </a:r>
            <a:r>
              <a:rPr lang="en-US" sz="4200" b="1" dirty="0" smtClean="0">
                <a:solidFill>
                  <a:srgbClr val="002060"/>
                </a:solidFill>
              </a:rPr>
              <a:t> </a:t>
            </a:r>
            <a:r>
              <a:rPr lang="en-US" sz="4200" b="1" dirty="0" err="1" smtClean="0">
                <a:solidFill>
                  <a:srgbClr val="002060"/>
                </a:solidFill>
              </a:rPr>
              <a:t>детская</a:t>
            </a:r>
            <a:r>
              <a:rPr lang="en-US" sz="4200" b="1" dirty="0" smtClean="0">
                <a:solidFill>
                  <a:srgbClr val="002060"/>
                </a:solidFill>
              </a:rPr>
              <a:t> </a:t>
            </a:r>
            <a:r>
              <a:rPr lang="en-US" sz="4200" b="1" dirty="0" err="1" smtClean="0">
                <a:solidFill>
                  <a:srgbClr val="002060"/>
                </a:solidFill>
              </a:rPr>
              <a:t>клиническая</a:t>
            </a:r>
            <a:r>
              <a:rPr lang="en-US" sz="4200" b="1" dirty="0" smtClean="0">
                <a:solidFill>
                  <a:srgbClr val="002060"/>
                </a:solidFill>
              </a:rPr>
              <a:t> </a:t>
            </a:r>
            <a:r>
              <a:rPr lang="en-US" sz="4200" b="1" dirty="0" err="1" smtClean="0">
                <a:solidFill>
                  <a:srgbClr val="002060"/>
                </a:solidFill>
              </a:rPr>
              <a:t>больница</a:t>
            </a:r>
            <a:r>
              <a:rPr lang="en-US" sz="4200" b="1" dirty="0" smtClean="0">
                <a:solidFill>
                  <a:srgbClr val="002060"/>
                </a:solidFill>
              </a:rPr>
              <a:t> № 1 г. </a:t>
            </a:r>
            <a:r>
              <a:rPr lang="en-US" sz="4200" b="1" dirty="0" err="1" smtClean="0">
                <a:solidFill>
                  <a:srgbClr val="002060"/>
                </a:solidFill>
              </a:rPr>
              <a:t>Донецка</a:t>
            </a:r>
            <a:r>
              <a:rPr lang="en-US" sz="4200" b="1" dirty="0" smtClean="0">
                <a:solidFill>
                  <a:srgbClr val="002060"/>
                </a:solidFill>
              </a:rPr>
              <a:t>».</a:t>
            </a:r>
            <a:endParaRPr lang="ru-RU" sz="4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090"/>
          </a:xfrm>
          <a:solidFill>
            <a:srgbClr val="660033"/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Патогенез </a:t>
            </a:r>
            <a:r>
              <a:rPr lang="en-US" sz="3200" dirty="0" smtClean="0">
                <a:solidFill>
                  <a:schemeClr val="bg1"/>
                </a:solidFill>
              </a:rPr>
              <a:t>PFAPA-</a:t>
            </a:r>
            <a:r>
              <a:rPr lang="uk-UA" sz="3200" dirty="0" err="1" smtClean="0">
                <a:solidFill>
                  <a:schemeClr val="bg1"/>
                </a:solidFill>
              </a:rPr>
              <a:t>синдрома</a:t>
            </a:r>
            <a:endParaRPr lang="ru-RU" sz="3200" dirty="0">
              <a:solidFill>
                <a:schemeClr val="bg1"/>
              </a:solidFill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683568" y="1052736"/>
          <a:ext cx="7992888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090"/>
          </a:xfrm>
          <a:solidFill>
            <a:srgbClr val="660033"/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Клинические проявления </a:t>
            </a:r>
            <a:r>
              <a:rPr lang="en-US" sz="3200" dirty="0" smtClean="0">
                <a:solidFill>
                  <a:schemeClr val="bg1"/>
                </a:solidFill>
              </a:rPr>
              <a:t>PFAPA-</a:t>
            </a:r>
            <a:r>
              <a:rPr lang="uk-UA" sz="3200" dirty="0" err="1" smtClean="0">
                <a:solidFill>
                  <a:schemeClr val="bg1"/>
                </a:solidFill>
              </a:rPr>
              <a:t>синдрома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7632848" cy="452596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Периодичность симптомов лихорадки </a:t>
            </a:r>
            <a:r>
              <a:rPr lang="ru-RU" sz="2800" b="1" dirty="0" smtClean="0">
                <a:solidFill>
                  <a:srgbClr val="660033"/>
                </a:solidFill>
              </a:rPr>
              <a:t>(обычно интервал меньше 6 недель) с внезапным началом и быстрым повышением температуры до высоких цифр (39С-40С), которая сохраняется свыше 3-6 дней.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Респираторные синдромы</a:t>
            </a:r>
            <a:r>
              <a:rPr lang="ru-RU" sz="2800" b="1" dirty="0" smtClean="0">
                <a:solidFill>
                  <a:srgbClr val="660033"/>
                </a:solidFill>
              </a:rPr>
              <a:t>, озноб, миалгии, артралгии </a:t>
            </a:r>
            <a:r>
              <a:rPr lang="ru-RU" sz="2800" b="1" dirty="0" smtClean="0">
                <a:solidFill>
                  <a:srgbClr val="002060"/>
                </a:solidFill>
              </a:rPr>
              <a:t>отсутствуют</a:t>
            </a:r>
            <a:r>
              <a:rPr lang="ru-RU" sz="2800" b="1" dirty="0" smtClean="0">
                <a:solidFill>
                  <a:srgbClr val="660033"/>
                </a:solidFill>
              </a:rPr>
              <a:t>. </a:t>
            </a:r>
          </a:p>
          <a:p>
            <a:r>
              <a:rPr lang="ru-RU" sz="2800" b="1" dirty="0" smtClean="0">
                <a:solidFill>
                  <a:srgbClr val="660033"/>
                </a:solidFill>
              </a:rPr>
              <a:t>Хорошее самочувствие ребенка даже при высокой лихорадке.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Восстановление нормального статуса ребенка между эпизодами.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4098" name="Picture 2" descr="C:\Users\Андрей\Desktop\человечки для презентации\5ad1f86ac06f9ef23dde6ac57314dbd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6316" y="4221088"/>
            <a:ext cx="1977684" cy="26369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090"/>
          </a:xfrm>
          <a:solidFill>
            <a:srgbClr val="660033"/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Лабораторная диагностика </a:t>
            </a:r>
            <a:r>
              <a:rPr lang="en-US" sz="3200" dirty="0" smtClean="0">
                <a:solidFill>
                  <a:schemeClr val="bg1"/>
                </a:solidFill>
              </a:rPr>
              <a:t>PFAPA-</a:t>
            </a:r>
            <a:r>
              <a:rPr lang="uk-UA" sz="3200" dirty="0" err="1" smtClean="0">
                <a:solidFill>
                  <a:schemeClr val="bg1"/>
                </a:solidFill>
              </a:rPr>
              <a:t>синдрома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660033"/>
                </a:solidFill>
              </a:rPr>
              <a:t>Специфических лабораторных маркеров нет!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Во время атаки – </a:t>
            </a:r>
            <a:r>
              <a:rPr lang="ru-RU" sz="2800" b="1" dirty="0" smtClean="0">
                <a:solidFill>
                  <a:srgbClr val="660033"/>
                </a:solidFill>
              </a:rPr>
              <a:t>повышение лейкоцитов </a:t>
            </a:r>
            <a:r>
              <a:rPr lang="ru-RU" sz="2800" b="1" dirty="0" smtClean="0">
                <a:solidFill>
                  <a:srgbClr val="002060"/>
                </a:solidFill>
              </a:rPr>
              <a:t>в периферической крови с превалированием нейтрофилов.</a:t>
            </a:r>
          </a:p>
          <a:p>
            <a:r>
              <a:rPr lang="ru-RU" sz="2800" b="1" dirty="0" smtClean="0">
                <a:solidFill>
                  <a:srgbClr val="660033"/>
                </a:solidFill>
              </a:rPr>
              <a:t>СОЭ</a:t>
            </a:r>
            <a:r>
              <a:rPr lang="ru-RU" sz="2800" b="1" dirty="0" smtClean="0">
                <a:solidFill>
                  <a:srgbClr val="002060"/>
                </a:solidFill>
              </a:rPr>
              <a:t> – повышается в течение нескольких дней лихорадки.</a:t>
            </a:r>
          </a:p>
          <a:p>
            <a:r>
              <a:rPr lang="ru-RU" sz="2800" b="1" dirty="0" smtClean="0">
                <a:solidFill>
                  <a:srgbClr val="660033"/>
                </a:solidFill>
              </a:rPr>
              <a:t>СРБ</a:t>
            </a:r>
            <a:r>
              <a:rPr lang="ru-RU" sz="2800" b="1" dirty="0" smtClean="0">
                <a:solidFill>
                  <a:srgbClr val="002060"/>
                </a:solidFill>
              </a:rPr>
              <a:t> – повышен.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5123" name="Picture 3" descr="C:\Users\Андрей\Desktop\человечки для презентации\s1200 (1)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24817" t="7427" r="17625"/>
          <a:stretch>
            <a:fillRect/>
          </a:stretch>
        </p:blipFill>
        <p:spPr bwMode="auto">
          <a:xfrm>
            <a:off x="7218254" y="4005064"/>
            <a:ext cx="1773818" cy="28529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090"/>
          </a:xfrm>
          <a:solidFill>
            <a:srgbClr val="660033"/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Дифференциальная диагностика </a:t>
            </a:r>
            <a:r>
              <a:rPr lang="en-US" sz="3200" dirty="0" smtClean="0">
                <a:solidFill>
                  <a:schemeClr val="bg1"/>
                </a:solidFill>
              </a:rPr>
              <a:t>PFAPA-</a:t>
            </a:r>
            <a:r>
              <a:rPr lang="uk-UA" sz="3200" dirty="0" err="1" smtClean="0">
                <a:solidFill>
                  <a:schemeClr val="bg1"/>
                </a:solidFill>
              </a:rPr>
              <a:t>синдрома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Autofit/>
          </a:bodyPr>
          <a:lstStyle/>
          <a:p>
            <a:pPr algn="r">
              <a:buNone/>
            </a:pPr>
            <a:r>
              <a:rPr lang="ru-RU" sz="2800" b="1" dirty="0" smtClean="0">
                <a:solidFill>
                  <a:srgbClr val="660033"/>
                </a:solidFill>
              </a:rPr>
              <a:t>Циклическая </a:t>
            </a:r>
            <a:r>
              <a:rPr lang="ru-RU" sz="2800" b="1" dirty="0" err="1" smtClean="0">
                <a:solidFill>
                  <a:srgbClr val="660033"/>
                </a:solidFill>
              </a:rPr>
              <a:t>нейтропения</a:t>
            </a:r>
            <a:endParaRPr lang="ru-RU" sz="2800" b="1" dirty="0" smtClean="0">
              <a:solidFill>
                <a:srgbClr val="660033"/>
              </a:solidFill>
            </a:endParaRPr>
          </a:p>
          <a:p>
            <a:pPr algn="r"/>
            <a:r>
              <a:rPr lang="ru-RU" sz="2800" b="1" dirty="0" smtClean="0">
                <a:solidFill>
                  <a:srgbClr val="002060"/>
                </a:solidFill>
              </a:rPr>
              <a:t>приступы лихорадки, </a:t>
            </a:r>
            <a:r>
              <a:rPr lang="ru-RU" sz="2800" b="1" dirty="0" err="1" smtClean="0">
                <a:solidFill>
                  <a:srgbClr val="002060"/>
                </a:solidFill>
              </a:rPr>
              <a:t>афтозного</a:t>
            </a:r>
            <a:r>
              <a:rPr lang="ru-RU" sz="2800" b="1" dirty="0" smtClean="0">
                <a:solidFill>
                  <a:srgbClr val="002060"/>
                </a:solidFill>
              </a:rPr>
              <a:t> стоматита, фарингита каждые 18-24 дня,</a:t>
            </a:r>
          </a:p>
          <a:p>
            <a:pPr algn="r"/>
            <a:r>
              <a:rPr lang="ru-RU" sz="2800" b="1" dirty="0" err="1" smtClean="0">
                <a:solidFill>
                  <a:srgbClr val="002060"/>
                </a:solidFill>
              </a:rPr>
              <a:t>нейтропения</a:t>
            </a:r>
            <a:r>
              <a:rPr lang="ru-RU" sz="2800" b="1" dirty="0" smtClean="0">
                <a:solidFill>
                  <a:srgbClr val="002060"/>
                </a:solidFill>
              </a:rPr>
              <a:t>, </a:t>
            </a:r>
          </a:p>
          <a:p>
            <a:pPr algn="r"/>
            <a:r>
              <a:rPr lang="ru-RU" sz="2800" b="1" dirty="0" err="1" smtClean="0">
                <a:solidFill>
                  <a:srgbClr val="002060"/>
                </a:solidFill>
              </a:rPr>
              <a:t>промиелоцитарная</a:t>
            </a:r>
            <a:r>
              <a:rPr lang="ru-RU" sz="2800" b="1" dirty="0" smtClean="0">
                <a:solidFill>
                  <a:srgbClr val="002060"/>
                </a:solidFill>
              </a:rPr>
              <a:t> остановка созревания в костном мозге, </a:t>
            </a:r>
          </a:p>
          <a:p>
            <a:pPr algn="r"/>
            <a:r>
              <a:rPr lang="ru-RU" sz="2800" b="1" dirty="0" smtClean="0">
                <a:solidFill>
                  <a:srgbClr val="002060"/>
                </a:solidFill>
              </a:rPr>
              <a:t>гнойные осложнения.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6146" name="Picture 2" descr="C:\Users\Андрей\Desktop\человечки для презентации\s1200.png"/>
          <p:cNvPicPr>
            <a:picLocks noChangeAspect="1" noChangeArrowheads="1"/>
          </p:cNvPicPr>
          <p:nvPr/>
        </p:nvPicPr>
        <p:blipFill>
          <a:blip r:embed="rId2" cstate="print"/>
          <a:srcRect l="14136" r="18956"/>
          <a:stretch>
            <a:fillRect/>
          </a:stretch>
        </p:blipFill>
        <p:spPr bwMode="auto">
          <a:xfrm>
            <a:off x="179512" y="4059832"/>
            <a:ext cx="1872208" cy="2798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090"/>
          </a:xfrm>
          <a:solidFill>
            <a:srgbClr val="660033"/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Дифференциальная диагностика </a:t>
            </a:r>
            <a:r>
              <a:rPr lang="en-US" sz="3200" dirty="0" smtClean="0">
                <a:solidFill>
                  <a:schemeClr val="bg1"/>
                </a:solidFill>
              </a:rPr>
              <a:t>PFAPA-</a:t>
            </a:r>
            <a:r>
              <a:rPr lang="uk-UA" sz="3200" dirty="0" err="1" smtClean="0">
                <a:solidFill>
                  <a:schemeClr val="bg1"/>
                </a:solidFill>
              </a:rPr>
              <a:t>синдрома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914400" y="1556792"/>
            <a:ext cx="8229600" cy="4525963"/>
          </a:xfrm>
        </p:spPr>
        <p:txBody>
          <a:bodyPr>
            <a:noAutofit/>
          </a:bodyPr>
          <a:lstStyle/>
          <a:p>
            <a:pPr algn="r">
              <a:buNone/>
            </a:pPr>
            <a:r>
              <a:rPr lang="ru-RU" sz="2800" b="1" dirty="0" smtClean="0">
                <a:solidFill>
                  <a:srgbClr val="660033"/>
                </a:solidFill>
              </a:rPr>
              <a:t>Синдром семейной средиземноморской лихорадки</a:t>
            </a:r>
          </a:p>
          <a:p>
            <a:pPr algn="r"/>
            <a:r>
              <a:rPr lang="ru-RU" sz="2800" b="1" dirty="0" smtClean="0">
                <a:solidFill>
                  <a:srgbClr val="002060"/>
                </a:solidFill>
              </a:rPr>
              <a:t>Лихорадочный синдром не цикличен.</a:t>
            </a:r>
          </a:p>
          <a:p>
            <a:pPr algn="r"/>
            <a:r>
              <a:rPr lang="ru-RU" sz="2800" b="1" dirty="0" err="1" smtClean="0">
                <a:solidFill>
                  <a:srgbClr val="002060"/>
                </a:solidFill>
              </a:rPr>
              <a:t>Рожеподобная</a:t>
            </a:r>
            <a:r>
              <a:rPr lang="ru-RU" sz="2800" b="1" dirty="0" smtClean="0">
                <a:solidFill>
                  <a:srgbClr val="002060"/>
                </a:solidFill>
              </a:rPr>
              <a:t> сыпь.</a:t>
            </a:r>
          </a:p>
          <a:p>
            <a:pPr algn="r"/>
            <a:r>
              <a:rPr lang="ru-RU" sz="2800" b="1" dirty="0" smtClean="0">
                <a:solidFill>
                  <a:srgbClr val="002060"/>
                </a:solidFill>
              </a:rPr>
              <a:t>Внезапное воспаление серозных или синовиальных оболочек, что характеризуется повторными приступами болей вследствие перитонита, плеврита, артрита.</a:t>
            </a:r>
          </a:p>
          <a:p>
            <a:pPr algn="r"/>
            <a:r>
              <a:rPr lang="ru-RU" sz="2800" b="1" dirty="0" smtClean="0">
                <a:solidFill>
                  <a:srgbClr val="002060"/>
                </a:solidFill>
              </a:rPr>
              <a:t>СРБ, АНФ, СОЭ, РФ – отрицательные.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7170" name="Picture 2" descr="C:\Users\Андрей\Desktop\человечки для презентации\overview-of-brokers-of-binary-options-with-a-license_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265712"/>
            <a:ext cx="2592288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090"/>
          </a:xfrm>
          <a:solidFill>
            <a:srgbClr val="660033"/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Дифференциальная диагностика </a:t>
            </a:r>
            <a:r>
              <a:rPr lang="en-US" sz="3200" dirty="0" smtClean="0">
                <a:solidFill>
                  <a:schemeClr val="bg1"/>
                </a:solidFill>
              </a:rPr>
              <a:t>PFAPA-</a:t>
            </a:r>
            <a:r>
              <a:rPr lang="uk-UA" sz="3200" dirty="0" err="1" smtClean="0">
                <a:solidFill>
                  <a:schemeClr val="bg1"/>
                </a:solidFill>
              </a:rPr>
              <a:t>синдрома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b="1" dirty="0" err="1" smtClean="0">
                <a:solidFill>
                  <a:srgbClr val="660033"/>
                </a:solidFill>
              </a:rPr>
              <a:t>Гипер</a:t>
            </a:r>
            <a:r>
              <a:rPr lang="ru-RU" sz="2800" b="1" dirty="0" smtClean="0">
                <a:solidFill>
                  <a:srgbClr val="660033"/>
                </a:solidFill>
              </a:rPr>
              <a:t>-</a:t>
            </a:r>
            <a:r>
              <a:rPr lang="en-US" sz="2800" b="1" dirty="0" err="1" smtClean="0">
                <a:solidFill>
                  <a:srgbClr val="660033"/>
                </a:solidFill>
              </a:rPr>
              <a:t>IgD</a:t>
            </a:r>
            <a:r>
              <a:rPr lang="en-US" sz="2800" b="1" dirty="0" smtClean="0">
                <a:solidFill>
                  <a:srgbClr val="660033"/>
                </a:solidFill>
              </a:rPr>
              <a:t>-</a:t>
            </a:r>
            <a:r>
              <a:rPr lang="uk-UA" sz="2800" b="1" dirty="0" smtClean="0">
                <a:solidFill>
                  <a:srgbClr val="660033"/>
                </a:solidFill>
              </a:rPr>
              <a:t>синдром</a:t>
            </a:r>
            <a:endParaRPr lang="ru-RU" sz="2800" b="1" dirty="0" smtClean="0">
              <a:solidFill>
                <a:srgbClr val="660033"/>
              </a:solidFill>
            </a:endParaRPr>
          </a:p>
          <a:p>
            <a:r>
              <a:rPr lang="ru-RU" sz="2800" b="1" dirty="0" smtClean="0">
                <a:solidFill>
                  <a:srgbClr val="002060"/>
                </a:solidFill>
              </a:rPr>
              <a:t>превалируют симптомы со стороны ЖКТ (рвота, диарея);</a:t>
            </a:r>
          </a:p>
          <a:p>
            <a:r>
              <a:rPr lang="ru-RU" sz="2800" b="1" dirty="0" err="1" smtClean="0">
                <a:solidFill>
                  <a:srgbClr val="002060"/>
                </a:solidFill>
              </a:rPr>
              <a:t>полиаденопатия</a:t>
            </a:r>
            <a:r>
              <a:rPr lang="ru-RU" sz="2800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сыпь;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отсутствие </a:t>
            </a:r>
            <a:r>
              <a:rPr lang="ru-RU" sz="2800" b="1" dirty="0" err="1" smtClean="0">
                <a:solidFill>
                  <a:srgbClr val="002060"/>
                </a:solidFill>
              </a:rPr>
              <a:t>афтозного</a:t>
            </a:r>
            <a:r>
              <a:rPr lang="ru-RU" sz="2800" b="1" dirty="0" smtClean="0">
                <a:solidFill>
                  <a:srgbClr val="002060"/>
                </a:solidFill>
              </a:rPr>
              <a:t> стоматита;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r>
              <a:rPr lang="ru-RU" sz="2800" b="1" dirty="0" smtClean="0">
                <a:solidFill>
                  <a:srgbClr val="002060"/>
                </a:solidFill>
              </a:rPr>
              <a:t>перед началом лихорадки – повышение сывороточного уровня </a:t>
            </a:r>
            <a:r>
              <a:rPr lang="en-US" sz="2800" b="1" dirty="0" err="1" smtClean="0">
                <a:solidFill>
                  <a:srgbClr val="002060"/>
                </a:solidFill>
              </a:rPr>
              <a:t>IgD</a:t>
            </a:r>
            <a:r>
              <a:rPr lang="en-US" sz="2800" b="1" dirty="0" smtClean="0">
                <a:solidFill>
                  <a:srgbClr val="002060"/>
                </a:solidFill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</a:rPr>
              <a:t>IgE</a:t>
            </a:r>
            <a:r>
              <a:rPr lang="ru-RU" sz="2800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СРБ, АНФ, СОЭ, РФ – отрицательные.</a:t>
            </a:r>
            <a:endParaRPr lang="ru-RU" sz="2800" b="1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800" b="1" dirty="0" smtClean="0">
              <a:solidFill>
                <a:srgbClr val="002060"/>
              </a:solidFill>
            </a:endParaRPr>
          </a:p>
          <a:p>
            <a:endParaRPr lang="ru-RU" sz="28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800" b="1" dirty="0" smtClean="0">
              <a:solidFill>
                <a:srgbClr val="002060"/>
              </a:solidFill>
            </a:endParaRPr>
          </a:p>
        </p:txBody>
      </p:sp>
      <p:pic>
        <p:nvPicPr>
          <p:cNvPr id="5" name="Picture 2" descr="C:\Users\Андрей\Desktop\человечки для презентации\s1200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88224" y="3896137"/>
            <a:ext cx="2555776" cy="28178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090"/>
          </a:xfrm>
          <a:solidFill>
            <a:srgbClr val="660033"/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Лечение </a:t>
            </a:r>
            <a:r>
              <a:rPr lang="en-US" sz="3200" dirty="0" smtClean="0">
                <a:solidFill>
                  <a:schemeClr val="bg1"/>
                </a:solidFill>
              </a:rPr>
              <a:t>PFAPA-</a:t>
            </a:r>
            <a:r>
              <a:rPr lang="uk-UA" sz="3200" dirty="0" err="1" smtClean="0">
                <a:solidFill>
                  <a:schemeClr val="bg1"/>
                </a:solidFill>
              </a:rPr>
              <a:t>синдрома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7200800" cy="5256584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</a:rPr>
              <a:t>Использование антипиретиков (парацетамол, ибупрофен) дает минимальный и непродолжительный эффект.</a:t>
            </a:r>
          </a:p>
          <a:p>
            <a:r>
              <a:rPr lang="ru-RU" sz="2200" b="1" dirty="0" smtClean="0">
                <a:solidFill>
                  <a:srgbClr val="002060"/>
                </a:solidFill>
              </a:rPr>
              <a:t>Использование антибиотиков – </a:t>
            </a:r>
            <a:r>
              <a:rPr lang="ru-RU" sz="2200" b="1" dirty="0" err="1" smtClean="0">
                <a:solidFill>
                  <a:srgbClr val="002060"/>
                </a:solidFill>
              </a:rPr>
              <a:t>патогенетически</a:t>
            </a:r>
            <a:r>
              <a:rPr lang="ru-RU" sz="2200" b="1" dirty="0" smtClean="0">
                <a:solidFill>
                  <a:srgbClr val="002060"/>
                </a:solidFill>
              </a:rPr>
              <a:t> не оправдано и не влияет на частоту и выраженность симптомов.</a:t>
            </a:r>
          </a:p>
          <a:p>
            <a:r>
              <a:rPr lang="ru-RU" sz="2200" b="1" dirty="0" smtClean="0">
                <a:solidFill>
                  <a:srgbClr val="002060"/>
                </a:solidFill>
              </a:rPr>
              <a:t>Применение </a:t>
            </a:r>
            <a:r>
              <a:rPr lang="ru-RU" sz="2200" b="1" dirty="0" smtClean="0">
                <a:solidFill>
                  <a:srgbClr val="660033"/>
                </a:solidFill>
              </a:rPr>
              <a:t>кортикостероидов</a:t>
            </a:r>
            <a:r>
              <a:rPr lang="ru-RU" sz="2200" b="1" dirty="0" smtClean="0">
                <a:solidFill>
                  <a:srgbClr val="002060"/>
                </a:solidFill>
              </a:rPr>
              <a:t> в момент приступа (</a:t>
            </a:r>
            <a:r>
              <a:rPr lang="ru-RU" sz="2200" b="1" dirty="0" err="1" smtClean="0">
                <a:solidFill>
                  <a:srgbClr val="002060"/>
                </a:solidFill>
              </a:rPr>
              <a:t>преднизолон</a:t>
            </a:r>
            <a:r>
              <a:rPr lang="ru-RU" sz="2200" b="1" dirty="0" smtClean="0">
                <a:solidFill>
                  <a:srgbClr val="002060"/>
                </a:solidFill>
              </a:rPr>
              <a:t> 1-2 мг/кг/сутки) позволяет купировать симптомы, но не предотвращает последующих и не влияет на периодичность.</a:t>
            </a:r>
          </a:p>
          <a:p>
            <a:r>
              <a:rPr lang="ru-RU" sz="2200" b="1" dirty="0" smtClean="0">
                <a:solidFill>
                  <a:srgbClr val="002060"/>
                </a:solidFill>
              </a:rPr>
              <a:t>Проведение </a:t>
            </a:r>
            <a:r>
              <a:rPr lang="ru-RU" sz="2200" b="1" dirty="0" err="1" smtClean="0">
                <a:solidFill>
                  <a:srgbClr val="660033"/>
                </a:solidFill>
              </a:rPr>
              <a:t>тонзиллэктомии</a:t>
            </a:r>
            <a:r>
              <a:rPr lang="ru-RU" sz="2200" b="1" dirty="0" smtClean="0">
                <a:solidFill>
                  <a:srgbClr val="660033"/>
                </a:solidFill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</a:rPr>
              <a:t>позволяет прервать течение заболевания и считается наиболее успешным методом лечения.</a:t>
            </a:r>
          </a:p>
          <a:p>
            <a:endParaRPr lang="ru-RU" sz="28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800" b="1" dirty="0" smtClean="0">
              <a:solidFill>
                <a:srgbClr val="002060"/>
              </a:solidFill>
            </a:endParaRPr>
          </a:p>
        </p:txBody>
      </p:sp>
      <p:pic>
        <p:nvPicPr>
          <p:cNvPr id="8194" name="Picture 2" descr="C:\Users\Андрей\Desktop\человечки для презентации\Белый-человечек-без-фона0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5135" y="4077072"/>
            <a:ext cx="1838865" cy="24518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090"/>
          </a:xfrm>
          <a:solidFill>
            <a:srgbClr val="660033"/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Течение и прогноз </a:t>
            </a:r>
            <a:r>
              <a:rPr lang="en-US" sz="3200" dirty="0" smtClean="0">
                <a:solidFill>
                  <a:schemeClr val="bg1"/>
                </a:solidFill>
              </a:rPr>
              <a:t>PFAPA-</a:t>
            </a:r>
            <a:r>
              <a:rPr lang="uk-UA" sz="3200" dirty="0" err="1" smtClean="0">
                <a:solidFill>
                  <a:schemeClr val="bg1"/>
                </a:solidFill>
              </a:rPr>
              <a:t>синдрома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7200800" cy="5256584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</a:rPr>
              <a:t>Синдром Маршалла считается заболеванием, проходящим без лечения, которое, как правило, спонтанно проходит до подросткового возраста.</a:t>
            </a:r>
            <a:endParaRPr lang="ru-RU" sz="2200" b="1" smtClean="0">
              <a:solidFill>
                <a:srgbClr val="002060"/>
              </a:solidFill>
            </a:endParaRPr>
          </a:p>
          <a:p>
            <a:endParaRPr lang="ru-RU" sz="2200" b="1" dirty="0" smtClean="0">
              <a:solidFill>
                <a:srgbClr val="002060"/>
              </a:solidFill>
            </a:endParaRPr>
          </a:p>
          <a:p>
            <a:r>
              <a:rPr lang="ru-RU" sz="2200" b="1" dirty="0" smtClean="0">
                <a:solidFill>
                  <a:srgbClr val="002060"/>
                </a:solidFill>
              </a:rPr>
              <a:t>Рост и развитие пациентов – нормальные, никакие последствия не были описаны.</a:t>
            </a:r>
          </a:p>
          <a:p>
            <a:endParaRPr lang="ru-RU" sz="2200" b="1" dirty="0" smtClean="0">
              <a:solidFill>
                <a:srgbClr val="002060"/>
              </a:solidFill>
            </a:endParaRPr>
          </a:p>
          <a:p>
            <a:r>
              <a:rPr lang="ru-RU" sz="2200" b="1" dirty="0" smtClean="0">
                <a:solidFill>
                  <a:srgbClr val="002060"/>
                </a:solidFill>
              </a:rPr>
              <a:t>Однако рассматривается роль АВЗ в качестве предрасполагающего фактора в дальнейшем формировании аутоиммунных заболеваний.   </a:t>
            </a:r>
          </a:p>
          <a:p>
            <a:endParaRPr lang="ru-RU" sz="28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800" b="1" dirty="0" smtClean="0">
              <a:solidFill>
                <a:srgbClr val="002060"/>
              </a:solidFill>
            </a:endParaRPr>
          </a:p>
        </p:txBody>
      </p:sp>
      <p:pic>
        <p:nvPicPr>
          <p:cNvPr id="9218" name="Picture 2" descr="C:\Users\Андрей\Desktop\человечки для презентации\!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212976"/>
            <a:ext cx="2034127" cy="15891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Андрей\Desktop\человечки для презентации\kartinka-spasibo-za-vnimanie-dlya-prezentatsij-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75" y="138113"/>
            <a:ext cx="8782050" cy="6581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62074"/>
          </a:xfrm>
          <a:solidFill>
            <a:srgbClr val="660033"/>
          </a:solidFill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Что такое </a:t>
            </a:r>
            <a:r>
              <a:rPr lang="ru-RU" sz="3200" b="1" dirty="0" err="1" smtClean="0">
                <a:solidFill>
                  <a:schemeClr val="bg1"/>
                </a:solidFill>
              </a:rPr>
              <a:t>аутовоспалительные</a:t>
            </a:r>
            <a:r>
              <a:rPr lang="ru-RU" sz="3200" b="1" dirty="0" smtClean="0">
                <a:solidFill>
                  <a:schemeClr val="bg1"/>
                </a:solidFill>
              </a:rPr>
              <a:t> заболевания?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7488832" cy="5616624"/>
          </a:xfrm>
        </p:spPr>
        <p:txBody>
          <a:bodyPr>
            <a:normAutofit/>
          </a:bodyPr>
          <a:lstStyle/>
          <a:p>
            <a:r>
              <a:rPr lang="ru-RU" sz="2600" b="1" dirty="0" smtClean="0">
                <a:solidFill>
                  <a:srgbClr val="660033"/>
                </a:solidFill>
              </a:rPr>
              <a:t>АВЗ – недавно выделенная группа редких заболеваний, которые характеризуются наличием </a:t>
            </a:r>
            <a:r>
              <a:rPr lang="ru-RU" sz="2600" b="1" dirty="0" smtClean="0">
                <a:solidFill>
                  <a:srgbClr val="002060"/>
                </a:solidFill>
              </a:rPr>
              <a:t>хронического</a:t>
            </a:r>
            <a:r>
              <a:rPr lang="ru-RU" sz="2600" b="1" dirty="0" smtClean="0">
                <a:solidFill>
                  <a:srgbClr val="660033"/>
                </a:solidFill>
              </a:rPr>
              <a:t> или </a:t>
            </a:r>
            <a:r>
              <a:rPr lang="ru-RU" sz="2600" b="1" dirty="0" smtClean="0">
                <a:solidFill>
                  <a:srgbClr val="002060"/>
                </a:solidFill>
              </a:rPr>
              <a:t>рецидивирующего системного воспаления </a:t>
            </a:r>
            <a:r>
              <a:rPr lang="ru-RU" sz="2600" b="1" dirty="0" smtClean="0">
                <a:solidFill>
                  <a:srgbClr val="660033"/>
                </a:solidFill>
              </a:rPr>
              <a:t>и часто </a:t>
            </a:r>
            <a:r>
              <a:rPr lang="ru-RU" sz="2600" b="1" dirty="0" smtClean="0">
                <a:solidFill>
                  <a:srgbClr val="002060"/>
                </a:solidFill>
              </a:rPr>
              <a:t>развиваются без провоцирующих факторов</a:t>
            </a:r>
            <a:r>
              <a:rPr lang="ru-RU" sz="2600" b="1" dirty="0" smtClean="0">
                <a:solidFill>
                  <a:srgbClr val="660033"/>
                </a:solidFill>
              </a:rPr>
              <a:t>.</a:t>
            </a:r>
          </a:p>
          <a:p>
            <a:endParaRPr lang="ru-RU" sz="2600" b="1" dirty="0" smtClean="0">
              <a:solidFill>
                <a:srgbClr val="660033"/>
              </a:solidFill>
            </a:endParaRPr>
          </a:p>
          <a:p>
            <a:endParaRPr lang="ru-RU" sz="2600" b="1" dirty="0" smtClean="0">
              <a:solidFill>
                <a:srgbClr val="660033"/>
              </a:solidFill>
            </a:endParaRPr>
          </a:p>
          <a:p>
            <a:r>
              <a:rPr lang="ru-RU" sz="2600" b="1" dirty="0" smtClean="0">
                <a:solidFill>
                  <a:srgbClr val="660033"/>
                </a:solidFill>
              </a:rPr>
              <a:t>Большинство АВЗ </a:t>
            </a:r>
            <a:r>
              <a:rPr lang="ru-RU" sz="2600" b="1" dirty="0" smtClean="0">
                <a:solidFill>
                  <a:srgbClr val="002060"/>
                </a:solidFill>
              </a:rPr>
              <a:t>манифестируют в детском возрасте</a:t>
            </a:r>
            <a:r>
              <a:rPr lang="ru-RU" sz="2600" b="1" dirty="0" smtClean="0">
                <a:solidFill>
                  <a:srgbClr val="660033"/>
                </a:solidFill>
              </a:rPr>
              <a:t>, во многих случаях можно проследить семейный анамнез.</a:t>
            </a:r>
          </a:p>
        </p:txBody>
      </p:sp>
      <p:pic>
        <p:nvPicPr>
          <p:cNvPr id="1027" name="Picture 3" descr="C:\Users\Андрей\Documents\Текщие выступления\! Кривущев конференция\картинки\3.jpg"/>
          <p:cNvPicPr>
            <a:picLocks noChangeAspect="1" noChangeArrowheads="1"/>
          </p:cNvPicPr>
          <p:nvPr/>
        </p:nvPicPr>
        <p:blipFill>
          <a:blip r:embed="rId2" cstate="print"/>
          <a:srcRect l="10172" r="11843"/>
          <a:stretch>
            <a:fillRect/>
          </a:stretch>
        </p:blipFill>
        <p:spPr bwMode="auto">
          <a:xfrm>
            <a:off x="7487816" y="4653136"/>
            <a:ext cx="1656184" cy="22048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62074"/>
          </a:xfrm>
          <a:solidFill>
            <a:srgbClr val="660033"/>
          </a:solidFill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Что такое </a:t>
            </a:r>
            <a:r>
              <a:rPr lang="ru-RU" sz="3200" b="1" dirty="0" err="1" smtClean="0">
                <a:solidFill>
                  <a:schemeClr val="bg1"/>
                </a:solidFill>
              </a:rPr>
              <a:t>аутовоспалительные</a:t>
            </a:r>
            <a:r>
              <a:rPr lang="ru-RU" sz="3200" b="1" dirty="0" smtClean="0">
                <a:solidFill>
                  <a:schemeClr val="bg1"/>
                </a:solidFill>
              </a:rPr>
              <a:t> заболевания?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7488832" cy="561662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660033"/>
                </a:solidFill>
              </a:rPr>
              <a:t>Основное клиническое проявление – </a:t>
            </a:r>
            <a:r>
              <a:rPr lang="ru-RU" sz="2400" b="1" dirty="0" smtClean="0">
                <a:solidFill>
                  <a:srgbClr val="002060"/>
                </a:solidFill>
              </a:rPr>
              <a:t>эпизоды лихорадки </a:t>
            </a:r>
            <a:r>
              <a:rPr lang="ru-RU" sz="2400" b="1" dirty="0" smtClean="0">
                <a:solidFill>
                  <a:srgbClr val="660033"/>
                </a:solidFill>
              </a:rPr>
              <a:t>в сочетании с: </a:t>
            </a:r>
          </a:p>
          <a:p>
            <a:pPr lvl="1"/>
            <a:r>
              <a:rPr lang="ru-RU" sz="2200" b="1" dirty="0" smtClean="0">
                <a:solidFill>
                  <a:srgbClr val="660033"/>
                </a:solidFill>
              </a:rPr>
              <a:t>высыпания на коже и слизистых;</a:t>
            </a:r>
          </a:p>
          <a:p>
            <a:pPr lvl="1"/>
            <a:r>
              <a:rPr lang="ru-RU" sz="2200" b="1" dirty="0" smtClean="0">
                <a:solidFill>
                  <a:srgbClr val="660033"/>
                </a:solidFill>
              </a:rPr>
              <a:t>опорно-двигательный аппарат (миалгия, артралгия, артрит);</a:t>
            </a:r>
          </a:p>
          <a:p>
            <a:pPr lvl="1"/>
            <a:r>
              <a:rPr lang="ru-RU" sz="2200" b="1" dirty="0" smtClean="0">
                <a:solidFill>
                  <a:srgbClr val="660033"/>
                </a:solidFill>
              </a:rPr>
              <a:t>вовлечение внутренних органов и серозных оболочек (болью в животе, плеврит, перикардит);</a:t>
            </a:r>
          </a:p>
          <a:p>
            <a:pPr lvl="1"/>
            <a:r>
              <a:rPr lang="ru-RU" sz="2200" b="1" dirty="0" smtClean="0">
                <a:solidFill>
                  <a:srgbClr val="660033"/>
                </a:solidFill>
              </a:rPr>
              <a:t>лимфоидный аппарат (л/у, миндалины),</a:t>
            </a:r>
          </a:p>
          <a:p>
            <a:pPr lvl="1"/>
            <a:r>
              <a:rPr lang="ru-RU" sz="2200" b="1" dirty="0" smtClean="0">
                <a:solidFill>
                  <a:srgbClr val="660033"/>
                </a:solidFill>
              </a:rPr>
              <a:t>неврологические нарушения,</a:t>
            </a:r>
          </a:p>
          <a:p>
            <a:pPr lvl="1"/>
            <a:r>
              <a:rPr lang="ru-RU" sz="2200" b="1" dirty="0" err="1" smtClean="0">
                <a:solidFill>
                  <a:srgbClr val="660033"/>
                </a:solidFill>
              </a:rPr>
              <a:t>острофазовые</a:t>
            </a:r>
            <a:r>
              <a:rPr lang="ru-RU" sz="2200" b="1" dirty="0" smtClean="0">
                <a:solidFill>
                  <a:srgbClr val="660033"/>
                </a:solidFill>
              </a:rPr>
              <a:t> маркеры.</a:t>
            </a:r>
          </a:p>
          <a:p>
            <a:endParaRPr lang="ru-RU" sz="2400" b="1" dirty="0" smtClean="0">
              <a:solidFill>
                <a:srgbClr val="660033"/>
              </a:solidFill>
            </a:endParaRPr>
          </a:p>
          <a:p>
            <a:r>
              <a:rPr lang="ru-RU" sz="2400" b="1" dirty="0" smtClean="0">
                <a:solidFill>
                  <a:srgbClr val="FF0000"/>
                </a:solidFill>
              </a:rPr>
              <a:t>Могут приводить к хроническим осложнениям (например, амилоидозу).</a:t>
            </a:r>
          </a:p>
          <a:p>
            <a:endParaRPr lang="ru-RU" sz="2400" b="1" dirty="0" smtClean="0">
              <a:solidFill>
                <a:srgbClr val="660033"/>
              </a:solidFill>
            </a:endParaRPr>
          </a:p>
        </p:txBody>
      </p:sp>
      <p:pic>
        <p:nvPicPr>
          <p:cNvPr id="1027" name="Picture 3" descr="C:\Users\Андрей\Documents\Текщие выступления\! Кривущев конференция\картинки\3.jpg"/>
          <p:cNvPicPr>
            <a:picLocks noChangeAspect="1" noChangeArrowheads="1"/>
          </p:cNvPicPr>
          <p:nvPr/>
        </p:nvPicPr>
        <p:blipFill>
          <a:blip r:embed="rId2" cstate="print"/>
          <a:srcRect l="10172" r="11843"/>
          <a:stretch>
            <a:fillRect/>
          </a:stretch>
        </p:blipFill>
        <p:spPr bwMode="auto">
          <a:xfrm>
            <a:off x="7487816" y="4653136"/>
            <a:ext cx="1656184" cy="22048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62074"/>
          </a:xfrm>
          <a:solidFill>
            <a:srgbClr val="660033"/>
          </a:solidFill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Что такое </a:t>
            </a:r>
            <a:r>
              <a:rPr lang="ru-RU" sz="3200" b="1" dirty="0" err="1" smtClean="0">
                <a:solidFill>
                  <a:schemeClr val="bg1"/>
                </a:solidFill>
              </a:rPr>
              <a:t>аутовоспалительные</a:t>
            </a:r>
            <a:r>
              <a:rPr lang="ru-RU" sz="3200" b="1" dirty="0" smtClean="0">
                <a:solidFill>
                  <a:schemeClr val="bg1"/>
                </a:solidFill>
              </a:rPr>
              <a:t> заболевания?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980728"/>
            <a:ext cx="7776864" cy="5616624"/>
          </a:xfrm>
        </p:spPr>
        <p:txBody>
          <a:bodyPr>
            <a:normAutofit/>
          </a:bodyPr>
          <a:lstStyle/>
          <a:p>
            <a:pPr algn="r"/>
            <a:r>
              <a:rPr lang="ru-RU" sz="2800" b="1" dirty="0" smtClean="0">
                <a:solidFill>
                  <a:srgbClr val="660033"/>
                </a:solidFill>
              </a:rPr>
              <a:t>Многие АВЗ обусловлены мутацией одного гена (</a:t>
            </a:r>
            <a:r>
              <a:rPr lang="ru-RU" sz="2800" b="1" dirty="0" err="1" smtClean="0">
                <a:solidFill>
                  <a:srgbClr val="002060"/>
                </a:solidFill>
              </a:rPr>
              <a:t>моногенные</a:t>
            </a:r>
            <a:r>
              <a:rPr lang="ru-RU" sz="2800" b="1" dirty="0" smtClean="0">
                <a:solidFill>
                  <a:srgbClr val="002060"/>
                </a:solidFill>
              </a:rPr>
              <a:t> заболевания</a:t>
            </a:r>
            <a:r>
              <a:rPr lang="ru-RU" sz="2800" b="1" dirty="0" smtClean="0">
                <a:solidFill>
                  <a:srgbClr val="660033"/>
                </a:solidFill>
              </a:rPr>
              <a:t>), другие являются </a:t>
            </a:r>
            <a:r>
              <a:rPr lang="ru-RU" sz="2800" b="1" dirty="0" err="1" smtClean="0">
                <a:solidFill>
                  <a:srgbClr val="660033"/>
                </a:solidFill>
              </a:rPr>
              <a:t>многофаторными</a:t>
            </a:r>
            <a:r>
              <a:rPr lang="ru-RU" sz="2800" b="1" dirty="0" smtClean="0">
                <a:solidFill>
                  <a:srgbClr val="660033"/>
                </a:solidFill>
              </a:rPr>
              <a:t> заболеваниями.</a:t>
            </a:r>
          </a:p>
          <a:p>
            <a:pPr algn="r"/>
            <a:endParaRPr lang="ru-RU" sz="2800" b="1" dirty="0" smtClean="0">
              <a:solidFill>
                <a:srgbClr val="660033"/>
              </a:solidFill>
            </a:endParaRPr>
          </a:p>
          <a:p>
            <a:pPr algn="r"/>
            <a:r>
              <a:rPr lang="ru-RU" sz="2800" b="1" dirty="0" smtClean="0">
                <a:solidFill>
                  <a:srgbClr val="660033"/>
                </a:solidFill>
              </a:rPr>
              <a:t>АВЗ характеризуются </a:t>
            </a:r>
            <a:r>
              <a:rPr lang="ru-RU" sz="2800" b="1" dirty="0" smtClean="0">
                <a:solidFill>
                  <a:srgbClr val="002060"/>
                </a:solidFill>
              </a:rPr>
              <a:t>нарушенной регуляцией врожденного иммунитета</a:t>
            </a:r>
            <a:r>
              <a:rPr lang="ru-RU" sz="2800" b="1" dirty="0" smtClean="0">
                <a:solidFill>
                  <a:srgbClr val="660033"/>
                </a:solidFill>
              </a:rPr>
              <a:t>, что отличает их от более распространенной группы аутоиммунных заболеваний (ЮИА, СКВ), при которых наблюдается нарушение регуляции приобретенного иммунитета. </a:t>
            </a:r>
            <a:endParaRPr lang="ru-RU" sz="2800" b="1" dirty="0">
              <a:solidFill>
                <a:srgbClr val="660033"/>
              </a:solidFill>
            </a:endParaRPr>
          </a:p>
        </p:txBody>
      </p:sp>
      <p:pic>
        <p:nvPicPr>
          <p:cNvPr id="2050" name="Picture 2" descr="C:\Users\Андрей\Documents\Текщие выступления\! Кривущев конференция\картинки\2.jpg"/>
          <p:cNvPicPr>
            <a:picLocks noChangeAspect="1" noChangeArrowheads="1"/>
          </p:cNvPicPr>
          <p:nvPr/>
        </p:nvPicPr>
        <p:blipFill>
          <a:blip r:embed="rId2" cstate="print"/>
          <a:srcRect r="33240"/>
          <a:stretch>
            <a:fillRect/>
          </a:stretch>
        </p:blipFill>
        <p:spPr bwMode="auto">
          <a:xfrm>
            <a:off x="0" y="4797152"/>
            <a:ext cx="1763688" cy="2060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62074"/>
          </a:xfrm>
          <a:solidFill>
            <a:srgbClr val="660033"/>
          </a:solidFill>
        </p:spPr>
        <p:txBody>
          <a:bodyPr>
            <a:noAutofit/>
          </a:bodyPr>
          <a:lstStyle/>
          <a:p>
            <a:r>
              <a:rPr lang="ru-RU" sz="3200" b="1" dirty="0" err="1" smtClean="0">
                <a:solidFill>
                  <a:schemeClr val="bg1"/>
                </a:solidFill>
              </a:rPr>
              <a:t>Аутовоспалительные</a:t>
            </a:r>
            <a:r>
              <a:rPr lang="ru-RU" sz="3200" b="1" dirty="0" smtClean="0">
                <a:solidFill>
                  <a:schemeClr val="bg1"/>
                </a:solidFill>
              </a:rPr>
              <a:t> заболевания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7704856" cy="561662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660033"/>
                </a:solidFill>
              </a:rPr>
              <a:t>АВЗ – включает достаточно большой спектр болезней, большинство из которых обусловлены наследуемыми механизмами (на сегодня описано 25 АВЗ):</a:t>
            </a:r>
          </a:p>
          <a:p>
            <a:pPr lvl="1"/>
            <a:r>
              <a:rPr lang="ru-RU" sz="2000" b="1" i="1" dirty="0" smtClean="0">
                <a:solidFill>
                  <a:srgbClr val="002060"/>
                </a:solidFill>
              </a:rPr>
              <a:t>Синдром Маршалла,</a:t>
            </a:r>
          </a:p>
          <a:p>
            <a:pPr lvl="1"/>
            <a:r>
              <a:rPr lang="ru-RU" sz="2000" b="1" i="1" dirty="0" smtClean="0">
                <a:solidFill>
                  <a:srgbClr val="002060"/>
                </a:solidFill>
              </a:rPr>
              <a:t>Семейная средиземноморская лихорадка,</a:t>
            </a:r>
          </a:p>
          <a:p>
            <a:pPr lvl="1"/>
            <a:r>
              <a:rPr lang="ru-RU" sz="2000" b="1" i="1" dirty="0" err="1" smtClean="0">
                <a:solidFill>
                  <a:srgbClr val="002060"/>
                </a:solidFill>
              </a:rPr>
              <a:t>Гипериммуноглобулинеми</a:t>
            </a:r>
            <a:r>
              <a:rPr lang="uk-UA" sz="2000" b="1" i="1" dirty="0" smtClean="0">
                <a:solidFill>
                  <a:srgbClr val="002060"/>
                </a:solidFill>
              </a:rPr>
              <a:t>я</a:t>
            </a:r>
            <a:r>
              <a:rPr lang="ru-RU" sz="2000" b="1" i="1" dirty="0" smtClean="0">
                <a:solidFill>
                  <a:srgbClr val="002060"/>
                </a:solidFill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</a:rPr>
              <a:t>D</a:t>
            </a:r>
            <a:r>
              <a:rPr lang="uk-UA" sz="2000" b="1" i="1" dirty="0" smtClean="0">
                <a:solidFill>
                  <a:srgbClr val="002060"/>
                </a:solidFill>
              </a:rPr>
              <a:t>,</a:t>
            </a:r>
          </a:p>
          <a:p>
            <a:pPr lvl="1"/>
            <a:r>
              <a:rPr lang="uk-UA" sz="2000" b="1" i="1" dirty="0" err="1" smtClean="0">
                <a:solidFill>
                  <a:srgbClr val="002060"/>
                </a:solidFill>
              </a:rPr>
              <a:t>Криопиринопатии</a:t>
            </a:r>
            <a:r>
              <a:rPr lang="uk-UA" sz="2000" b="1" i="1" dirty="0" smtClean="0">
                <a:solidFill>
                  <a:srgbClr val="002060"/>
                </a:solidFill>
              </a:rPr>
              <a:t>,</a:t>
            </a:r>
          </a:p>
          <a:p>
            <a:pPr lvl="1"/>
            <a:r>
              <a:rPr lang="uk-UA" sz="2000" b="1" i="1" dirty="0" err="1" smtClean="0">
                <a:solidFill>
                  <a:srgbClr val="002060"/>
                </a:solidFill>
              </a:rPr>
              <a:t>Семейная</a:t>
            </a:r>
            <a:r>
              <a:rPr lang="uk-UA" sz="2000" b="1" i="1" dirty="0" smtClean="0">
                <a:solidFill>
                  <a:srgbClr val="002060"/>
                </a:solidFill>
              </a:rPr>
              <a:t> </a:t>
            </a:r>
            <a:r>
              <a:rPr lang="uk-UA" sz="2000" b="1" i="1" dirty="0" err="1" smtClean="0">
                <a:solidFill>
                  <a:srgbClr val="002060"/>
                </a:solidFill>
              </a:rPr>
              <a:t>холодовая</a:t>
            </a:r>
            <a:r>
              <a:rPr lang="uk-UA" sz="2000" b="1" i="1" dirty="0" smtClean="0">
                <a:solidFill>
                  <a:srgbClr val="002060"/>
                </a:solidFill>
              </a:rPr>
              <a:t> </a:t>
            </a:r>
            <a:r>
              <a:rPr lang="uk-UA" sz="2000" b="1" i="1" dirty="0" err="1" smtClean="0">
                <a:solidFill>
                  <a:srgbClr val="002060"/>
                </a:solidFill>
              </a:rPr>
              <a:t>крапивница</a:t>
            </a:r>
            <a:r>
              <a:rPr lang="uk-UA" sz="2000" b="1" i="1" dirty="0" smtClean="0">
                <a:solidFill>
                  <a:srgbClr val="002060"/>
                </a:solidFill>
              </a:rPr>
              <a:t>,</a:t>
            </a:r>
          </a:p>
          <a:p>
            <a:pPr lvl="1"/>
            <a:r>
              <a:rPr lang="uk-UA" sz="2000" b="1" i="1" dirty="0" err="1" smtClean="0">
                <a:solidFill>
                  <a:srgbClr val="002060"/>
                </a:solidFill>
              </a:rPr>
              <a:t>Периодический</a:t>
            </a:r>
            <a:r>
              <a:rPr lang="uk-UA" sz="2000" b="1" i="1" dirty="0" smtClean="0">
                <a:solidFill>
                  <a:srgbClr val="002060"/>
                </a:solidFill>
              </a:rPr>
              <a:t> синдром, </a:t>
            </a:r>
            <a:r>
              <a:rPr lang="uk-UA" sz="2000" b="1" i="1" dirty="0" err="1" smtClean="0">
                <a:solidFill>
                  <a:srgbClr val="002060"/>
                </a:solidFill>
              </a:rPr>
              <a:t>ассоциированн</a:t>
            </a:r>
            <a:r>
              <a:rPr lang="ru-RU" sz="2000" b="1" i="1" dirty="0" err="1" smtClean="0">
                <a:solidFill>
                  <a:srgbClr val="002060"/>
                </a:solidFill>
              </a:rPr>
              <a:t>ый</a:t>
            </a:r>
            <a:r>
              <a:rPr lang="ru-RU" sz="2000" b="1" i="1" dirty="0" smtClean="0">
                <a:solidFill>
                  <a:srgbClr val="002060"/>
                </a:solidFill>
              </a:rPr>
              <a:t> с рецептором к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ФНО-а</a:t>
            </a:r>
            <a:r>
              <a:rPr lang="ru-RU" sz="2000" b="1" i="1" dirty="0" smtClean="0">
                <a:solidFill>
                  <a:srgbClr val="002060"/>
                </a:solidFill>
              </a:rPr>
              <a:t> (</a:t>
            </a:r>
            <a:r>
              <a:rPr lang="en-US" sz="2000" b="1" i="1" dirty="0" smtClean="0">
                <a:solidFill>
                  <a:srgbClr val="002060"/>
                </a:solidFill>
              </a:rPr>
              <a:t>TRAPS)</a:t>
            </a:r>
            <a:r>
              <a:rPr lang="ru-RU" sz="2000" b="1" i="1" dirty="0" smtClean="0">
                <a:solidFill>
                  <a:srgbClr val="002060"/>
                </a:solidFill>
              </a:rPr>
              <a:t>.</a:t>
            </a:r>
            <a:endParaRPr lang="uk-UA" sz="2000" b="1" i="1" dirty="0" smtClean="0">
              <a:solidFill>
                <a:srgbClr val="002060"/>
              </a:solidFill>
            </a:endParaRPr>
          </a:p>
          <a:p>
            <a:endParaRPr lang="ru-RU" sz="2400" b="1" dirty="0" smtClean="0">
              <a:solidFill>
                <a:srgbClr val="660033"/>
              </a:solidFill>
            </a:endParaRPr>
          </a:p>
        </p:txBody>
      </p:sp>
      <p:pic>
        <p:nvPicPr>
          <p:cNvPr id="1027" name="Picture 3" descr="C:\Users\Андрей\Documents\Текщие выступления\! Кривущев конференция\картинки\3.jpg"/>
          <p:cNvPicPr>
            <a:picLocks noChangeAspect="1" noChangeArrowheads="1"/>
          </p:cNvPicPr>
          <p:nvPr/>
        </p:nvPicPr>
        <p:blipFill>
          <a:blip r:embed="rId2" cstate="print"/>
          <a:srcRect l="10172" r="11843"/>
          <a:stretch>
            <a:fillRect/>
          </a:stretch>
        </p:blipFill>
        <p:spPr bwMode="auto">
          <a:xfrm>
            <a:off x="7487816" y="4653136"/>
            <a:ext cx="1656184" cy="22048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1115616" y="1628800"/>
            <a:ext cx="2664296" cy="2160240"/>
          </a:xfrm>
          <a:prstGeom prst="downArrowCallout">
            <a:avLst/>
          </a:prstGeom>
          <a:solidFill>
            <a:srgbClr val="660033"/>
          </a:solidFill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Аутоиммунное заболевание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87624" y="3933056"/>
            <a:ext cx="2592288" cy="1728192"/>
          </a:xfrm>
          <a:prstGeom prst="roundRect">
            <a:avLst/>
          </a:prstGeom>
          <a:solidFill>
            <a:srgbClr val="660033"/>
          </a:solidFill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Антиген-индуцированный</a:t>
            </a:r>
            <a:r>
              <a:rPr lang="ru-RU" b="1" dirty="0" smtClean="0"/>
              <a:t> синтез антител или активация Т-лимфоцитов</a:t>
            </a:r>
            <a:endParaRPr lang="ru-RU" b="1" dirty="0"/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5436096" y="1628800"/>
            <a:ext cx="2664296" cy="2160240"/>
          </a:xfrm>
          <a:prstGeom prst="downArrowCallout">
            <a:avLst/>
          </a:prstGeom>
          <a:solidFill>
            <a:schemeClr val="bg1"/>
          </a:solidFill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rgbClr val="660033"/>
                </a:solidFill>
              </a:rPr>
              <a:t>Аутовоспалительное</a:t>
            </a:r>
            <a:r>
              <a:rPr lang="ru-RU" b="1" dirty="0" smtClean="0">
                <a:solidFill>
                  <a:srgbClr val="660033"/>
                </a:solidFill>
              </a:rPr>
              <a:t> заболевание</a:t>
            </a:r>
            <a:endParaRPr lang="ru-RU" b="1" dirty="0">
              <a:solidFill>
                <a:srgbClr val="660033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508104" y="3933056"/>
            <a:ext cx="2592288" cy="1728192"/>
          </a:xfrm>
          <a:prstGeom prst="roundRect">
            <a:avLst/>
          </a:prstGeom>
          <a:solidFill>
            <a:srgbClr val="660033"/>
          </a:solidFill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Генетически детерминированные реакции иммунитета и воспаления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391274" y="260648"/>
            <a:ext cx="62030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660033"/>
                </a:solidFill>
              </a:rPr>
              <a:t>АВЗ создают </a:t>
            </a:r>
            <a:r>
              <a:rPr lang="ru-RU" b="1" dirty="0" err="1" smtClean="0">
                <a:solidFill>
                  <a:srgbClr val="660033"/>
                </a:solidFill>
              </a:rPr>
              <a:t>персистирующий</a:t>
            </a:r>
            <a:r>
              <a:rPr lang="ru-RU" b="1" dirty="0" smtClean="0">
                <a:solidFill>
                  <a:srgbClr val="660033"/>
                </a:solidFill>
              </a:rPr>
              <a:t> воспалительный фон и </a:t>
            </a:r>
          </a:p>
          <a:p>
            <a:pPr algn="ctr"/>
            <a:r>
              <a:rPr lang="ru-RU" b="1" dirty="0" smtClean="0">
                <a:solidFill>
                  <a:srgbClr val="660033"/>
                </a:solidFill>
              </a:rPr>
              <a:t>способствуют активации иммунных реакций с возможным </a:t>
            </a:r>
          </a:p>
          <a:p>
            <a:pPr algn="ctr"/>
            <a:r>
              <a:rPr lang="ru-RU" b="1" dirty="0" smtClean="0">
                <a:solidFill>
                  <a:srgbClr val="660033"/>
                </a:solidFill>
              </a:rPr>
              <a:t>развитием аутоиммунных заболеваний</a:t>
            </a:r>
            <a:endParaRPr lang="ru-RU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400600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Синдром Маршалла </a:t>
            </a:r>
            <a:r>
              <a:rPr lang="ru-RU" b="1" dirty="0" smtClean="0">
                <a:solidFill>
                  <a:srgbClr val="660033"/>
                </a:solidFill>
              </a:rPr>
              <a:t>(«</a:t>
            </a:r>
            <a:r>
              <a:rPr lang="en-US" b="1" dirty="0" smtClean="0">
                <a:solidFill>
                  <a:srgbClr val="002060"/>
                </a:solidFill>
              </a:rPr>
              <a:t>PFAPA-</a:t>
            </a:r>
            <a:r>
              <a:rPr lang="ru-RU" b="1" dirty="0" smtClean="0">
                <a:solidFill>
                  <a:srgbClr val="002060"/>
                </a:solidFill>
              </a:rPr>
              <a:t>синдром</a:t>
            </a:r>
            <a:r>
              <a:rPr lang="ru-RU" b="1" dirty="0" smtClean="0">
                <a:solidFill>
                  <a:srgbClr val="660033"/>
                </a:solidFill>
              </a:rPr>
              <a:t>» - </a:t>
            </a:r>
            <a:r>
              <a:rPr lang="en-US" b="1" dirty="0" smtClean="0">
                <a:solidFill>
                  <a:srgbClr val="660033"/>
                </a:solidFill>
              </a:rPr>
              <a:t>periodic fever, </a:t>
            </a:r>
            <a:r>
              <a:rPr lang="en-US" b="1" dirty="0" err="1" smtClean="0">
                <a:solidFill>
                  <a:srgbClr val="660033"/>
                </a:solidFill>
              </a:rPr>
              <a:t>aphthous</a:t>
            </a:r>
            <a:r>
              <a:rPr lang="en-US" b="1" dirty="0" smtClean="0">
                <a:solidFill>
                  <a:srgbClr val="660033"/>
                </a:solidFill>
              </a:rPr>
              <a:t> </a:t>
            </a:r>
            <a:r>
              <a:rPr lang="en-US" b="1" dirty="0" err="1" smtClean="0">
                <a:solidFill>
                  <a:srgbClr val="660033"/>
                </a:solidFill>
              </a:rPr>
              <a:t>stomatitis</a:t>
            </a:r>
            <a:r>
              <a:rPr lang="en-US" b="1" dirty="0" smtClean="0">
                <a:solidFill>
                  <a:srgbClr val="660033"/>
                </a:solidFill>
              </a:rPr>
              <a:t>, </a:t>
            </a:r>
            <a:r>
              <a:rPr lang="en-US" b="1" dirty="0" err="1" smtClean="0">
                <a:solidFill>
                  <a:srgbClr val="660033"/>
                </a:solidFill>
              </a:rPr>
              <a:t>pharingitis</a:t>
            </a:r>
            <a:r>
              <a:rPr lang="en-US" b="1" dirty="0" smtClean="0">
                <a:solidFill>
                  <a:srgbClr val="660033"/>
                </a:solidFill>
              </a:rPr>
              <a:t>, cervical adenitis, </a:t>
            </a:r>
            <a:r>
              <a:rPr lang="ru-RU" b="1" dirty="0" smtClean="0">
                <a:solidFill>
                  <a:srgbClr val="660033"/>
                </a:solidFill>
              </a:rPr>
              <a:t>синдром периодической лихорадки, </a:t>
            </a:r>
            <a:r>
              <a:rPr lang="ru-RU" b="1" dirty="0" err="1" smtClean="0">
                <a:solidFill>
                  <a:srgbClr val="660033"/>
                </a:solidFill>
              </a:rPr>
              <a:t>афтозного</a:t>
            </a:r>
            <a:r>
              <a:rPr lang="ru-RU" b="1" dirty="0" smtClean="0">
                <a:solidFill>
                  <a:srgbClr val="660033"/>
                </a:solidFill>
              </a:rPr>
              <a:t> стоматита, фарингита и шейного лимфаденита) – наиболее распространенный тип рецидивирующей лихорадки в детском возрасте.</a:t>
            </a:r>
          </a:p>
          <a:p>
            <a:endParaRPr lang="ru-RU" b="1" dirty="0" smtClean="0">
              <a:solidFill>
                <a:srgbClr val="660033"/>
              </a:solidFill>
            </a:endParaRPr>
          </a:p>
          <a:p>
            <a:r>
              <a:rPr lang="ru-RU" b="1" dirty="0" smtClean="0">
                <a:solidFill>
                  <a:srgbClr val="660033"/>
                </a:solidFill>
              </a:rPr>
              <a:t>Впервые </a:t>
            </a:r>
            <a:r>
              <a:rPr lang="en-US" b="1" dirty="0" smtClean="0">
                <a:solidFill>
                  <a:srgbClr val="660033"/>
                </a:solidFill>
              </a:rPr>
              <a:t>G.S. Marshall </a:t>
            </a:r>
            <a:r>
              <a:rPr lang="ru-RU" b="1" dirty="0" smtClean="0">
                <a:solidFill>
                  <a:srgbClr val="660033"/>
                </a:solidFill>
              </a:rPr>
              <a:t>в 1987 году описал 12 наблюдений данного </a:t>
            </a:r>
            <a:r>
              <a:rPr lang="ru-RU" b="1" dirty="0" err="1" smtClean="0">
                <a:solidFill>
                  <a:srgbClr val="660033"/>
                </a:solidFill>
              </a:rPr>
              <a:t>аутовоспалительного</a:t>
            </a:r>
            <a:r>
              <a:rPr lang="ru-RU" b="1" dirty="0" smtClean="0">
                <a:solidFill>
                  <a:srgbClr val="660033"/>
                </a:solidFill>
              </a:rPr>
              <a:t> заболевания.</a:t>
            </a:r>
            <a:endParaRPr lang="ru-RU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090"/>
          </a:xfrm>
          <a:solidFill>
            <a:srgbClr val="660033"/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Диагностические критерии </a:t>
            </a:r>
            <a:r>
              <a:rPr lang="en-US" sz="2800" b="1" dirty="0" smtClean="0">
                <a:solidFill>
                  <a:schemeClr val="bg1"/>
                </a:solidFill>
              </a:rPr>
              <a:t>PFAPA-</a:t>
            </a:r>
            <a:r>
              <a:rPr lang="uk-UA" sz="2800" b="1" dirty="0" err="1" smtClean="0">
                <a:solidFill>
                  <a:schemeClr val="bg1"/>
                </a:solidFill>
              </a:rPr>
              <a:t>синдрома</a:t>
            </a:r>
            <a:r>
              <a:rPr lang="uk-UA" sz="2800" b="1" dirty="0" smtClean="0">
                <a:solidFill>
                  <a:schemeClr val="bg1"/>
                </a:solidFill>
              </a:rPr>
              <a:t> у </a:t>
            </a:r>
            <a:r>
              <a:rPr lang="uk-UA" sz="2800" b="1" dirty="0" err="1" smtClean="0">
                <a:solidFill>
                  <a:schemeClr val="bg1"/>
                </a:solidFill>
              </a:rPr>
              <a:t>детей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Регулярно повторяющаяся лихорадка (каждые 3-8 недель длительностью 3-6 дней)с началом заболевания в раннем возрасте (младше 5 лет).</a:t>
            </a:r>
          </a:p>
          <a:p>
            <a:r>
              <a:rPr lang="ru-RU" sz="2400" b="1" dirty="0" smtClean="0">
                <a:solidFill>
                  <a:srgbClr val="660033"/>
                </a:solidFill>
              </a:rPr>
              <a:t>Органическая симптоматика в отсутствие наслоившейся респираторной инфекции проявляется как минимум одним из перечисленных признаков:</a:t>
            </a:r>
          </a:p>
          <a:p>
            <a:pPr lvl="1"/>
            <a:r>
              <a:rPr lang="ru-RU" sz="2000" b="1" dirty="0" err="1" smtClean="0">
                <a:solidFill>
                  <a:srgbClr val="660033"/>
                </a:solidFill>
              </a:rPr>
              <a:t>афтозный</a:t>
            </a:r>
            <a:r>
              <a:rPr lang="ru-RU" sz="2000" b="1" dirty="0" smtClean="0">
                <a:solidFill>
                  <a:srgbClr val="660033"/>
                </a:solidFill>
              </a:rPr>
              <a:t> стоматит,</a:t>
            </a:r>
          </a:p>
          <a:p>
            <a:pPr lvl="1"/>
            <a:r>
              <a:rPr lang="ru-RU" sz="2000" b="1" dirty="0" smtClean="0">
                <a:solidFill>
                  <a:srgbClr val="660033"/>
                </a:solidFill>
              </a:rPr>
              <a:t>шейный лимфаденит,</a:t>
            </a:r>
          </a:p>
          <a:p>
            <a:pPr lvl="1"/>
            <a:r>
              <a:rPr lang="ru-RU" sz="2000" b="1" dirty="0" smtClean="0">
                <a:solidFill>
                  <a:srgbClr val="660033"/>
                </a:solidFill>
              </a:rPr>
              <a:t>фарингит/тонзиллит.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Исключение циклической </a:t>
            </a:r>
            <a:r>
              <a:rPr lang="ru-RU" sz="2400" b="1" dirty="0" err="1" smtClean="0">
                <a:solidFill>
                  <a:srgbClr val="002060"/>
                </a:solidFill>
              </a:rPr>
              <a:t>нейтропении</a:t>
            </a:r>
            <a:r>
              <a:rPr lang="ru-RU" sz="24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2400" b="1" dirty="0" smtClean="0">
                <a:solidFill>
                  <a:srgbClr val="660033"/>
                </a:solidFill>
              </a:rPr>
              <a:t>Полное отсутствие симптомов в интервалах между эпизодами лихорадки.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Нормальное физическое и нервно-психическое развитие.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06090"/>
          </a:xfrm>
          <a:solidFill>
            <a:srgbClr val="660033"/>
          </a:solidFill>
        </p:spPr>
        <p:txBody>
          <a:bodyPr>
            <a:noAutofit/>
          </a:bodyPr>
          <a:lstStyle/>
          <a:p>
            <a:r>
              <a:rPr lang="ru-RU" sz="3200" dirty="0" err="1" smtClean="0">
                <a:solidFill>
                  <a:schemeClr val="bg1"/>
                </a:solidFill>
              </a:rPr>
              <a:t>Этиопатогенез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6624736" cy="4824536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rgbClr val="660033"/>
                </a:solidFill>
              </a:rPr>
              <a:t>Этиология - </a:t>
            </a:r>
            <a:r>
              <a:rPr lang="ru-RU" b="1" dirty="0" smtClean="0">
                <a:solidFill>
                  <a:srgbClr val="002060"/>
                </a:solidFill>
              </a:rPr>
              <a:t>неизвестна</a:t>
            </a:r>
            <a:r>
              <a:rPr lang="ru-RU" b="1" dirty="0" smtClean="0">
                <a:solidFill>
                  <a:srgbClr val="660033"/>
                </a:solidFill>
              </a:rPr>
              <a:t>.</a:t>
            </a:r>
          </a:p>
          <a:p>
            <a:r>
              <a:rPr lang="ru-RU" b="1" dirty="0" smtClean="0">
                <a:solidFill>
                  <a:srgbClr val="660033"/>
                </a:solidFill>
              </a:rPr>
              <a:t>Течение синдрома Маршалла без прогрессирования, свидетельствует </a:t>
            </a:r>
            <a:r>
              <a:rPr lang="ru-RU" b="1" dirty="0" smtClean="0">
                <a:solidFill>
                  <a:srgbClr val="002060"/>
                </a:solidFill>
              </a:rPr>
              <a:t>против инфекционной этиологии</a:t>
            </a:r>
            <a:r>
              <a:rPr lang="ru-RU" b="1" dirty="0" smtClean="0">
                <a:solidFill>
                  <a:srgbClr val="660033"/>
                </a:solidFill>
              </a:rPr>
              <a:t>.</a:t>
            </a:r>
            <a:endParaRPr lang="en-US" b="1" dirty="0" smtClean="0">
              <a:solidFill>
                <a:srgbClr val="660033"/>
              </a:solidFill>
            </a:endParaRPr>
          </a:p>
          <a:p>
            <a:r>
              <a:rPr lang="ru-RU" b="1" dirty="0" smtClean="0">
                <a:solidFill>
                  <a:srgbClr val="660033"/>
                </a:solidFill>
              </a:rPr>
              <a:t>Рассматривается патогенетическая роль </a:t>
            </a:r>
            <a:r>
              <a:rPr lang="ru-RU" b="1" dirty="0" smtClean="0">
                <a:solidFill>
                  <a:srgbClr val="002060"/>
                </a:solidFill>
              </a:rPr>
              <a:t>небных миндалин</a:t>
            </a:r>
            <a:r>
              <a:rPr lang="ru-RU" b="1" dirty="0" smtClean="0">
                <a:solidFill>
                  <a:srgbClr val="660033"/>
                </a:solidFill>
              </a:rPr>
              <a:t>.</a:t>
            </a:r>
          </a:p>
          <a:p>
            <a:r>
              <a:rPr lang="ru-RU" b="1" dirty="0" smtClean="0">
                <a:solidFill>
                  <a:srgbClr val="660033"/>
                </a:solidFill>
              </a:rPr>
              <a:t>Основным механизмом </a:t>
            </a:r>
            <a:r>
              <a:rPr lang="ru-RU" b="1" dirty="0" err="1" smtClean="0">
                <a:solidFill>
                  <a:srgbClr val="660033"/>
                </a:solidFill>
              </a:rPr>
              <a:t>аутовоспаления</a:t>
            </a:r>
            <a:r>
              <a:rPr lang="ru-RU" b="1" dirty="0" smtClean="0">
                <a:solidFill>
                  <a:srgbClr val="660033"/>
                </a:solidFill>
              </a:rPr>
              <a:t> является </a:t>
            </a:r>
            <a:r>
              <a:rPr lang="ru-RU" b="1" dirty="0" err="1" smtClean="0">
                <a:solidFill>
                  <a:srgbClr val="002060"/>
                </a:solidFill>
              </a:rPr>
              <a:t>нейтрофильное</a:t>
            </a:r>
            <a:r>
              <a:rPr lang="ru-RU" b="1" dirty="0" smtClean="0">
                <a:solidFill>
                  <a:srgbClr val="002060"/>
                </a:solidFill>
              </a:rPr>
              <a:t> воспаление</a:t>
            </a:r>
            <a:r>
              <a:rPr lang="ru-RU" b="1" dirty="0" smtClean="0">
                <a:solidFill>
                  <a:srgbClr val="660033"/>
                </a:solidFill>
              </a:rPr>
              <a:t>.</a:t>
            </a:r>
            <a:endParaRPr lang="ru-RU" b="1" dirty="0">
              <a:solidFill>
                <a:srgbClr val="660033"/>
              </a:solidFill>
            </a:endParaRPr>
          </a:p>
        </p:txBody>
      </p:sp>
      <p:pic>
        <p:nvPicPr>
          <p:cNvPr id="3074" name="Picture 2" descr="C:\Users\Андрей\Desktop\человечки для презентации\1_525518c07b68b525518c07b6fa.png"/>
          <p:cNvPicPr>
            <a:picLocks noChangeAspect="1" noChangeArrowheads="1"/>
          </p:cNvPicPr>
          <p:nvPr/>
        </p:nvPicPr>
        <p:blipFill>
          <a:blip r:embed="rId2" cstate="print"/>
          <a:srcRect l="12248" r="19160"/>
          <a:stretch>
            <a:fillRect/>
          </a:stretch>
        </p:blipFill>
        <p:spPr bwMode="auto">
          <a:xfrm>
            <a:off x="6876256" y="2132856"/>
            <a:ext cx="2016224" cy="2939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3868</TotalTime>
  <Words>800</Words>
  <Application>Microsoft Office PowerPoint</Application>
  <PresentationFormat>Экран (4:3)</PresentationFormat>
  <Paragraphs>105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Синдром Маршалла у детей</vt:lpstr>
      <vt:lpstr>Что такое аутовоспалительные заболевания?</vt:lpstr>
      <vt:lpstr>Что такое аутовоспалительные заболевания?</vt:lpstr>
      <vt:lpstr>Что такое аутовоспалительные заболевания?</vt:lpstr>
      <vt:lpstr>Аутовоспалительные заболевания</vt:lpstr>
      <vt:lpstr>Слайд 6</vt:lpstr>
      <vt:lpstr>Слайд 7</vt:lpstr>
      <vt:lpstr>Диагностические критерии PFAPA-синдрома у детей</vt:lpstr>
      <vt:lpstr>Этиопатогенез </vt:lpstr>
      <vt:lpstr>Патогенез PFAPA-синдрома</vt:lpstr>
      <vt:lpstr>Клинические проявления PFAPA-синдрома</vt:lpstr>
      <vt:lpstr>Лабораторная диагностика PFAPA-синдрома</vt:lpstr>
      <vt:lpstr>Дифференциальная диагностика PFAPA-синдрома</vt:lpstr>
      <vt:lpstr>Дифференциальная диагностика PFAPA-синдрома</vt:lpstr>
      <vt:lpstr>Дифференциальная диагностика PFAPA-синдрома</vt:lpstr>
      <vt:lpstr>Лечение PFAPA-синдрома</vt:lpstr>
      <vt:lpstr>Течение и прогноз PFAPA-синдрома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Синдром Маршалла у детей</dc:title>
  <cp:lastModifiedBy>Андрей</cp:lastModifiedBy>
  <cp:revision>47</cp:revision>
  <dcterms:modified xsi:type="dcterms:W3CDTF">2020-11-01T10:51:25Z</dcterms:modified>
</cp:coreProperties>
</file>