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81" r:id="rId3"/>
    <p:sldId id="295" r:id="rId4"/>
    <p:sldId id="286" r:id="rId5"/>
    <p:sldId id="280" r:id="rId6"/>
    <p:sldId id="297" r:id="rId7"/>
    <p:sldId id="315" r:id="rId8"/>
    <p:sldId id="318" r:id="rId9"/>
    <p:sldId id="307" r:id="rId10"/>
    <p:sldId id="309" r:id="rId11"/>
    <p:sldId id="306" r:id="rId12"/>
    <p:sldId id="303" r:id="rId13"/>
    <p:sldId id="312" r:id="rId14"/>
    <p:sldId id="300" r:id="rId15"/>
    <p:sldId id="301" r:id="rId16"/>
    <p:sldId id="319" r:id="rId17"/>
    <p:sldId id="299" r:id="rId18"/>
    <p:sldId id="291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48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AD48-547A-460D-8DEE-3153DEC17A89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11B73-4D4A-4B7F-818B-24DD551F61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6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1B73-4D4A-4B7F-818B-24DD551F61F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60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8FBF-C55E-4D99-9039-57AD9978C672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2CB1-01BF-49F2-87F1-5A88BF000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67" y="2909300"/>
            <a:ext cx="88501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err="1">
                <a:solidFill>
                  <a:srgbClr val="C00000"/>
                </a:solidFill>
              </a:rPr>
              <a:t>Перипроцедурный</a:t>
            </a:r>
            <a:r>
              <a:rPr lang="ru-RU" sz="3600" b="1" dirty="0">
                <a:solidFill>
                  <a:srgbClr val="C00000"/>
                </a:solidFill>
              </a:rPr>
              <a:t> инфаркт миокарда — «белое пятно» современной кардиологии и кардиохирургии</a:t>
            </a:r>
            <a:endParaRPr kumimoji="0" lang="ru-RU" sz="3600" b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311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i="1" kern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i="1" kern="0" dirty="0" err="1" smtClean="0">
                <a:solidFill>
                  <a:schemeClr val="tx2">
                    <a:lumMod val="75000"/>
                  </a:schemeClr>
                </a:solidFill>
              </a:rPr>
              <a:t>Костямин</a:t>
            </a:r>
            <a:r>
              <a:rPr lang="ru-RU" sz="2800" i="1" kern="0" dirty="0" smtClean="0">
                <a:solidFill>
                  <a:schemeClr val="tx2">
                    <a:lumMod val="75000"/>
                  </a:schemeClr>
                </a:solidFill>
              </a:rPr>
              <a:t> Ю.Д., Греков И.С</a:t>
            </a:r>
            <a:r>
              <a:rPr lang="ru-RU" sz="2800" i="1" kern="0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ru-RU" sz="2800" i="1" kern="0" dirty="0" err="1" smtClean="0">
                <a:solidFill>
                  <a:schemeClr val="tx2">
                    <a:lumMod val="75000"/>
                  </a:schemeClr>
                </a:solidFill>
              </a:rPr>
              <a:t>Базиян</a:t>
            </a:r>
            <a:r>
              <a:rPr lang="ru-RU" sz="2800" i="1" kern="0" dirty="0" err="1" smtClean="0">
                <a:solidFill>
                  <a:schemeClr val="tx2">
                    <a:lumMod val="75000"/>
                  </a:schemeClr>
                </a:solidFill>
              </a:rPr>
              <a:t>-Кухто</a:t>
            </a:r>
            <a:r>
              <a:rPr lang="ru-RU" sz="2800" i="1" kern="0" dirty="0" smtClean="0">
                <a:solidFill>
                  <a:schemeClr val="tx2">
                    <a:lumMod val="75000"/>
                  </a:schemeClr>
                </a:solidFill>
              </a:rPr>
              <a:t> Н.К.</a:t>
            </a:r>
            <a:endParaRPr lang="ru-RU" sz="2800" i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Донецкий национальный медицинский университет им. Гор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70" y="76200"/>
            <a:ext cx="8953500" cy="155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3" y="1175601"/>
            <a:ext cx="7478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 smtClean="0">
                <a:solidFill>
                  <a:schemeClr val="bg1"/>
                </a:solidFill>
              </a:rPr>
              <a:t>Кафедра сердечно-сосудистой хирургии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Масштабное мероприятие для медиков в столице ДН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643446"/>
            <a:ext cx="3289795" cy="18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298" y="6215082"/>
            <a:ext cx="400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Донецк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12-13 ноября 2020 </a:t>
            </a:r>
          </a:p>
        </p:txBody>
      </p:sp>
    </p:spTree>
    <p:extLst>
      <p:ext uri="{BB962C8B-B14F-4D97-AF65-F5344CB8AC3E}">
        <p14:creationId xmlns:p14="http://schemas.microsoft.com/office/powerpoint/2010/main" xmlns="" val="207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521" y="1454657"/>
            <a:ext cx="8431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Тромбоз </a:t>
            </a:r>
            <a:r>
              <a:rPr lang="ru-RU" sz="2000" b="1" dirty="0">
                <a:solidFill>
                  <a:srgbClr val="0070C0"/>
                </a:solidFill>
              </a:rPr>
              <a:t>ранее установленного </a:t>
            </a:r>
            <a:r>
              <a:rPr lang="ru-RU" sz="2000" b="1" dirty="0" err="1">
                <a:solidFill>
                  <a:srgbClr val="0070C0"/>
                </a:solidFill>
              </a:rPr>
              <a:t>стента</a:t>
            </a:r>
            <a:r>
              <a:rPr lang="ru-RU" sz="2000" b="1" dirty="0">
                <a:solidFill>
                  <a:srgbClr val="0070C0"/>
                </a:solidFill>
              </a:rPr>
              <a:t> происходит в течение 12-ти месяцев и наблюдается в 0,88 — 2,2% случаев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2285992"/>
            <a:ext cx="2366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Факторы риска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8099" y="2714620"/>
            <a:ext cx="42859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неадекватная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антиагрегантная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терапия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мужской пол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возраст старше 60 лет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— многососудистое поражение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— низкая ФВЛЖ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коагулопатии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— резистентность к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клопидогрелю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— носительство аллелей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CYP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19*2 и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CYP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19*3.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5857892"/>
            <a:ext cx="8568952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Согласно данным крупного </a:t>
            </a:r>
            <a:r>
              <a:rPr lang="ru-RU" sz="2000" b="1" dirty="0" err="1" smtClean="0">
                <a:solidFill>
                  <a:srgbClr val="FFFF00"/>
                </a:solidFill>
              </a:rPr>
              <a:t>мультицентрового</a:t>
            </a:r>
            <a:r>
              <a:rPr lang="ru-RU" sz="2000" b="1" dirty="0" smtClean="0">
                <a:solidFill>
                  <a:srgbClr val="FFFF00"/>
                </a:solidFill>
              </a:rPr>
              <a:t> исследования в </a:t>
            </a:r>
            <a:r>
              <a:rPr lang="ru-RU" sz="2000" b="1" dirty="0">
                <a:solidFill>
                  <a:srgbClr val="FFFF00"/>
                </a:solidFill>
              </a:rPr>
              <a:t>29% случаев причиной позднего тромбоза явилось именно преждевременное прекращение приема </a:t>
            </a:r>
            <a:r>
              <a:rPr lang="ru-RU" sz="2000" b="1" dirty="0" err="1">
                <a:solidFill>
                  <a:srgbClr val="FFFF00"/>
                </a:solidFill>
              </a:rPr>
              <a:t>антиагрегантов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96" y="158488"/>
            <a:ext cx="8617770" cy="12542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i="1" dirty="0">
              <a:solidFill>
                <a:srgbClr val="FFFF0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Инфаркт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4</a:t>
            </a:r>
            <a:r>
              <a:rPr lang="en-US" sz="2800" b="1" i="1" dirty="0" smtClean="0">
                <a:solidFill>
                  <a:srgbClr val="FFFF00"/>
                </a:solidFill>
              </a:rPr>
              <a:t>b </a:t>
            </a:r>
            <a:r>
              <a:rPr lang="ru-RU" sz="2800" b="1" i="1" dirty="0" smtClean="0">
                <a:solidFill>
                  <a:srgbClr val="FFFF00"/>
                </a:solidFill>
              </a:rPr>
              <a:t>типа</a:t>
            </a:r>
          </a:p>
          <a:p>
            <a:pPr algn="ctr" fontAlgn="t">
              <a:buNone/>
            </a:pPr>
            <a:r>
              <a:rPr lang="ru-RU" sz="2400" dirty="0">
                <a:solidFill>
                  <a:schemeClr val="bg1"/>
                </a:solidFill>
              </a:rPr>
              <a:t>инфаркт миокарда, ассоциированный с тромбозом ранее установленного </a:t>
            </a:r>
            <a:r>
              <a:rPr lang="ru-RU" sz="2400" dirty="0" err="1">
                <a:solidFill>
                  <a:schemeClr val="bg1"/>
                </a:solidFill>
              </a:rPr>
              <a:t>стента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285992"/>
            <a:ext cx="431560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Сахарный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диабет 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имеет столь высокой прогностической и клинической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значимости !!!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90" y="3309050"/>
            <a:ext cx="4310233" cy="24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5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996" y="188640"/>
            <a:ext cx="861777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i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Диагностики инфаркта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4</a:t>
            </a:r>
            <a:r>
              <a:rPr lang="en-US" sz="2800" b="1" i="1" dirty="0" smtClean="0">
                <a:solidFill>
                  <a:srgbClr val="FFFF00"/>
                </a:solidFill>
              </a:rPr>
              <a:t>b </a:t>
            </a:r>
            <a:r>
              <a:rPr lang="ru-RU" sz="2800" b="1" i="1" dirty="0" smtClean="0">
                <a:solidFill>
                  <a:srgbClr val="FFFF00"/>
                </a:solidFill>
              </a:rPr>
              <a:t>типа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425" y="4725144"/>
            <a:ext cx="8208912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Не имеет своих специфических особенностей.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Клиника сопровождается классическими изменениями на электрокардиограмме, повышенным уровнем сердечных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и соответствующими анамнестическими данными, с подтвержденным патологическим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тромбозом </a:t>
            </a:r>
            <a:r>
              <a:rPr lang="ru-RU" sz="2000" b="1" dirty="0" smtClean="0">
                <a:solidFill>
                  <a:srgbClr val="FF0000"/>
                </a:solidFill>
              </a:rPr>
              <a:t>(проводим </a:t>
            </a:r>
            <a:r>
              <a:rPr lang="ru-RU" sz="2000" b="1" dirty="0" err="1" smtClean="0">
                <a:solidFill>
                  <a:srgbClr val="FF0000"/>
                </a:solidFill>
              </a:rPr>
              <a:t>коронарографию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1738" y="1412776"/>
            <a:ext cx="4991760" cy="299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57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996" y="158488"/>
            <a:ext cx="8617770" cy="1309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Инфаркт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4с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типа</a:t>
            </a:r>
          </a:p>
          <a:p>
            <a:pPr algn="ctr" fontAlgn="t">
              <a:buNone/>
            </a:pPr>
            <a:r>
              <a:rPr lang="ru-RU" sz="2400" dirty="0">
                <a:solidFill>
                  <a:schemeClr val="bg1"/>
                </a:solidFill>
              </a:rPr>
              <a:t>инфаркт миокарда, ассоциированный с </a:t>
            </a:r>
            <a:r>
              <a:rPr lang="ru-RU" sz="2400" dirty="0" err="1" smtClean="0"/>
              <a:t>рестенозом</a:t>
            </a:r>
            <a:r>
              <a:rPr lang="ru-RU" sz="2400" dirty="0" smtClean="0"/>
              <a:t> </a:t>
            </a:r>
            <a:r>
              <a:rPr lang="ru-RU" sz="2400" dirty="0"/>
              <a:t>в месте проведения </a:t>
            </a:r>
            <a:r>
              <a:rPr lang="ru-RU" sz="2400" dirty="0" err="1"/>
              <a:t>чрезкожного</a:t>
            </a:r>
            <a:r>
              <a:rPr lang="ru-RU" sz="2400" dirty="0"/>
              <a:t> коронарного вмешательства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480" y="1556792"/>
            <a:ext cx="8354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Рестеноз</a:t>
            </a:r>
            <a:r>
              <a:rPr lang="ru-RU" sz="2000" b="1" dirty="0">
                <a:solidFill>
                  <a:srgbClr val="0070C0"/>
                </a:solidFill>
              </a:rPr>
              <a:t> представляет собой процесс заживления поврежденного сосуда после </a:t>
            </a:r>
            <a:r>
              <a:rPr lang="ru-RU" sz="2000" b="1" dirty="0" err="1">
                <a:solidFill>
                  <a:srgbClr val="0070C0"/>
                </a:solidFill>
              </a:rPr>
              <a:t>стентирования</a:t>
            </a:r>
            <a:r>
              <a:rPr lang="ru-RU" sz="2000" b="1" dirty="0">
                <a:solidFill>
                  <a:srgbClr val="0070C0"/>
                </a:solidFill>
              </a:rPr>
              <a:t> и обнаруживается приблизительно у 10 — 40% пациентов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3183" y="282917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Предикторы </a:t>
            </a:r>
            <a:r>
              <a:rPr lang="ru-RU" sz="2800" b="1" dirty="0" err="1" smtClean="0">
                <a:solidFill>
                  <a:srgbClr val="C00000"/>
                </a:solidFill>
              </a:rPr>
              <a:t>рестеноза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5206" y="3464646"/>
            <a:ext cx="3576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Сахарный диабет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Ожирение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9014" y="4663771"/>
            <a:ext cx="3810625" cy="19588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>
                <a:solidFill>
                  <a:srgbClr val="FFFF00"/>
                </a:solidFill>
              </a:rPr>
              <a:t>пациентов имеющих метаболический синдром частота </a:t>
            </a:r>
            <a:r>
              <a:rPr lang="ru-RU" b="1" dirty="0" err="1">
                <a:solidFill>
                  <a:srgbClr val="FFFF00"/>
                </a:solidFill>
              </a:rPr>
              <a:t>рестенозов</a:t>
            </a:r>
            <a:r>
              <a:rPr lang="ru-RU" b="1" dirty="0">
                <a:solidFill>
                  <a:srgbClr val="FFFF00"/>
                </a:solidFill>
              </a:rPr>
              <a:t> достигала 12,2%, в то время как у больных без такового </a:t>
            </a:r>
            <a:r>
              <a:rPr lang="ru-RU" b="1" dirty="0" err="1">
                <a:solidFill>
                  <a:srgbClr val="FFFF00"/>
                </a:solidFill>
              </a:rPr>
              <a:t>рестенозы</a:t>
            </a:r>
            <a:r>
              <a:rPr lang="ru-RU" b="1" dirty="0">
                <a:solidFill>
                  <a:srgbClr val="FFFF00"/>
                </a:solidFill>
              </a:rPr>
              <a:t> встречались значительно реже — 3,1% случаев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306" y="2459662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8104" y="3992280"/>
            <a:ext cx="295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6979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основе патогенетического механизма лежит нарушение эластичности сосудистой стенки, пристеночное образование тромбов и гиперплазия интимы, что в совокупности приводит к патологическому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ремоделированию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стенки артерии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73498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7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2996" y="207756"/>
            <a:ext cx="861777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i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Диагностики инфаркта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4</a:t>
            </a:r>
            <a:r>
              <a:rPr lang="en-US" sz="2800" b="1" i="1" dirty="0" smtClean="0">
                <a:solidFill>
                  <a:srgbClr val="FFFF00"/>
                </a:solidFill>
              </a:rPr>
              <a:t>c </a:t>
            </a:r>
            <a:r>
              <a:rPr lang="ru-RU" sz="2800" b="1" i="1" dirty="0" smtClean="0">
                <a:solidFill>
                  <a:srgbClr val="FFFF00"/>
                </a:solidFill>
              </a:rPr>
              <a:t>типа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425" y="4869160"/>
            <a:ext cx="8208912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Диагностика также не </a:t>
            </a:r>
            <a:r>
              <a:rPr lang="ru-RU" sz="2000" b="1" dirty="0">
                <a:solidFill>
                  <a:srgbClr val="FF0000"/>
                </a:solidFill>
              </a:rPr>
              <a:t>имеет своих специфических особенностей. </a:t>
            </a:r>
            <a:r>
              <a:rPr lang="ru-RU" sz="2000" b="1" dirty="0">
                <a:solidFill>
                  <a:srgbClr val="002060"/>
                </a:solidFill>
              </a:rPr>
              <a:t>Клиника сопровождается классическими изменениями на электрокардиограмме, повышенным уровнем сердечных </a:t>
            </a:r>
            <a:r>
              <a:rPr lang="ru-RU" sz="2000" b="1" dirty="0" err="1">
                <a:solidFill>
                  <a:srgbClr val="002060"/>
                </a:solidFill>
              </a:rPr>
              <a:t>тропонинов</a:t>
            </a:r>
            <a:r>
              <a:rPr lang="ru-RU" sz="2000" b="1" dirty="0">
                <a:solidFill>
                  <a:srgbClr val="002060"/>
                </a:solidFill>
              </a:rPr>
              <a:t> и соответствующими анамнестическими данными, с подтвержденным </a:t>
            </a:r>
            <a:r>
              <a:rPr lang="ru-RU" sz="2000" b="1" dirty="0" smtClean="0">
                <a:solidFill>
                  <a:srgbClr val="002060"/>
                </a:solidFill>
              </a:rPr>
              <a:t>повторным стенозом </a:t>
            </a:r>
            <a:r>
              <a:rPr lang="ru-RU" sz="2000" b="1" dirty="0" smtClean="0">
                <a:solidFill>
                  <a:srgbClr val="FF0000"/>
                </a:solidFill>
              </a:rPr>
              <a:t>(при </a:t>
            </a:r>
            <a:r>
              <a:rPr lang="ru-RU" sz="2000" b="1" dirty="0" err="1" smtClean="0">
                <a:solidFill>
                  <a:srgbClr val="FF0000"/>
                </a:solidFill>
              </a:rPr>
              <a:t>коронарографии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909" y="1148551"/>
            <a:ext cx="8125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Повторный </a:t>
            </a:r>
            <a:r>
              <a:rPr lang="ru-RU" sz="2400" b="1" i="1" dirty="0">
                <a:solidFill>
                  <a:srgbClr val="0070C0"/>
                </a:solidFill>
              </a:rPr>
              <a:t>стеноз, который был диагностирован при проведении ангиографии, не всегда имеет клиническое </a:t>
            </a:r>
            <a:r>
              <a:rPr lang="ru-RU" sz="2400" b="1" i="1" dirty="0" smtClean="0">
                <a:solidFill>
                  <a:srgbClr val="0070C0"/>
                </a:solidFill>
              </a:rPr>
              <a:t>проявление !!!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996" y="2348880"/>
            <a:ext cx="3913523" cy="21871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Клинический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рестеноз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можно заподозрить при возобновлении приступов стенокардии не позднее чем через 9 месяцев после вмешательства)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348880"/>
            <a:ext cx="3874904" cy="21871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Ангиографический </a:t>
            </a:r>
            <a:r>
              <a:rPr lang="ru-RU" sz="2400" b="1" dirty="0" err="1">
                <a:solidFill>
                  <a:srgbClr val="C00000"/>
                </a:solidFill>
              </a:rPr>
              <a:t>рестеноз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симптомов в сроки более 9 месяцев обусловлены прогрессированием атеросклеротического поражения коронарных артерий)</a:t>
            </a:r>
          </a:p>
        </p:txBody>
      </p:sp>
    </p:spTree>
    <p:extLst>
      <p:ext uri="{BB962C8B-B14F-4D97-AF65-F5344CB8AC3E}">
        <p14:creationId xmlns:p14="http://schemas.microsoft.com/office/powerpoint/2010/main" xmlns="" val="31953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102" y="2716596"/>
            <a:ext cx="2147354" cy="265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98670" y="158488"/>
            <a:ext cx="7992889" cy="13098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i="1" dirty="0">
              <a:solidFill>
                <a:schemeClr val="bg1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Инфаркт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5-го типа</a:t>
            </a:r>
          </a:p>
          <a:p>
            <a:pPr algn="ctr" fontAlgn="t">
              <a:buNone/>
            </a:pPr>
            <a:r>
              <a:rPr lang="ru-RU" sz="2000" dirty="0"/>
              <a:t>инфаркт миокарда, связанный с </a:t>
            </a:r>
            <a:r>
              <a:rPr lang="ru-RU" sz="2000" dirty="0" smtClean="0"/>
              <a:t>операцией аортокоронарного шунтирования (АКШ)</a:t>
            </a:r>
            <a:endParaRPr lang="ru-RU" sz="2000" dirty="0"/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796" y="181235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Частота </a:t>
            </a:r>
            <a:r>
              <a:rPr lang="ru-RU" sz="2000" b="1" dirty="0">
                <a:solidFill>
                  <a:srgbClr val="0070C0"/>
                </a:solidFill>
              </a:rPr>
              <a:t>встречаемости </a:t>
            </a:r>
            <a:r>
              <a:rPr lang="ru-RU" sz="2000" b="1" dirty="0" smtClean="0">
                <a:solidFill>
                  <a:srgbClr val="0070C0"/>
                </a:solidFill>
              </a:rPr>
              <a:t>ИМ после АКШ </a:t>
            </a:r>
            <a:r>
              <a:rPr lang="ru-RU" sz="2000" b="1" dirty="0">
                <a:solidFill>
                  <a:srgbClr val="0070C0"/>
                </a:solidFill>
              </a:rPr>
              <a:t>колеблется от 1,2% до 20%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49702"/>
            <a:ext cx="8650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Госпитальная летальность у больных </a:t>
            </a:r>
            <a:r>
              <a:rPr lang="ru-RU" sz="2000" b="1" dirty="0" smtClean="0">
                <a:solidFill>
                  <a:srgbClr val="0070C0"/>
                </a:solidFill>
              </a:rPr>
              <a:t>колеблется </a:t>
            </a:r>
            <a:r>
              <a:rPr lang="ru-RU" sz="2000" b="1" dirty="0">
                <a:solidFill>
                  <a:srgbClr val="0070C0"/>
                </a:solidFill>
              </a:rPr>
              <a:t>в среднем от 10% до 15</a:t>
            </a:r>
            <a:r>
              <a:rPr lang="ru-RU" sz="2000" b="1" dirty="0" smtClean="0">
                <a:solidFill>
                  <a:srgbClr val="0070C0"/>
                </a:solidFill>
              </a:rPr>
              <a:t>%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90336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Факторы риска и неблагоприятные обстоятельства 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942" y="3336667"/>
            <a:ext cx="59112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время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пережатия аорты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более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минут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интраоперационная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тахикардия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— анемия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искусственном кровообращении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большое количество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шунтов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отягощенный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анамнез (инфаркт миокарда в течение предшествующей неделе, предшествующие коронарные вмешательства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517232"/>
            <a:ext cx="8568952" cy="11381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FFFF00"/>
                </a:solidFill>
              </a:rPr>
              <a:t>Частота </a:t>
            </a:r>
            <a:r>
              <a:rPr lang="ru-RU" sz="2400" dirty="0">
                <a:solidFill>
                  <a:srgbClr val="FFFF00"/>
                </a:solidFill>
              </a:rPr>
              <a:t>встречаемости послеоперационного ишемического повреждения у пациентов с сахарным диабетом составляло 6,6% и 16,8% без данной патологии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00347"/>
            <a:ext cx="7632848" cy="92439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chemeClr val="bg1"/>
              </a:solidFill>
            </a:endParaRPr>
          </a:p>
          <a:p>
            <a:pPr lvl="0" algn="ctr"/>
            <a:endParaRPr lang="ru-RU" sz="2800" b="1" i="1" dirty="0">
              <a:solidFill>
                <a:schemeClr val="bg1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Критерии диагностики инфаркта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ru-RU" sz="2800" b="1" i="1" dirty="0" smtClean="0">
                <a:solidFill>
                  <a:srgbClr val="FFFF00"/>
                </a:solidFill>
              </a:rPr>
              <a:t>5-го типа</a:t>
            </a:r>
          </a:p>
          <a:p>
            <a:pPr algn="ctr" fontAlgn="t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513" y="1452648"/>
            <a:ext cx="2249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39752" y="3645024"/>
            <a:ext cx="6770890" cy="10389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 пациентов с повышенными 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предпроцедурными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значениями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постпроцедурные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значения  сердечных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должны  повышаться на 20%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более !!!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5143196"/>
            <a:ext cx="5760640" cy="14624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Формирование новых патологических </a:t>
            </a:r>
            <a:r>
              <a:rPr lang="ru-RU" sz="2000" b="1" dirty="0">
                <a:solidFill>
                  <a:srgbClr val="FF0000"/>
                </a:solidFill>
              </a:rPr>
              <a:t>зубцов </a:t>
            </a:r>
            <a:r>
              <a:rPr lang="en-US" sz="2000" b="1" dirty="0">
                <a:solidFill>
                  <a:srgbClr val="FF0000"/>
                </a:solidFill>
              </a:rPr>
              <a:t>Q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ангиографически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визуализированная окклюзия шунта или коронарной артерии, а также доказательство наличия новых участков нежизнеспособного миокарда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258" y="1427443"/>
            <a:ext cx="7092280" cy="15563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Повышение значений кардиальных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 течение 48 часов с момента операции более чем в 10 раз, (принимая во внимание 99-й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процентиль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верхнего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референсного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уровня у пациентов с нормальными исходными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значениями маркеров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082" y="4884001"/>
            <a:ext cx="2782300" cy="174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07" y="3317371"/>
            <a:ext cx="2045840" cy="16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3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66330"/>
            <a:ext cx="7810004" cy="51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9913" y="561783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Изменение уровня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после АКШ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3" y="180455"/>
            <a:ext cx="15605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7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928934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1214422"/>
            <a:ext cx="8334668" cy="47149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	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34" y="142852"/>
            <a:ext cx="8286808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Особенности ведения больных после вмешательств на коронарных сосудах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584" y="1268760"/>
            <a:ext cx="756084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Исследуем уровень кардиальных </a:t>
            </a:r>
            <a:r>
              <a:rPr lang="ru-RU" sz="2000" b="1" dirty="0" err="1" smtClean="0"/>
              <a:t>тропонинов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до начала вмешательства !!!</a:t>
            </a:r>
            <a:r>
              <a:rPr lang="ru-RU" sz="2000" dirty="0"/>
              <a:t> </a:t>
            </a:r>
            <a:r>
              <a:rPr lang="ru-RU" sz="2000" b="1" dirty="0" smtClean="0"/>
              <a:t>При высоком уровне назначаем </a:t>
            </a:r>
            <a:r>
              <a:rPr lang="ru-RU" sz="2000" b="1" dirty="0" err="1" smtClean="0"/>
              <a:t>статины</a:t>
            </a:r>
            <a:r>
              <a:rPr lang="ru-RU" sz="2000" b="1" dirty="0" smtClean="0"/>
              <a:t> </a:t>
            </a:r>
            <a:r>
              <a:rPr lang="ru-RU" sz="2000" b="1" dirty="0"/>
              <a:t>и </a:t>
            </a:r>
            <a:r>
              <a:rPr lang="ru-RU" sz="2000" b="1" dirty="0" err="1" smtClean="0"/>
              <a:t>антиагрегантную</a:t>
            </a:r>
            <a:r>
              <a:rPr lang="ru-RU" sz="2000" b="1" dirty="0" smtClean="0"/>
              <a:t> терапию </a:t>
            </a:r>
            <a:r>
              <a:rPr lang="ru-RU" sz="2000" b="1" dirty="0"/>
              <a:t>до </a:t>
            </a:r>
            <a:r>
              <a:rPr lang="ru-RU" sz="2000" b="1" dirty="0" smtClean="0"/>
              <a:t>самой операции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0136" y="2480289"/>
            <a:ext cx="7560840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</a:t>
            </a:r>
            <a:r>
              <a:rPr lang="ru-RU" b="1" dirty="0"/>
              <a:t>проведения вмешательства контроль уровня </a:t>
            </a:r>
            <a:r>
              <a:rPr lang="ru-RU" b="1" dirty="0" err="1"/>
              <a:t>тропонинов</a:t>
            </a:r>
            <a:r>
              <a:rPr lang="ru-RU" b="1" dirty="0"/>
              <a:t> следует осуществлять у всех пациентов, особенно в случае наличия симптомов ишемии </a:t>
            </a:r>
            <a:r>
              <a:rPr lang="ru-RU" b="1" dirty="0" smtClean="0"/>
              <a:t>миокарда. </a:t>
            </a:r>
            <a:r>
              <a:rPr lang="ru-RU" b="1" dirty="0" smtClean="0">
                <a:solidFill>
                  <a:srgbClr val="FFFF00"/>
                </a:solidFill>
              </a:rPr>
              <a:t>У пациентов после АКШ контролируем КФК МВ-фракции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7584" y="3925239"/>
            <a:ext cx="7560840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</a:t>
            </a:r>
            <a:r>
              <a:rPr lang="ru-RU" b="1" dirty="0"/>
              <a:t>наличии ишемических симптомов следует повторно выполнить </a:t>
            </a:r>
            <a:r>
              <a:rPr lang="ru-RU" b="1" dirty="0" err="1"/>
              <a:t>коронарографию</a:t>
            </a:r>
            <a:r>
              <a:rPr lang="ru-RU" b="1" dirty="0"/>
              <a:t> для верификации возможных осложнений и своевременного их устранения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FF00"/>
                </a:solidFill>
              </a:rPr>
              <a:t>Особый контроль пациентов с почечной патологией и/или СД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2593" y="5373216"/>
            <a:ext cx="7560840" cy="12858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Независимо от наличия тех или иных факторов </a:t>
            </a:r>
            <a:r>
              <a:rPr lang="ru-RU" b="1" dirty="0">
                <a:solidFill>
                  <a:srgbClr val="FFFF00"/>
                </a:solidFill>
              </a:rPr>
              <a:t>риска у всех пациентов должна проводиться вторичная профилактика атеросклероза</a:t>
            </a:r>
            <a:r>
              <a:rPr lang="ru-RU" b="1" dirty="0">
                <a:solidFill>
                  <a:schemeClr val="bg1"/>
                </a:solidFill>
              </a:rPr>
              <a:t>, неотъемлемым компонентом которой служит модификация образа жизни и приверженность к выполнению назначений врача </a:t>
            </a:r>
          </a:p>
        </p:txBody>
      </p:sp>
    </p:spTree>
    <p:extLst>
      <p:ext uri="{BB962C8B-B14F-4D97-AF65-F5344CB8AC3E}">
        <p14:creationId xmlns:p14="http://schemas.microsoft.com/office/powerpoint/2010/main" xmlns="" val="18183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214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Заключение</a:t>
            </a:r>
            <a:r>
              <a:rPr lang="en-US" b="1" i="1" dirty="0" smtClean="0">
                <a:solidFill>
                  <a:srgbClr val="C00000"/>
                </a:solidFill>
              </a:rPr>
              <a:t>: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6983" y="6995"/>
            <a:ext cx="1558893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385945"/>
            <a:ext cx="8543668" cy="5429264"/>
          </a:xfrm>
          <a:prstGeom prst="roundRect">
            <a:avLst>
              <a:gd name="adj" fmla="val 1695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</a:rPr>
              <a:t>хирургических методов лечения ишемической болезни сердца, несомненно, позволяет снизить риск смертности от сердечно-сосудистых заболеваний в целом. Однако параллельно с внедрением таких методов возникает вероятность развития новых случаев специфического повреждения миокарда. Знание особенностей </a:t>
            </a:r>
            <a:r>
              <a:rPr lang="ru-RU" sz="2400" b="1" dirty="0" err="1">
                <a:solidFill>
                  <a:srgbClr val="0070C0"/>
                </a:solidFill>
              </a:rPr>
              <a:t>этиопатогенеза</a:t>
            </a:r>
            <a:r>
              <a:rPr lang="ru-RU" sz="2400" b="1" dirty="0">
                <a:solidFill>
                  <a:srgbClr val="0070C0"/>
                </a:solidFill>
              </a:rPr>
              <a:t>, своевременной диагностики и выбора наиболее оптимального метода </a:t>
            </a:r>
            <a:r>
              <a:rPr lang="ru-RU" sz="2400" b="1" dirty="0" err="1">
                <a:solidFill>
                  <a:srgbClr val="0070C0"/>
                </a:solidFill>
              </a:rPr>
              <a:t>реваскуляризации</a:t>
            </a:r>
            <a:r>
              <a:rPr lang="ru-RU" sz="2400" b="1" dirty="0">
                <a:solidFill>
                  <a:srgbClr val="0070C0"/>
                </a:solidFill>
              </a:rPr>
              <a:t>, наряду с индивидуальной прогностической оценкой возможных осложнений позволят в значительной мере уменьшить риск возникновения инфарктов миокарда, связанных с хирургическим вмешательством на коронарных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артериях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AutoNum type="arabicParenR"/>
            </a:pPr>
            <a:endParaRPr lang="en-US" sz="2400" dirty="0"/>
          </a:p>
          <a:p>
            <a:endParaRPr lang="ru-RU" sz="1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Безимени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685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5852" y="521495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i="1" dirty="0" smtClean="0">
                <a:solidFill>
                  <a:sysClr val="windowText" lastClr="000000"/>
                </a:solidFill>
                <a:latin typeface="Times New Roman"/>
              </a:rPr>
              <a:t>Спасибо за внимание!</a:t>
            </a:r>
            <a:endParaRPr lang="ru-RU" sz="4800" b="1" i="1" dirty="0">
              <a:solidFill>
                <a:sysClr val="windowText" lastClr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496944" cy="19442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 smtClean="0">
                <a:solidFill>
                  <a:schemeClr val="bg1"/>
                </a:solidFill>
              </a:rPr>
              <a:t>Перипроцедурный</a:t>
            </a:r>
            <a:r>
              <a:rPr lang="ru-RU" sz="2400" b="1" dirty="0" smtClean="0">
                <a:solidFill>
                  <a:schemeClr val="bg1"/>
                </a:solidFill>
              </a:rPr>
              <a:t> инфаркт миокарда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— необратимое повреждение сердечной мышцы ассоциированное с процедурами </a:t>
            </a:r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smtClean="0">
                <a:solidFill>
                  <a:schemeClr val="bg1"/>
                </a:solidFill>
              </a:rPr>
              <a:t>коронарных артериях, такими </a:t>
            </a:r>
            <a:r>
              <a:rPr lang="ru-RU" sz="2000" dirty="0">
                <a:solidFill>
                  <a:schemeClr val="bg1"/>
                </a:solidFill>
              </a:rPr>
              <a:t>как  </a:t>
            </a:r>
            <a:r>
              <a:rPr lang="ru-RU" sz="2000" dirty="0" err="1">
                <a:solidFill>
                  <a:schemeClr val="bg1"/>
                </a:solidFill>
              </a:rPr>
              <a:t>чрескожное</a:t>
            </a:r>
            <a:r>
              <a:rPr lang="ru-RU" sz="2000" dirty="0">
                <a:solidFill>
                  <a:schemeClr val="bg1"/>
                </a:solidFill>
              </a:rPr>
              <a:t> коронарное </a:t>
            </a:r>
            <a:r>
              <a:rPr lang="ru-RU" sz="2000" dirty="0" smtClean="0">
                <a:solidFill>
                  <a:schemeClr val="bg1"/>
                </a:solidFill>
              </a:rPr>
              <a:t>вмешательство и </a:t>
            </a:r>
            <a:r>
              <a:rPr lang="ru-RU" sz="2000" dirty="0">
                <a:solidFill>
                  <a:schemeClr val="bg1"/>
                </a:solidFill>
              </a:rPr>
              <a:t>шунтирование коронарной </a:t>
            </a:r>
            <a:r>
              <a:rPr lang="ru-RU" sz="2000" dirty="0" smtClean="0">
                <a:solidFill>
                  <a:schemeClr val="bg1"/>
                </a:solidFill>
              </a:rPr>
              <a:t>артерии, которое возникает непосредственно во время выполнения вмешательства или в отдаленном периоде по такового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214554"/>
            <a:ext cx="8496944" cy="4382798"/>
          </a:xfrm>
          <a:prstGeom prst="roundRect">
            <a:avLst/>
          </a:prstGeom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В чём актуальность</a:t>
            </a:r>
            <a:r>
              <a:rPr lang="en-US" sz="3600" i="1" dirty="0" smtClean="0">
                <a:solidFill>
                  <a:srgbClr val="FFFF00"/>
                </a:solidFill>
              </a:rPr>
              <a:t>?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— </a:t>
            </a:r>
            <a:r>
              <a:rPr lang="ru-RU" sz="2400" dirty="0" err="1" smtClean="0">
                <a:solidFill>
                  <a:srgbClr val="FFFF00"/>
                </a:solidFill>
              </a:rPr>
              <a:t>Реваскуляризация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и </a:t>
            </a:r>
            <a:r>
              <a:rPr lang="ru-RU" sz="2400" dirty="0" smtClean="0">
                <a:solidFill>
                  <a:srgbClr val="FFFF00"/>
                </a:solidFill>
              </a:rPr>
              <a:t>инвазивные методы диагностики ИМ часто сопровождаются специфическими осложнениями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— Отсутствие ясного представления об </a:t>
            </a:r>
            <a:r>
              <a:rPr lang="ru-RU" sz="2400" dirty="0" err="1" smtClean="0">
                <a:solidFill>
                  <a:srgbClr val="FFFF00"/>
                </a:solidFill>
              </a:rPr>
              <a:t>этиопатогенезе</a:t>
            </a:r>
            <a:r>
              <a:rPr lang="ru-RU" sz="2400" dirty="0" smtClean="0">
                <a:solidFill>
                  <a:srgbClr val="FFFF00"/>
                </a:solidFill>
              </a:rPr>
              <a:t> данного заболевания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— Отсутствие </a:t>
            </a:r>
            <a:r>
              <a:rPr lang="ru-RU" sz="2400" dirty="0">
                <a:solidFill>
                  <a:srgbClr val="FFFF00"/>
                </a:solidFill>
              </a:rPr>
              <a:t>ясного представления о влиянии таких осложнений на прогноз пациентов с </a:t>
            </a:r>
            <a:r>
              <a:rPr lang="ru-RU" sz="2400" dirty="0" smtClean="0">
                <a:solidFill>
                  <a:srgbClr val="FFFF00"/>
                </a:solidFill>
              </a:rPr>
              <a:t>ИБС и </a:t>
            </a:r>
            <a:r>
              <a:rPr lang="ru-RU" sz="2400" dirty="0">
                <a:solidFill>
                  <a:srgbClr val="FFFF00"/>
                </a:solidFill>
              </a:rPr>
              <a:t>возможности ранней </a:t>
            </a:r>
            <a:r>
              <a:rPr lang="ru-RU" sz="2400" dirty="0" smtClean="0">
                <a:solidFill>
                  <a:srgbClr val="FFFF00"/>
                </a:solidFill>
              </a:rPr>
              <a:t>диагностики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— Отсутствие четких клинических рекомендаций по ведению и лечению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больных с </a:t>
            </a:r>
            <a:r>
              <a:rPr lang="ru-RU" sz="2400" dirty="0" err="1" smtClean="0">
                <a:solidFill>
                  <a:srgbClr val="FFFF00"/>
                </a:solidFill>
              </a:rPr>
              <a:t>перипроцедурным</a:t>
            </a:r>
            <a:r>
              <a:rPr lang="ru-RU" sz="2400" dirty="0" smtClean="0">
                <a:solidFill>
                  <a:srgbClr val="FFFF00"/>
                </a:solidFill>
              </a:rPr>
              <a:t> инфарктом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530" y="1634362"/>
            <a:ext cx="5940152" cy="1674171"/>
          </a:xfrm>
        </p:spPr>
        <p:txBody>
          <a:bodyPr>
            <a:noAutofit/>
          </a:bodyPr>
          <a:lstStyle/>
          <a:p>
            <a:endParaRPr lang="ru-RU" sz="2400" b="1" i="1" u="sng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Содержимое 9" descr="9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" y="1377721"/>
            <a:ext cx="3240360" cy="2160240"/>
          </a:xfrm>
          <a:prstGeom prst="rect">
            <a:avLst/>
          </a:prstGeom>
        </p:spPr>
      </p:pic>
      <p:pic>
        <p:nvPicPr>
          <p:cNvPr id="9222" name="Picture 6" descr="https://pbs.twimg.com/media/DlbfKLPXgAAJp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8946" y="4281241"/>
            <a:ext cx="4082933" cy="254580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211319"/>
            <a:ext cx="8546844" cy="10047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Общие вопросы терминологии и диагностики инфаркта миокарда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7323" y="1343116"/>
            <a:ext cx="5954556" cy="29381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Согласно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a typeface="Calibri"/>
              </a:rPr>
              <a:t> последним рекомендациям Европейского общества кардиологов  термин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«повреждение миокарда»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может быть использован при </a:t>
            </a:r>
            <a:r>
              <a:rPr lang="ru-RU" sz="2400" b="1" i="1" dirty="0">
                <a:solidFill>
                  <a:srgbClr val="C00000"/>
                </a:solidFill>
              </a:rPr>
              <a:t>повышении уровня специфических </a:t>
            </a:r>
            <a:r>
              <a:rPr lang="ru-RU" sz="2400" b="1" i="1" dirty="0" err="1">
                <a:solidFill>
                  <a:srgbClr val="C00000"/>
                </a:solidFill>
              </a:rPr>
              <a:t>тропонинов</a:t>
            </a:r>
            <a:r>
              <a:rPr lang="ru-RU" sz="2400" b="1" i="1" dirty="0">
                <a:solidFill>
                  <a:srgbClr val="C00000"/>
                </a:solidFill>
              </a:rPr>
              <a:t> выше 99 перцентиля от верхней границы нормы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913459"/>
            <a:ext cx="4846102" cy="28803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1F497D">
                    <a:lumMod val="75000"/>
                  </a:srgbClr>
                </a:solidFill>
                <a:ea typeface="Calibri"/>
              </a:rPr>
              <a:t>Термин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a typeface="Calibri"/>
              </a:rPr>
              <a:t>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ea typeface="Calibri"/>
              </a:rPr>
              <a:t>«инфаркт миокарда» 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ea typeface="Calibri"/>
              </a:rPr>
              <a:t>следует использовать при </a:t>
            </a:r>
            <a:r>
              <a:rPr lang="ru-RU" sz="2400" b="1" i="1" dirty="0">
                <a:solidFill>
                  <a:srgbClr val="C00000"/>
                </a:solidFill>
                <a:ea typeface="Calibri"/>
              </a:rPr>
              <a:t>выявлении повреждения сердечной мышцы в сочетании с клиническими доказательствами ишемии миокарда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83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Общие вопросы диагностики инфаркта миокарда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4034" name="Picture 2" descr="https://ib.bioninja.com.au/_Media/coronary-thrombosis_m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858048" cy="2143140"/>
          </a:xfrm>
          <a:prstGeom prst="rect">
            <a:avLst/>
          </a:prstGeom>
          <a:noFill/>
        </p:spPr>
      </p:pic>
      <p:sp>
        <p:nvSpPr>
          <p:cNvPr id="4" name="Выгнутая влево стрелка 3"/>
          <p:cNvSpPr/>
          <p:nvPr/>
        </p:nvSpPr>
        <p:spPr>
          <a:xfrm>
            <a:off x="0" y="3000372"/>
            <a:ext cx="1285852" cy="1429200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858116" y="3000372"/>
            <a:ext cx="1285884" cy="1428760"/>
          </a:xfrm>
          <a:prstGeom prst="curved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000636"/>
            <a:ext cx="557216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Изменение уровня сердечных </a:t>
            </a:r>
            <a:r>
              <a:rPr lang="ru-RU" dirty="0" err="1" smtClean="0"/>
              <a:t>тропонинов</a:t>
            </a:r>
            <a:r>
              <a:rPr lang="en-US" dirty="0" smtClean="0"/>
              <a:t> </a:t>
            </a:r>
            <a:r>
              <a:rPr lang="ru-RU" dirty="0" smtClean="0"/>
              <a:t> выше </a:t>
            </a:r>
            <a:r>
              <a:rPr lang="en-US" dirty="0" smtClean="0"/>
              <a:t>       	</a:t>
            </a:r>
            <a:r>
              <a:rPr lang="ru-RU" dirty="0" smtClean="0"/>
              <a:t>          99 перцентиля</a:t>
            </a:r>
            <a:r>
              <a:rPr lang="en-US" dirty="0" smtClean="0"/>
              <a:t> (ESC</a:t>
            </a:r>
            <a:r>
              <a:rPr lang="ru-RU" dirty="0" smtClean="0"/>
              <a:t>, 2012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429132"/>
            <a:ext cx="378621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               Изменения на ЭКГ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929066"/>
            <a:ext cx="62865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      </a:t>
            </a:r>
            <a:r>
              <a:rPr lang="ru-RU" dirty="0" smtClean="0"/>
              <a:t>  Ангинозная боль или ее эквивалент</a:t>
            </a:r>
            <a:r>
              <a:rPr lang="en-US" dirty="0" smtClean="0"/>
              <a:t> (</a:t>
            </a:r>
            <a:r>
              <a:rPr lang="ru-RU" dirty="0" smtClean="0"/>
              <a:t>усталость, одышка)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78933" y="5869166"/>
            <a:ext cx="591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</a:rPr>
              <a:t>изменения при визуализации миокарда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92897"/>
            <a:ext cx="4729138" cy="78581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Классификация инфаркта миокарда (</a:t>
            </a:r>
            <a:r>
              <a:rPr lang="en-US" sz="2800" dirty="0" smtClean="0"/>
              <a:t>ESC/AHA, 2012)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500174"/>
            <a:ext cx="5868144" cy="5025170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5600" b="1" dirty="0" smtClean="0">
                <a:solidFill>
                  <a:srgbClr val="FF0000"/>
                </a:solidFill>
              </a:rPr>
              <a:t>1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спонтанный инфаркт, вызванный разрывом, изъязвлением, </a:t>
            </a:r>
            <a:r>
              <a:rPr lang="ru-RU" sz="5600" dirty="0" err="1" smtClean="0"/>
              <a:t>эрозированием</a:t>
            </a:r>
            <a:r>
              <a:rPr lang="ru-RU" sz="5600" dirty="0" smtClean="0"/>
              <a:t> или расслоением атеросклеротической бляшки.</a:t>
            </a:r>
          </a:p>
          <a:p>
            <a:pPr fontAlgn="t">
              <a:buNone/>
            </a:pPr>
            <a:r>
              <a:rPr lang="ru-RU" sz="5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5600" b="1" dirty="0" smtClean="0">
                <a:solidFill>
                  <a:srgbClr val="FF0000"/>
                </a:solidFill>
              </a:rPr>
              <a:t>2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инфаркт миокарда, возникающий вследствие ишемического дисбаланса, в основе которого лежат причины, не относящиеся к ишемической болезни сердца: спазм или эмболия КА,  эндотелиальная дисфункция, </a:t>
            </a:r>
            <a:r>
              <a:rPr lang="ru-RU" sz="5600" dirty="0" err="1" smtClean="0"/>
              <a:t>тахиаритмии</a:t>
            </a:r>
            <a:r>
              <a:rPr lang="ru-RU" sz="5600" dirty="0" smtClean="0"/>
              <a:t>, </a:t>
            </a:r>
            <a:r>
              <a:rPr lang="ru-RU" sz="5600" dirty="0" err="1" smtClean="0"/>
              <a:t>брадиаритмии</a:t>
            </a:r>
            <a:r>
              <a:rPr lang="ru-RU" sz="5600" dirty="0" smtClean="0"/>
              <a:t>, дыхательная недостаточность, и т.п. </a:t>
            </a:r>
          </a:p>
          <a:p>
            <a:pPr fontAlgn="t"/>
            <a:r>
              <a:rPr lang="ru-RU" sz="5600" b="1" dirty="0" smtClean="0">
                <a:solidFill>
                  <a:srgbClr val="FF0000"/>
                </a:solidFill>
              </a:rPr>
              <a:t>3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смерть от инфаркта миокарда, которая наступила до определения повышения специфических </a:t>
            </a:r>
            <a:r>
              <a:rPr lang="ru-RU" sz="5600" dirty="0" err="1" smtClean="0"/>
              <a:t>биомаркеров</a:t>
            </a:r>
            <a:r>
              <a:rPr lang="ru-RU" sz="5600" dirty="0" smtClean="0"/>
              <a:t> в крови. Данное состояние рассматривается как внезапная сердечная смерть</a:t>
            </a:r>
          </a:p>
          <a:p>
            <a:pPr fontAlgn="t"/>
            <a:r>
              <a:rPr lang="ru-RU" sz="5600" b="1" dirty="0" smtClean="0">
                <a:solidFill>
                  <a:srgbClr val="FF0000"/>
                </a:solidFill>
              </a:rPr>
              <a:t>4</a:t>
            </a:r>
            <a:r>
              <a:rPr lang="en-US" sz="5600" b="1" dirty="0" smtClean="0">
                <a:solidFill>
                  <a:srgbClr val="FF0000"/>
                </a:solidFill>
              </a:rPr>
              <a:t>a</a:t>
            </a:r>
            <a:r>
              <a:rPr lang="ru-RU" sz="5600" b="1" dirty="0" smtClean="0">
                <a:solidFill>
                  <a:srgbClr val="FF0000"/>
                </a:solidFill>
              </a:rPr>
              <a:t>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инфаркт миокарда, ассоциированный с проведением </a:t>
            </a:r>
            <a:r>
              <a:rPr lang="ru-RU" sz="5600" dirty="0" err="1" smtClean="0"/>
              <a:t>чрезкожных</a:t>
            </a:r>
            <a:r>
              <a:rPr lang="ru-RU" sz="5600" dirty="0" smtClean="0"/>
              <a:t> коронарных вмешательств</a:t>
            </a:r>
          </a:p>
          <a:p>
            <a:pPr fontAlgn="t"/>
            <a:r>
              <a:rPr lang="ru-RU" sz="5600" b="1" dirty="0" smtClean="0">
                <a:solidFill>
                  <a:srgbClr val="FF0000"/>
                </a:solidFill>
              </a:rPr>
              <a:t>4</a:t>
            </a:r>
            <a:r>
              <a:rPr lang="en-US" sz="5600" b="1" dirty="0" smtClean="0">
                <a:solidFill>
                  <a:srgbClr val="FF0000"/>
                </a:solidFill>
              </a:rPr>
              <a:t>b</a:t>
            </a:r>
            <a:r>
              <a:rPr lang="ru-RU" sz="5600" b="1" dirty="0" smtClean="0">
                <a:solidFill>
                  <a:srgbClr val="FF0000"/>
                </a:solidFill>
              </a:rPr>
              <a:t>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инфаркт миокарда, ассоциированный с тромбозом ранее установленного </a:t>
            </a:r>
            <a:r>
              <a:rPr lang="ru-RU" sz="5600" dirty="0" err="1" smtClean="0"/>
              <a:t>стента</a:t>
            </a:r>
            <a:endParaRPr lang="ru-RU" sz="5600" dirty="0" smtClean="0"/>
          </a:p>
          <a:p>
            <a:pPr fontAlgn="t"/>
            <a:r>
              <a:rPr lang="en-US" sz="5600" b="1" dirty="0" smtClean="0">
                <a:solidFill>
                  <a:srgbClr val="FF0000"/>
                </a:solidFill>
              </a:rPr>
              <a:t>4c</a:t>
            </a:r>
            <a:r>
              <a:rPr lang="ru-RU" sz="5600" b="1" dirty="0" smtClean="0">
                <a:solidFill>
                  <a:srgbClr val="FF0000"/>
                </a:solidFill>
              </a:rPr>
              <a:t>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	</a:t>
            </a:r>
            <a:r>
              <a:rPr lang="ru-RU" sz="5600" dirty="0" err="1" smtClean="0"/>
              <a:t>рестеноз</a:t>
            </a:r>
            <a:r>
              <a:rPr lang="ru-RU" sz="5600" dirty="0" smtClean="0"/>
              <a:t> в месте проведения </a:t>
            </a:r>
            <a:r>
              <a:rPr lang="ru-RU" sz="5600" dirty="0" err="1" smtClean="0"/>
              <a:t>чрезкожного</a:t>
            </a:r>
            <a:r>
              <a:rPr lang="ru-RU" sz="5600" dirty="0" smtClean="0"/>
              <a:t> коронарного вмешательства</a:t>
            </a:r>
          </a:p>
          <a:p>
            <a:pPr fontAlgn="t"/>
            <a:r>
              <a:rPr lang="ru-RU" sz="5600" b="1" dirty="0" smtClean="0">
                <a:solidFill>
                  <a:srgbClr val="FF0000"/>
                </a:solidFill>
              </a:rPr>
              <a:t>5 тип</a:t>
            </a:r>
            <a:endParaRPr lang="ru-RU" sz="5600" dirty="0" smtClean="0">
              <a:solidFill>
                <a:srgbClr val="FF0000"/>
              </a:solidFill>
            </a:endParaRPr>
          </a:p>
          <a:p>
            <a:pPr fontAlgn="t">
              <a:buNone/>
            </a:pPr>
            <a:r>
              <a:rPr lang="ru-RU" sz="5600" dirty="0" smtClean="0"/>
              <a:t> 	инфаркт миокарда, связанный с операцией аортокоронарного шунтирования</a:t>
            </a:r>
          </a:p>
          <a:p>
            <a:endParaRPr lang="ru-RU" dirty="0"/>
          </a:p>
        </p:txBody>
      </p:sp>
      <p:pic>
        <p:nvPicPr>
          <p:cNvPr id="5" name="Picture 6" descr="https://pbs.twimg.com/media/DlbfKLPXgAAJpv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635895" cy="1772816"/>
          </a:xfrm>
          <a:prstGeom prst="rect">
            <a:avLst/>
          </a:prstGeom>
          <a:noFill/>
        </p:spPr>
      </p:pic>
      <p:pic>
        <p:nvPicPr>
          <p:cNvPr id="25604" name="Picture 4" descr="https://classconnection.s3.amazonaws.com/104/flashcards/1679104/jpg/cardimage_5868118_1516957621362804388588-thumb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14" y="1988840"/>
            <a:ext cx="3182061" cy="23042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8833" y="4581128"/>
            <a:ext cx="3189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Перипроцедурный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инфаркт </a:t>
            </a:r>
            <a:r>
              <a:rPr lang="ru-RU" sz="2800" b="1" dirty="0" smtClean="0">
                <a:solidFill>
                  <a:srgbClr val="FF0000"/>
                </a:solidFill>
              </a:rPr>
              <a:t>миокарда — 4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и 5  тип </a:t>
            </a:r>
            <a:r>
              <a:rPr lang="ru-RU" sz="2800" b="1" dirty="0" smtClean="0">
                <a:solidFill>
                  <a:srgbClr val="FF0000"/>
                </a:solidFill>
              </a:rPr>
              <a:t>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3165" y="5168467"/>
            <a:ext cx="8539315" cy="15729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Поражение коронарных артерий типа «С» (по классификации АСС/АНА) или поражение нескольких </a:t>
            </a:r>
            <a:r>
              <a:rPr lang="ru-RU" b="1" dirty="0" smtClean="0">
                <a:solidFill>
                  <a:srgbClr val="FFFF00"/>
                </a:solidFill>
              </a:rPr>
              <a:t>сосудов, </a:t>
            </a:r>
            <a:r>
              <a:rPr lang="ru-RU" b="1" dirty="0">
                <a:solidFill>
                  <a:srgbClr val="FFFF00"/>
                </a:solidFill>
              </a:rPr>
              <a:t>а также осложнения в ходе выполнения вмешательства, или выполнение технически сложных вмешательств в значительной степени влияет </a:t>
            </a:r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>
                <a:solidFill>
                  <a:srgbClr val="FFFF00"/>
                </a:solidFill>
              </a:rPr>
              <a:t>частоту возникновения нового ишемического </a:t>
            </a:r>
            <a:r>
              <a:rPr lang="ru-RU" b="1" dirty="0" smtClean="0">
                <a:solidFill>
                  <a:srgbClr val="FFFF00"/>
                </a:solidFill>
              </a:rPr>
              <a:t>поражения </a:t>
            </a:r>
            <a:r>
              <a:rPr lang="ru-RU" b="1" dirty="0">
                <a:solidFill>
                  <a:srgbClr val="FFFF00"/>
                </a:solidFill>
              </a:rPr>
              <a:t>и на госпитальную и </a:t>
            </a:r>
            <a:r>
              <a:rPr lang="ru-RU" b="1" dirty="0" err="1">
                <a:solidFill>
                  <a:srgbClr val="FFFF00"/>
                </a:solidFill>
              </a:rPr>
              <a:t>постгоспитальную</a:t>
            </a:r>
            <a:r>
              <a:rPr lang="ru-RU" b="1" dirty="0">
                <a:solidFill>
                  <a:srgbClr val="FFFF00"/>
                </a:solidFill>
              </a:rPr>
              <a:t> летальность в </a:t>
            </a:r>
            <a:r>
              <a:rPr lang="ru-RU" b="1" dirty="0" smtClean="0">
                <a:solidFill>
                  <a:srgbClr val="FFFF00"/>
                </a:solidFill>
              </a:rPr>
              <a:t>целом !!!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74931"/>
            <a:ext cx="8784976" cy="138186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Инфаркт миокарда 4а типа 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данный тип инфаркта связан с проведением </a:t>
            </a:r>
            <a:r>
              <a:rPr lang="ru-RU" sz="2400" b="1" dirty="0" err="1" smtClean="0">
                <a:solidFill>
                  <a:schemeClr val="bg1"/>
                </a:solidFill>
              </a:rPr>
              <a:t>чрезкожных</a:t>
            </a:r>
            <a:r>
              <a:rPr lang="ru-RU" sz="2400" b="1" dirty="0" smtClean="0">
                <a:solidFill>
                  <a:schemeClr val="bg1"/>
                </a:solidFill>
              </a:rPr>
              <a:t> коронарных вмешательств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16777"/>
            <a:ext cx="9091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Частота развития составляет в среднем от 0,05 до 5 % и </a:t>
            </a:r>
            <a:r>
              <a:rPr lang="ru-RU" sz="2000" b="1" dirty="0" err="1">
                <a:solidFill>
                  <a:srgbClr val="0070C0"/>
                </a:solidFill>
              </a:rPr>
              <a:t>кореллирует</a:t>
            </a:r>
            <a:r>
              <a:rPr lang="ru-RU" sz="2000" b="1" dirty="0">
                <a:solidFill>
                  <a:srgbClr val="0070C0"/>
                </a:solidFill>
              </a:rPr>
              <a:t> с целой группой рисков!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80781"/>
            <a:ext cx="3862603" cy="24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022" y="2418587"/>
            <a:ext cx="4617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Факторы </a:t>
            </a:r>
            <a:r>
              <a:rPr lang="ru-RU" sz="2400" b="1" dirty="0" smtClean="0">
                <a:solidFill>
                  <a:srgbClr val="C00000"/>
                </a:solidFill>
              </a:rPr>
              <a:t>и предикторы риска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709" y="287864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возраст старше 75 лет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женский пол (но не всегда!!!)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наличие сопутствующей патологии (сахарный диабет, почечная патология)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морфология и локализация самого поражения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3333"/>
            <a:ext cx="871296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800" b="1" dirty="0" err="1" smtClean="0">
                <a:solidFill>
                  <a:srgbClr val="C00000"/>
                </a:solidFill>
              </a:rPr>
              <a:t>периоперационные</a:t>
            </a:r>
            <a:r>
              <a:rPr lang="ru-RU" sz="2800" b="1" dirty="0" smtClean="0">
                <a:solidFill>
                  <a:srgbClr val="C00000"/>
                </a:solidFill>
              </a:rPr>
              <a:t> осложнения, </a:t>
            </a:r>
            <a:r>
              <a:rPr lang="ru-RU" sz="2800" b="1" dirty="0">
                <a:solidFill>
                  <a:srgbClr val="C00000"/>
                </a:solidFill>
              </a:rPr>
              <a:t>которые могут провоцировать развитие нового инфаркта </a:t>
            </a:r>
            <a:r>
              <a:rPr lang="ru-RU" sz="2800" b="1" dirty="0" smtClean="0">
                <a:solidFill>
                  <a:srgbClr val="C00000"/>
                </a:solidFill>
              </a:rPr>
              <a:t>миокарда: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9864" y="1565669"/>
            <a:ext cx="5834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диссекция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коронарной артерии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окклюзия крупной или боковой ветви;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дистальная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васкулярная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эмболизация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— капиллярная обструкция;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— феномен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reflow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229200"/>
            <a:ext cx="8424936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Выполнение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прямого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стентирования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во многом уменьшает частоту процедурных осложнений, в частности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эмболизацию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 тромбоза микроваскулярного русла. В других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рандомизированных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исследованиях было показано, что прямая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атерэктомия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значительно чаще сопровождалась развитием осложнений и высокой госпитальной летальностью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3823"/>
            <a:ext cx="2377058" cy="325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4661"/>
            <a:ext cx="2383594" cy="159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78309"/>
            <a:ext cx="2075970" cy="172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70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0413" y="260648"/>
            <a:ext cx="861777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 smtClean="0">
              <a:solidFill>
                <a:srgbClr val="FFFF00"/>
              </a:solidFill>
            </a:endParaRPr>
          </a:p>
          <a:p>
            <a:pPr lvl="0" algn="ctr"/>
            <a:endParaRPr lang="ru-RU" sz="2800" b="1" i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800" b="1" i="1" dirty="0" smtClean="0">
                <a:solidFill>
                  <a:srgbClr val="FFFF00"/>
                </a:solidFill>
              </a:rPr>
              <a:t>Диагностики инфаркта </a:t>
            </a:r>
            <a:r>
              <a:rPr lang="ru-RU" sz="2800" b="1" i="1" dirty="0">
                <a:solidFill>
                  <a:srgbClr val="FFFF00"/>
                </a:solidFill>
              </a:rPr>
              <a:t>миокарда </a:t>
            </a:r>
            <a:r>
              <a:rPr lang="en-US" sz="2800" b="1" i="1" dirty="0" smtClean="0">
                <a:solidFill>
                  <a:srgbClr val="FFFF00"/>
                </a:solidFill>
              </a:rPr>
              <a:t> 4a </a:t>
            </a:r>
            <a:r>
              <a:rPr lang="ru-RU" sz="2800" b="1" i="1" dirty="0" smtClean="0">
                <a:solidFill>
                  <a:srgbClr val="FFFF00"/>
                </a:solidFill>
              </a:rPr>
              <a:t>типа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2269" y="1235200"/>
            <a:ext cx="6703988" cy="15030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Основным диагностическим критерием является повышение уровня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тропонинов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более чем в пять раз, то есть выше уровня 99-го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процентиля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от верхней границы нормы, при исходно нормальном значении данных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показателей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7" y="5229200"/>
            <a:ext cx="8419508" cy="1465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Следует, однако, отметить, что некоторые авторы считают, что данный тип инфаркта не сопровождается развитием нарушений локальной сократимости и снижением фракции выброса по данным эхокардиографии, поэтому последний критерий является не всегда </a:t>
            </a:r>
            <a:r>
              <a:rPr lang="ru-RU" sz="2000" b="1" dirty="0" smtClean="0">
                <a:solidFill>
                  <a:srgbClr val="C00000"/>
                </a:solidFill>
              </a:rPr>
              <a:t>достоверным !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431" y="1149438"/>
            <a:ext cx="2024057" cy="167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43807" y="3047955"/>
            <a:ext cx="6120681" cy="1763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Появление новых свидетельств ишемии на электрокардиограмме,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новые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ангиографические находки, согласующиеся с процедурным осложнением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визуализационные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доказательства потери жизнеспособности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миокарда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9" y="3021219"/>
            <a:ext cx="25733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17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072" y="116632"/>
            <a:ext cx="8541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Виды тромбозов </a:t>
            </a:r>
            <a:r>
              <a:rPr lang="ru-RU" sz="2800" b="1" dirty="0" err="1" smtClean="0">
                <a:solidFill>
                  <a:srgbClr val="C00000"/>
                </a:solidFill>
              </a:rPr>
              <a:t>стента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(по классификации </a:t>
            </a:r>
            <a:r>
              <a:rPr lang="en-US" sz="2800" b="1" dirty="0" smtClean="0">
                <a:solidFill>
                  <a:srgbClr val="C00000"/>
                </a:solidFill>
              </a:rPr>
              <a:t>Academic </a:t>
            </a:r>
            <a:r>
              <a:rPr lang="en-US" sz="2800" b="1" dirty="0">
                <a:solidFill>
                  <a:srgbClr val="C00000"/>
                </a:solidFill>
              </a:rPr>
              <a:t>Research </a:t>
            </a:r>
            <a:r>
              <a:rPr lang="en-US" sz="2800" b="1" dirty="0" smtClean="0">
                <a:solidFill>
                  <a:srgbClr val="C00000"/>
                </a:solidFill>
              </a:rPr>
              <a:t>Consortium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32" y="5969521"/>
            <a:ext cx="8730159" cy="7478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ru-RU" b="1" i="1" dirty="0" err="1">
                <a:solidFill>
                  <a:srgbClr val="FF0000"/>
                </a:solidFill>
              </a:rPr>
              <a:t>огласно</a:t>
            </a:r>
            <a:r>
              <a:rPr lang="ru-RU" b="1" i="1" dirty="0">
                <a:solidFill>
                  <a:srgbClr val="FF0000"/>
                </a:solidFill>
              </a:rPr>
              <a:t> литературным данным среди  всех тромбозов </a:t>
            </a:r>
            <a:r>
              <a:rPr lang="ru-RU" b="1" i="1" dirty="0" err="1">
                <a:solidFill>
                  <a:srgbClr val="FF0000"/>
                </a:solidFill>
              </a:rPr>
              <a:t>стента</a:t>
            </a:r>
            <a:r>
              <a:rPr lang="ru-RU" b="1" i="1" dirty="0">
                <a:solidFill>
                  <a:srgbClr val="FF0000"/>
                </a:solidFill>
              </a:rPr>
              <a:t> наиболее часто встречаются </a:t>
            </a:r>
            <a:r>
              <a:rPr lang="ru-RU" b="1" i="1" dirty="0" smtClean="0">
                <a:solidFill>
                  <a:srgbClr val="FF0000"/>
                </a:solidFill>
              </a:rPr>
              <a:t>подострые — </a:t>
            </a:r>
            <a:r>
              <a:rPr lang="ru-RU" sz="2000" b="1" i="1" dirty="0">
                <a:solidFill>
                  <a:srgbClr val="FF0000"/>
                </a:solidFill>
              </a:rPr>
              <a:t>41% </a:t>
            </a:r>
            <a:r>
              <a:rPr lang="ru-RU" b="1" i="1" dirty="0">
                <a:solidFill>
                  <a:srgbClr val="FF0000"/>
                </a:solidFill>
              </a:rPr>
              <a:t>всех случаев и острые тромбозы </a:t>
            </a:r>
            <a:r>
              <a:rPr lang="ru-RU" b="1" i="1" dirty="0" smtClean="0">
                <a:solidFill>
                  <a:srgbClr val="FF0000"/>
                </a:solidFill>
              </a:rPr>
              <a:t>— </a:t>
            </a:r>
            <a:r>
              <a:rPr lang="ru-RU" sz="2000" b="1" i="1" dirty="0" smtClean="0">
                <a:solidFill>
                  <a:srgbClr val="FF0000"/>
                </a:solidFill>
              </a:rPr>
              <a:t>32</a:t>
            </a:r>
            <a:r>
              <a:rPr lang="ru-RU" sz="2000" b="1" i="1" dirty="0">
                <a:solidFill>
                  <a:srgbClr val="FF0000"/>
                </a:solidFill>
              </a:rPr>
              <a:t>%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852936"/>
            <a:ext cx="4837259" cy="308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596341" y="1061235"/>
            <a:ext cx="369583" cy="311299"/>
            <a:chOff x="3930008" y="873179"/>
            <a:chExt cx="369583" cy="311299"/>
          </a:xfrm>
          <a:solidFill>
            <a:schemeClr val="tx2">
              <a:lumMod val="75000"/>
            </a:schemeClr>
          </a:solidFill>
        </p:grpSpPr>
        <p:sp>
          <p:nvSpPr>
            <p:cNvPr id="10" name="Стрелка вправо 9"/>
            <p:cNvSpPr/>
            <p:nvPr/>
          </p:nvSpPr>
          <p:spPr>
            <a:xfrm rot="5400000">
              <a:off x="3959150" y="844037"/>
              <a:ext cx="311299" cy="3695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/>
            <p:nvPr/>
          </p:nvSpPr>
          <p:spPr>
            <a:xfrm>
              <a:off x="4003925" y="873179"/>
              <a:ext cx="221749" cy="217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44271" y="1170189"/>
            <a:ext cx="369583" cy="517002"/>
            <a:chOff x="3930008" y="873179"/>
            <a:chExt cx="369583" cy="311299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959150" y="844037"/>
              <a:ext cx="311299" cy="3695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4003925" y="873179"/>
              <a:ext cx="221749" cy="217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249673" y="1070739"/>
            <a:ext cx="369583" cy="311299"/>
            <a:chOff x="3930008" y="873179"/>
            <a:chExt cx="369583" cy="311299"/>
          </a:xfrm>
          <a:solidFill>
            <a:schemeClr val="tx2">
              <a:lumMod val="75000"/>
            </a:schemeClr>
          </a:solidFill>
        </p:grpSpPr>
        <p:sp>
          <p:nvSpPr>
            <p:cNvPr id="16" name="Стрелка вправо 15"/>
            <p:cNvSpPr/>
            <p:nvPr/>
          </p:nvSpPr>
          <p:spPr>
            <a:xfrm rot="5400000">
              <a:off x="3959150" y="844037"/>
              <a:ext cx="311299" cy="369583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4003925" y="873179"/>
              <a:ext cx="221749" cy="2179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928868" y="1428690"/>
            <a:ext cx="1926277" cy="873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Острый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(0—24 часа)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42700" y="1741225"/>
            <a:ext cx="2016224" cy="9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Подострый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(24 часа— 30 дней)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68616" y="1428690"/>
            <a:ext cx="1966896" cy="89920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Поздний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(30 дней— 12 месяцев)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050" y="2911098"/>
            <a:ext cx="4187621" cy="12185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</a:rPr>
              <a:t>Также имеются определенные данные о взаимосвязи длины </a:t>
            </a:r>
            <a:r>
              <a:rPr lang="ru-RU" b="1" dirty="0" err="1">
                <a:solidFill>
                  <a:srgbClr val="0070C0"/>
                </a:solidFill>
              </a:rPr>
              <a:t>стентированного</a:t>
            </a:r>
            <a:r>
              <a:rPr lang="ru-RU" b="1" dirty="0">
                <a:solidFill>
                  <a:srgbClr val="0070C0"/>
                </a:solidFill>
              </a:rPr>
              <a:t> сегмента (более 25 мм) и частотой тромбозов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868" y="4186931"/>
            <a:ext cx="23050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28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1295</Words>
  <Application>Microsoft Office PowerPoint</Application>
  <PresentationFormat>Экран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Общие вопросы диагностики инфаркта миокарда</vt:lpstr>
      <vt:lpstr>Классификация инфаркта миокарда (ESC/AHA, 2012)</vt:lpstr>
      <vt:lpstr>Слайд 6</vt:lpstr>
      <vt:lpstr>Основные периоперационные осложнения, которые могут провоцировать развитие нового инфаркта миокарда: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Заключение: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281</cp:revision>
  <dcterms:created xsi:type="dcterms:W3CDTF">2019-11-14T18:25:27Z</dcterms:created>
  <dcterms:modified xsi:type="dcterms:W3CDTF">2020-11-08T13:19:00Z</dcterms:modified>
</cp:coreProperties>
</file>