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2" r:id="rId4"/>
    <p:sldId id="261" r:id="rId5"/>
    <p:sldId id="259" r:id="rId6"/>
    <p:sldId id="260" r:id="rId7"/>
    <p:sldId id="263" r:id="rId8"/>
    <p:sldId id="265" r:id="rId9"/>
    <p:sldId id="264" r:id="rId10"/>
    <p:sldId id="272" r:id="rId11"/>
    <p:sldId id="273" r:id="rId12"/>
    <p:sldId id="274" r:id="rId13"/>
    <p:sldId id="268" r:id="rId14"/>
    <p:sldId id="266" r:id="rId15"/>
    <p:sldId id="267" r:id="rId16"/>
    <p:sldId id="269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2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Glasses + Contacts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dLbl>
              <c:idx val="0"/>
              <c:layout>
                <c:manualLayout>
                  <c:x val="1.822829091662808E-2"/>
                  <c:y val="9.840611789285272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89%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FFFF00"/>
                        </a:solidFill>
                      </a:rPr>
                      <a:t>11%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Лист1!$C$4:$D$4</c:f>
              <c:strCache>
                <c:ptCount val="2"/>
                <c:pt idx="0">
                  <c:v>Progression</c:v>
                </c:pt>
                <c:pt idx="1">
                  <c:v>Stable</c:v>
                </c:pt>
              </c:strCache>
            </c:strRef>
          </c:cat>
          <c:val>
            <c:numRef>
              <c:f>Лист1!$C$5:$D$5</c:f>
              <c:numCache>
                <c:formatCode>0%</c:formatCode>
                <c:ptCount val="2"/>
                <c:pt idx="0">
                  <c:v>0.88900000000000401</c:v>
                </c:pt>
                <c:pt idx="1">
                  <c:v>0.11100000000000022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CRT</c:v>
                </c:pt>
              </c:strCache>
            </c:strRef>
          </c:tx>
          <c:spPr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1.6396684496276515E-2"/>
                  <c:y val="5.6238773002820581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28%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2710664701109045"/>
                  <c:y val="0.1519272739671839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FFFF00"/>
                        </a:solidFill>
                      </a:rPr>
                      <a:t>72%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Лист1!$C$4:$D$4</c:f>
              <c:strCache>
                <c:ptCount val="2"/>
                <c:pt idx="0">
                  <c:v>Progression</c:v>
                </c:pt>
                <c:pt idx="1">
                  <c:v>Stable</c:v>
                </c:pt>
              </c:strCache>
            </c:strRef>
          </c:cat>
          <c:val>
            <c:numRef>
              <c:f>Лист1!$C$6:$D$6</c:f>
              <c:numCache>
                <c:formatCode>0%</c:formatCode>
                <c:ptCount val="2"/>
                <c:pt idx="0">
                  <c:v>0.27800000000000002</c:v>
                </c:pt>
                <c:pt idx="1">
                  <c:v>0.72200000000000064</c:v>
                </c:pt>
              </c:numCache>
            </c:numRef>
          </c:val>
          <c:shape val="cylinder"/>
        </c:ser>
        <c:gapWidth val="118"/>
        <c:gapDepth val="8"/>
        <c:shape val="box"/>
        <c:axId val="53616640"/>
        <c:axId val="53618176"/>
        <c:axId val="0"/>
      </c:bar3DChart>
      <c:catAx>
        <c:axId val="536166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53618176"/>
        <c:crosses val="autoZero"/>
        <c:auto val="1"/>
        <c:lblAlgn val="ctr"/>
        <c:lblOffset val="100"/>
      </c:catAx>
      <c:valAx>
        <c:axId val="536181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5361664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Лист1!$B$18</c:f>
              <c:strCache>
                <c:ptCount val="1"/>
                <c:pt idx="0">
                  <c:v>Glasses + Contacts 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</c:spPr>
          <c:cat>
            <c:strRef>
              <c:f>Лист1!$C$17:$D$17</c:f>
              <c:strCache>
                <c:ptCount val="2"/>
                <c:pt idx="0">
                  <c:v>Before </c:v>
                </c:pt>
                <c:pt idx="1">
                  <c:v>After </c:v>
                </c:pt>
              </c:strCache>
            </c:strRef>
          </c:cat>
          <c:val>
            <c:numRef>
              <c:f>Лист1!$C$18:$D$18</c:f>
              <c:numCache>
                <c:formatCode>General</c:formatCode>
                <c:ptCount val="2"/>
                <c:pt idx="0">
                  <c:v>3</c:v>
                </c:pt>
                <c:pt idx="1">
                  <c:v>3.1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CRT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Лист1!$C$17:$D$17</c:f>
              <c:strCache>
                <c:ptCount val="2"/>
                <c:pt idx="0">
                  <c:v>Before </c:v>
                </c:pt>
                <c:pt idx="1">
                  <c:v>After </c:v>
                </c:pt>
              </c:strCache>
            </c:strRef>
          </c:cat>
          <c:val>
            <c:numRef>
              <c:f>Лист1!$C$19:$D$19</c:f>
              <c:numCache>
                <c:formatCode>General</c:formatCode>
                <c:ptCount val="2"/>
                <c:pt idx="0">
                  <c:v>2.7</c:v>
                </c:pt>
                <c:pt idx="1">
                  <c:v>6.9</c:v>
                </c:pt>
              </c:numCache>
            </c:numRef>
          </c:val>
          <c:shape val="cylinder"/>
        </c:ser>
        <c:shape val="box"/>
        <c:axId val="54313728"/>
        <c:axId val="54315264"/>
        <c:axId val="0"/>
      </c:bar3DChart>
      <c:catAx>
        <c:axId val="543137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54315264"/>
        <c:crosses val="autoZero"/>
        <c:auto val="1"/>
        <c:lblAlgn val="ctr"/>
        <c:lblOffset val="100"/>
      </c:catAx>
      <c:valAx>
        <c:axId val="54315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54313728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6C2921-98FA-4E6A-AF77-3DD5B36813A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A4F3DF-99A1-4BDE-930C-E1D34BF7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9C393-A4F6-4CD3-9B89-A7B4531C9B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9398-20D5-4E4C-B615-4B8783707B4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7887-C26A-45A9-B3BA-B52C9B666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07FC-1B74-4415-AAC2-73D8E0A958D4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0F66-F637-4F87-80DA-B139809F9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F996-12BD-4C8D-AFF7-0DBA69E28B63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ABF3-A7B1-4480-B4F2-AE0C94B54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AC25-C14A-4229-8B92-3E243979903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680A-43DC-4598-B205-99E605750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697B-C807-4EDD-AA36-F91EC2DA45F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4187-7EAB-4709-8316-4253396F1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DB57-8FCE-40DE-99F9-368FDA133B2C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378F-77AD-4D41-9523-2FC19422D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04EA-5893-476B-BD1D-AE731747C8E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9DB1-5C20-4924-934A-4CF99E3F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E867-82C0-4F36-AC3A-CD679EA80D1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B00A-7016-4233-A916-982FB2C0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0E80-2612-417C-852E-E0C6EAE73E52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9678-2E8E-43FC-A682-0648135E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67E1-AF81-43B4-A002-7BD3377FDAC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29F8-55D3-483D-AA9D-6B495109D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B313-0C3E-406E-A29F-616A408A9D2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8615-C271-4432-ACD1-9E9FF59DA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satMod val="180000"/>
                <a:alpha val="96000"/>
                <a:lumMod val="85000"/>
                <a:lumOff val="15000"/>
              </a:schemeClr>
            </a:gs>
            <a:gs pos="41000">
              <a:schemeClr val="bg2">
                <a:tint val="100000"/>
                <a:shade val="100000"/>
                <a:alpha val="100000"/>
                <a:satMod val="1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B719D0-7CCC-4CFF-A5E3-162E261F9989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1C69C-8A44-47CB-94D5-E6FA7EC7E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IK-1\Desktop\CRT_Myop_Contr_2010_S.P\8.9_500_33.av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3" y="3141663"/>
            <a:ext cx="8620125" cy="17526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опыт применения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ортокератологических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линз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Corvis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коррекции миопии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938" y="1385888"/>
            <a:ext cx="5184775" cy="936625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Котлубей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Рекшинская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8.9_500_3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29464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28596" y="1571612"/>
          <a:ext cx="3571899" cy="2277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33"/>
                <a:gridCol w="1190633"/>
                <a:gridCol w="1190633"/>
              </a:tblGrid>
              <a:tr h="3268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Группы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Прогресс.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Стабильн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8365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7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Очки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МКЛ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144 пациента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(88.9%)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(11.1%)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2658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7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CC</a:t>
                      </a:r>
                      <a:endParaRPr lang="ru-RU" sz="16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125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пациентов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(27.8%)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(72.2%)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888621" y="1289534"/>
          <a:ext cx="2836854" cy="451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трелка вверх 10"/>
          <p:cNvSpPr/>
          <p:nvPr/>
        </p:nvSpPr>
        <p:spPr>
          <a:xfrm>
            <a:off x="6072198" y="2143116"/>
            <a:ext cx="329160" cy="3635687"/>
          </a:xfrm>
          <a:prstGeom prst="upArrow">
            <a:avLst/>
          </a:prstGeom>
          <a:gradFill>
            <a:gsLst>
              <a:gs pos="0">
                <a:srgbClr val="FF0000"/>
              </a:gs>
              <a:gs pos="30000">
                <a:srgbClr val="FF0000"/>
              </a:gs>
              <a:gs pos="64999">
                <a:schemeClr val="tx1">
                  <a:lumMod val="85000"/>
                </a:schemeClr>
              </a:gs>
              <a:gs pos="89999">
                <a:schemeClr val="tx1">
                  <a:lumMod val="6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Стрелка вверх 11"/>
          <p:cNvSpPr/>
          <p:nvPr/>
        </p:nvSpPr>
        <p:spPr>
          <a:xfrm>
            <a:off x="8429625" y="2714625"/>
            <a:ext cx="328613" cy="3065463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85750" y="4221163"/>
            <a:ext cx="5294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2400">
                <a:latin typeface="Arial Narrow" pitchFamily="34" charset="0"/>
              </a:rPr>
              <a:t>Чем же отличаются глаза с </a:t>
            </a:r>
            <a:r>
              <a:rPr lang="en-US" sz="2400">
                <a:latin typeface="Arial Narrow" pitchFamily="34" charset="0"/>
              </a:rPr>
              <a:t> </a:t>
            </a:r>
            <a:r>
              <a:rPr lang="ru-RU" sz="2400">
                <a:solidFill>
                  <a:srgbClr val="FF0000"/>
                </a:solidFill>
                <a:latin typeface="Arial Narrow" pitchFamily="34" charset="0"/>
              </a:rPr>
              <a:t>Прогрессией Миопии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50825" y="4935538"/>
            <a:ext cx="464343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800">
                <a:latin typeface="Corbel" pitchFamily="34" charset="0"/>
                <a:cs typeface="Arial" charset="0"/>
              </a:rPr>
              <a:t>    </a:t>
            </a:r>
            <a:r>
              <a:rPr lang="en-US" sz="2400">
                <a:latin typeface="Corbel" pitchFamily="34" charset="0"/>
                <a:cs typeface="Arial" charset="0"/>
              </a:rPr>
              <a:t> </a:t>
            </a:r>
            <a:r>
              <a:rPr lang="ru-RU" sz="2400">
                <a:latin typeface="Corbel" pitchFamily="34" charset="0"/>
                <a:cs typeface="Arial" charset="0"/>
              </a:rPr>
              <a:t>от глаз со </a:t>
            </a:r>
            <a:r>
              <a:rPr lang="ru-RU" sz="2400">
                <a:solidFill>
                  <a:srgbClr val="FFFF00"/>
                </a:solidFill>
                <a:latin typeface="Corbel" pitchFamily="34" charset="0"/>
                <a:cs typeface="Arial" charset="0"/>
              </a:rPr>
              <a:t>Стабильной Миопией</a:t>
            </a:r>
            <a:r>
              <a:rPr lang="en-US" sz="2400">
                <a:latin typeface="Corbel" pitchFamily="34" charset="0"/>
                <a:cs typeface="Arial" charset="0"/>
              </a:rPr>
              <a:t>?</a:t>
            </a:r>
            <a:endParaRPr lang="en-US" sz="2800">
              <a:latin typeface="Corbel" pitchFamily="34" charset="0"/>
              <a:cs typeface="Arial" charset="0"/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1643063" y="2214563"/>
            <a:ext cx="1071562" cy="785812"/>
          </a:xfrm>
          <a:prstGeom prst="donut">
            <a:avLst>
              <a:gd name="adj" fmla="val 887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2928938" y="3286125"/>
            <a:ext cx="969962" cy="646113"/>
          </a:xfrm>
          <a:prstGeom prst="donut">
            <a:avLst>
              <a:gd name="adj" fmla="val 585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04663"/>
            <a:ext cx="87129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Прогрессирование Миопии на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1.0D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и более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2800" y="1716088"/>
            <a:ext cx="179388" cy="82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4388" y="1946275"/>
            <a:ext cx="177800" cy="82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0" name="TextBox 6"/>
          <p:cNvSpPr txBox="1">
            <a:spLocks noChangeArrowheads="1"/>
          </p:cNvSpPr>
          <p:nvPr/>
        </p:nvSpPr>
        <p:spPr bwMode="auto">
          <a:xfrm>
            <a:off x="4830763" y="1619250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Arial Narrow" pitchFamily="34" charset="0"/>
              </a:rPr>
              <a:t>Очки и МКЛ</a:t>
            </a:r>
          </a:p>
        </p:txBody>
      </p:sp>
      <p:sp>
        <p:nvSpPr>
          <p:cNvPr id="24591" name="TextBox 7"/>
          <p:cNvSpPr txBox="1">
            <a:spLocks noChangeArrowheads="1"/>
          </p:cNvSpPr>
          <p:nvPr/>
        </p:nvSpPr>
        <p:spPr bwMode="auto">
          <a:xfrm>
            <a:off x="4830763" y="1849438"/>
            <a:ext cx="992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Corvis Calco</a:t>
            </a:r>
            <a:endParaRPr lang="ru-RU" sz="120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4445" y="237209"/>
            <a:ext cx="46805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Результаты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Разница в Резерве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Аккомодации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357430"/>
          <a:ext cx="5000661" cy="168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87"/>
                <a:gridCol w="1666887"/>
                <a:gridCol w="1666887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Группы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Исходн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год набл.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Очки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МКЛ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 +/- 2.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 +/- 2.3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Corvis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Calco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2.7 +/- 2,0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6.9 +/- 2.7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15008" y="1928802"/>
          <a:ext cx="31146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Кольцо 7"/>
          <p:cNvSpPr/>
          <p:nvPr/>
        </p:nvSpPr>
        <p:spPr>
          <a:xfrm>
            <a:off x="2143125" y="2786063"/>
            <a:ext cx="1571625" cy="642937"/>
          </a:xfrm>
          <a:prstGeom prst="donut">
            <a:avLst>
              <a:gd name="adj" fmla="val 6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929063" y="2786063"/>
            <a:ext cx="1571625" cy="642937"/>
          </a:xfrm>
          <a:prstGeom prst="donut">
            <a:avLst>
              <a:gd name="adj" fmla="val 6854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929063" y="3500438"/>
            <a:ext cx="1571625" cy="642937"/>
          </a:xfrm>
          <a:prstGeom prst="donut">
            <a:avLst>
              <a:gd name="adj" fmla="val 68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143125" y="3429000"/>
            <a:ext cx="1571625" cy="642938"/>
          </a:xfrm>
          <a:prstGeom prst="donut">
            <a:avLst>
              <a:gd name="adj" fmla="val 6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7506338">
            <a:off x="6401594" y="3218657"/>
            <a:ext cx="2171700" cy="23971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6227763" y="1619250"/>
            <a:ext cx="179387" cy="80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7763" y="1905000"/>
            <a:ext cx="179387" cy="82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6407150" y="1520825"/>
            <a:ext cx="1223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Arial Narrow" pitchFamily="34" charset="0"/>
              </a:rPr>
              <a:t>Очки и МКЛ</a:t>
            </a:r>
          </a:p>
        </p:txBody>
      </p:sp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6407150" y="1798638"/>
            <a:ext cx="99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Narrow" pitchFamily="34" charset="0"/>
              </a:rPr>
              <a:t>Corvis Calco</a:t>
            </a:r>
            <a:endParaRPr lang="ru-RU" sz="12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Диаграмма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6625" r:id="rId3" imgW="6096528" imgH="4066384" progId="Excel.Char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3345" y="620688"/>
            <a:ext cx="576064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Максимальная скорость чтения (</a:t>
            </a:r>
            <a:r>
              <a:rPr lang="ru-RU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зн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/мин)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 rot="-3632734">
            <a:off x="3451225" y="2759075"/>
            <a:ext cx="84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 Narrow" pitchFamily="34" charset="0"/>
              </a:rPr>
              <a:t>16.3%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473200" y="144145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зн/мин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024188" y="4043363"/>
            <a:ext cx="935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720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611688" y="2308225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860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1356" y="171981"/>
            <a:ext cx="7200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Интересные данные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03275" y="765175"/>
            <a:ext cx="7416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процессе ношения ОК-линз увеличивается аккомодация.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 подростков которые пользуются ОК-линзами увеличивается как максимальная скорость чтения, так и зрительная продуктивность на 16,3%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Все эти оптические эффекты влияют на функцию цилиарной мышцы, в первые 6 месяцев от ношения ОК-линз возникает феномен снижения ВГД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2905125"/>
            <a:ext cx="40100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888" y="2895600"/>
            <a:ext cx="38989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08" y="260648"/>
            <a:ext cx="77048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Изменение ПЗО в ходе проведения рефракционной терапии</a:t>
            </a:r>
          </a:p>
        </p:txBody>
      </p:sp>
      <p:graphicFrame>
        <p:nvGraphicFramePr>
          <p:cNvPr id="28674" name="Диаграмма 1"/>
          <p:cNvGraphicFramePr>
            <a:graphicFrameLocks/>
          </p:cNvGraphicFramePr>
          <p:nvPr/>
        </p:nvGraphicFramePr>
        <p:xfrm>
          <a:off x="1547813" y="1844675"/>
          <a:ext cx="6696075" cy="4248150"/>
        </p:xfrm>
        <a:graphic>
          <a:graphicData uri="http://schemas.openxmlformats.org/presentationml/2006/ole">
            <p:oleObj spid="_x0000_s28674" r:id="rId3" imgW="6693988" imgH="424928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>
            <a:spLocks/>
          </p:cNvSpPr>
          <p:nvPr/>
        </p:nvSpPr>
        <p:spPr>
          <a:xfrm>
            <a:off x="914400" y="1214438"/>
            <a:ext cx="7772400" cy="5141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itchFamily="2" charset="2"/>
              <a:buChar char="Ø"/>
              <a:defRPr/>
            </a:pPr>
            <a:endParaRPr lang="ru-RU" dirty="0" smtClean="0"/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 широкие возможности коррекции и повышение комфортности пользования линзами.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поздних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эпителиопатий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связанных с нестабильностью положения линзы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 не отмечалось роста близорукости и увеличения ПЗО.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uk-UA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80728" y="351411"/>
            <a:ext cx="79060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Преимущества линз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Corvis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Calco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2729"/>
            <a:ext cx="66247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Выводы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268760"/>
            <a:ext cx="8572560" cy="5357850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>
            <a:glow rad="63500">
              <a:schemeClr val="dk1">
                <a:alpha val="45000"/>
                <a:satMod val="120000"/>
              </a:schemeClr>
            </a:glow>
            <a:outerShdw blurRad="114300" dist="101600" dir="2700000" algn="tl" rotWithShape="0">
              <a:schemeClr val="bg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/>
              <a:t>Применение рефракционной терапии оказывает стабилизирующее действие на развитие близорукости.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		Стабилизация прогрессирования  миопии у подростков сопровождается значительным увеличением работоспособности цилиарного тела (увеличение резервов аккомодации), созданием миопического периферического </a:t>
            </a:r>
            <a:r>
              <a:rPr lang="ru-RU" sz="2800" dirty="0" err="1" smtClean="0"/>
              <a:t>дефокуса</a:t>
            </a:r>
            <a:r>
              <a:rPr lang="ru-RU" sz="2800" dirty="0" smtClean="0"/>
              <a:t> и может быть объяснена этим </a:t>
            </a:r>
            <a:r>
              <a:rPr lang="ru-RU" sz="2800" dirty="0"/>
              <a:t>э</a:t>
            </a:r>
            <a:r>
              <a:rPr lang="ru-RU" sz="2800" dirty="0" smtClean="0"/>
              <a:t>ффектом.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		Развитие резервов  аккомодации и стабилизация близорукости эффективны при полной коррекции рефракции, включая астигматический  компонент.   </a:t>
            </a:r>
            <a:r>
              <a:rPr lang="ru-RU" sz="2800" dirty="0"/>
              <a:t>	</a:t>
            </a:r>
            <a:r>
              <a:rPr lang="ru-RU" sz="2800" dirty="0" smtClean="0"/>
              <a:t>	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 </a:t>
            </a: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30725" name="Picture 2" descr="C:\Users\Public\Documents\КОНФЕРЕНЦИИ_и_ПРЕЗЕНТАЦИИ\T-ICL_ASCRS_2010\22430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3375"/>
            <a:ext cx="20002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satMod val="180000"/>
                <a:alpha val="96000"/>
                <a:lumMod val="85000"/>
                <a:lumOff val="15000"/>
              </a:schemeClr>
            </a:gs>
            <a:gs pos="65000">
              <a:schemeClr val="bg2">
                <a:tint val="100000"/>
                <a:shade val="100000"/>
                <a:alpha val="100000"/>
                <a:satMod val="150000"/>
                <a:lumMod val="55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°ÑÑÐ¸Ð½ÐºÐ¸ Ð¿Ð¾ Ð·Ð°Ð¿ÑÐ¾ÑÑ ÑÐ¿Ð°ÑÐ¸Ð±Ð¾ Ð·Ð° Ð²Ð½Ð¸Ð¼Ð°Ð½Ð¸Ðµ Ð¾ÑÑÐ°Ð»ÑÐ¼Ð¾Ð»Ð¾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620713"/>
            <a:ext cx="79232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75608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227763" y="1341438"/>
            <a:ext cx="2736850" cy="4114800"/>
          </a:xfrm>
        </p:spPr>
        <p:txBody>
          <a:bodyPr/>
          <a:lstStyle/>
          <a:p>
            <a:pPr marL="0" indent="0" fontAlgn="auto">
              <a:buFont typeface="Arial" pitchFamily="34" charset="0"/>
              <a:buNone/>
              <a:defRPr/>
            </a:pPr>
            <a:r>
              <a:rPr lang="ru-RU" sz="2800" dirty="0" err="1" smtClean="0"/>
              <a:t>Ортокератологи</a:t>
            </a:r>
            <a:r>
              <a:rPr lang="ru-RU" sz="2800" dirty="0" err="1"/>
              <a:t>я</a:t>
            </a:r>
            <a:r>
              <a:rPr lang="ru-RU" sz="2800" dirty="0" smtClean="0"/>
              <a:t> –    это метод временной коррекции рефракции с помощью специальных линз.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3977" y="404093"/>
            <a:ext cx="712879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Так что же такое </a:t>
            </a:r>
            <a:r>
              <a:rPr lang="ru-RU" sz="3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ортокератология</a:t>
            </a: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?</a:t>
            </a:r>
          </a:p>
        </p:txBody>
      </p:sp>
      <p:pic>
        <p:nvPicPr>
          <p:cNvPr id="15363" name="Picture 2" descr="ÐÐ°ÑÑÐ¸Ð½ÐºÐ¸ Ð¿Ð¾ Ð·Ð°Ð¿ÑÐ¾ÑÑ ÑÐ°Ðº ÑÑÐ¾ Ð¶Ðµ ÑÐ°ÐºÐ¾Ðµ Ð¾ÑÑÐ¾ÐºÐµÑÐ°Ñ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39863"/>
            <a:ext cx="54737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268288"/>
            <a:ext cx="4114800" cy="6113462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настоящее время постулируется, что возможным механизмом, который лежит в основе этого эффекта, является создание периферической миопии. Исследования профессора Эрла Смита III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Earl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III) доказывают, что фокусировка периферических лучей оказывает влияние на рост глазного яблока: миопическая фокусировка (перед сетчаткой) его тормозит,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гиперметропическая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(за сетчаткой) - ускоряет. Поскольку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ортокератологии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периферическая зона увеличенной кривизны (см. рис. 1) фокусирует лучи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миопически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это может создавать стимул для замедления роста глазного яблока в длину (см. рис. 2).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525"/>
            <a:ext cx="42005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68313" y="3543300"/>
            <a:ext cx="3743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Рис.1.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Аксиальная топограмма при ортокератологии. Центральная зона уплощения и периферическая зона увеличенной кривизны.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http://www.drlens.ru/articles/teen/pic/Miop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5290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995738" y="192088"/>
            <a:ext cx="4392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Все эти данные свидетельствуют о том, что ортокератология действительно тормозит развитие миопии у детей и подростков, хотя, конечно, не в 100% случаев. О том же свидетельствует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опыт московской клиники Доктор Линз и исследования, проводимые Е.П.Тарутта и Т.Ю. Вержанской в институте глазных болезней им. Гельмгольца.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50825" y="5373688"/>
            <a:ext cx="35290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Рис. 2.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Ход световых лучей при очковой и ортокератологической коррекции зрения.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13806"/>
            <a:ext cx="8229600" cy="114298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Резервы Аккомодации 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Аветисов_Эдуард_Сергеевич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1809931"/>
            <a:ext cx="2637563" cy="2868350"/>
          </a:xfrm>
          <a:prstGeom prst="rect">
            <a:avLst/>
          </a:prstGeom>
          <a:effectLst>
            <a:outerShdw blurRad="88900" dist="38100" dir="4200000" algn="tl" rotWithShape="0">
              <a:schemeClr val="tx1">
                <a:lumMod val="6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metal">
            <a:bevelT w="88900" h="88900"/>
          </a:sp3d>
        </p:spPr>
      </p:pic>
      <p:sp>
        <p:nvSpPr>
          <p:cNvPr id="18435" name="Содержимое 2"/>
          <p:cNvSpPr txBox="1">
            <a:spLocks/>
          </p:cNvSpPr>
          <p:nvPr/>
        </p:nvSpPr>
        <p:spPr bwMode="auto">
          <a:xfrm>
            <a:off x="179388" y="1957388"/>
            <a:ext cx="54641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7A6A60"/>
              </a:buClr>
              <a:buSzPct val="95000"/>
              <a:buFont typeface="Wingdings 2" pitchFamily="18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Проф. Аветисов: </a:t>
            </a:r>
          </a:p>
          <a:p>
            <a:pPr>
              <a:spcBef>
                <a:spcPct val="20000"/>
              </a:spcBef>
              <a:buClr>
                <a:srgbClr val="7A6A60"/>
              </a:buClr>
              <a:buSzPct val="95000"/>
              <a:buFont typeface="Wingdings 2" pitchFamily="18" charset="2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7A6A60"/>
              </a:buClr>
              <a:buSzPct val="95000"/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«Основа прогрессирования миопии – слабость цилиарной мышцы»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619" y="454578"/>
            <a:ext cx="790649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Выяснить возможность коррекции миопии и сложного миопического астигматизма при помощи линз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Corvis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Calco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оценить их стабилизирующее действие на течение миопии (близорукости)</a:t>
            </a:r>
          </a:p>
        </p:txBody>
      </p:sp>
      <p:pic>
        <p:nvPicPr>
          <p:cNvPr id="20482" name="Picture 2" descr="ÐÐ°ÑÑÐ¸Ð½ÐºÐ¸ Ð¿Ð¾ Ð·Ð°Ð¿ÑÐ¾ÑÑ Ð¾ÑÑÐ¾ÐºÐµÑÐ°ÑÐ¾Ð»Ð¾Ð³Ð¸ÑÐµÑÐºÐ°Ñ Ð»Ð¸Ð½Ð·Ð° Ñ ÑÐ»ÑÐ¾ÑÐµÑÑÐµÐ¸Ð½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3500438"/>
            <a:ext cx="3933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80"/>
            <a:ext cx="58326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Материалы и методы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36625" y="1844675"/>
            <a:ext cx="72739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Под наблюдением находилось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144 пациентов которые пользовались очками и МКЛ и 125 пациентов которые пользовались ОК линзами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Corvis Calco.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Средний возраст пациентов составил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13.6 ± 2.2 лет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Сферическая составляющая миопии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3.5 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1.25 Д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Астигматизм – 1.25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0.25 Д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ПЗО 24.2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± 1.72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266"/>
            <a:ext cx="734481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Ортокератологические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линзы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Corvis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Calco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55725"/>
            <a:ext cx="2797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5725"/>
            <a:ext cx="32670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11550"/>
            <a:ext cx="32670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669674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Показатели рефракции в ходе коррекции близорукости с астигматизмом с помощью линз 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Corvis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en-US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Calco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graphicFrame>
        <p:nvGraphicFramePr>
          <p:cNvPr id="23554" name="Диаграмма 8"/>
          <p:cNvGraphicFramePr>
            <a:graphicFrameLocks/>
          </p:cNvGraphicFramePr>
          <p:nvPr/>
        </p:nvGraphicFramePr>
        <p:xfrm>
          <a:off x="827088" y="1700213"/>
          <a:ext cx="7153275" cy="4768850"/>
        </p:xfrm>
        <a:graphic>
          <a:graphicData uri="http://schemas.openxmlformats.org/presentationml/2006/ole">
            <p:oleObj spid="_x0000_s23554" r:id="rId3" imgW="7151228" imgH="476748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Метро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Метро">
    <a:majorFont>
      <a:latin typeface="Consolas"/>
      <a:ea typeface=""/>
      <a:cs typeface=""/>
      <a:font script="Jpan" typeface="HG丸ｺﾞｼｯｸM-PRO"/>
      <a:font script="Hang" typeface="HY중고딕"/>
      <a:font script="Hans" typeface="华文楷体"/>
      <a:font script="Hant" typeface="新細明體"/>
      <a:font script="Arab" typeface="Tahoma"/>
      <a:font script="Hebr" typeface="Levenim MT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150000"/>
            </a:schemeClr>
          </a:gs>
          <a:gs pos="65000">
            <a:schemeClr val="bg1">
              <a:shade val="90000"/>
              <a:satMod val="375000"/>
            </a:schemeClr>
          </a:gs>
          <a:gs pos="100000">
            <a:schemeClr val="phClr">
              <a:tint val="88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0000"/>
              <a:satMod val="180000"/>
            </a:schemeClr>
            <a:schemeClr val="phClr">
              <a:tint val="90000"/>
              <a:satMod val="20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1579</TotalTime>
  <Words>414</Words>
  <Application>Microsoft Office PowerPoint</Application>
  <PresentationFormat>Экран (4:3)</PresentationFormat>
  <Paragraphs>97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Горизонт</vt:lpstr>
      <vt:lpstr>Диаграмма Microsoft Office Excel</vt:lpstr>
      <vt:lpstr> Котлубей Г.В. Рекшинская О.В.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Офтальмологический центр «Микрохирургия глаза»</dc:title>
  <dc:creator>Пользователь Windows</dc:creator>
  <cp:lastModifiedBy>User</cp:lastModifiedBy>
  <cp:revision>44</cp:revision>
  <dcterms:created xsi:type="dcterms:W3CDTF">2018-07-05T17:17:01Z</dcterms:created>
  <dcterms:modified xsi:type="dcterms:W3CDTF">2020-10-29T22:42:10Z</dcterms:modified>
</cp:coreProperties>
</file>