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Lst>
  <p:sldIdLst>
    <p:sldId id="256" r:id="rId2"/>
    <p:sldId id="259" r:id="rId3"/>
    <p:sldId id="260" r:id="rId4"/>
    <p:sldId id="261" r:id="rId5"/>
    <p:sldId id="262" r:id="rId6"/>
    <p:sldId id="263" r:id="rId7"/>
    <p:sldId id="264" r:id="rId8"/>
    <p:sldId id="267" r:id="rId9"/>
    <p:sldId id="266" r:id="rId10"/>
    <p:sldId id="271" r:id="rId11"/>
    <p:sldId id="270" r:id="rId12"/>
    <p:sldId id="269"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2BAA8"/>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116" d="100"/>
          <a:sy n="116" d="100"/>
        </p:scale>
        <p:origin x="-390"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ru-RU"/>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8DEA2CF1-0EB2-4673-802D-3371233E4A77}" type="datetime2">
              <a:rPr lang="en-US" smtClean="0"/>
              <a:pPr/>
              <a:t>Thursday, November 05, 2020</a:t>
            </a:fld>
            <a:endParaRPr lang="en-US" dirty="0"/>
          </a:p>
        </p:txBody>
      </p:sp>
      <p:sp>
        <p:nvSpPr>
          <p:cNvPr id="5" name="Footer Placeholder 4"/>
          <p:cNvSpPr>
            <a:spLocks noGrp="1"/>
          </p:cNvSpPr>
          <p:nvPr>
            <p:ph type="ftr" sz="quarter" idx="11"/>
          </p:nvPr>
        </p:nvSpPr>
        <p:spPr/>
        <p:txBody>
          <a:bodyPr/>
          <a:lstStyle/>
          <a:p>
            <a:pPr algn="l"/>
            <a:r>
              <a:rPr lang="en-US"/>
              <a:t>Sample Footer Text</a:t>
            </a:r>
            <a:endParaRPr lang="en-US" dirty="0"/>
          </a:p>
        </p:txBody>
      </p:sp>
      <p:sp>
        <p:nvSpPr>
          <p:cNvPr id="6" name="Slide Number Placeholder 5"/>
          <p:cNvSpPr>
            <a:spLocks noGrp="1"/>
          </p:cNvSpPr>
          <p:nvPr>
            <p:ph type="sldNum" sz="quarter" idx="12"/>
          </p:nvPr>
        </p:nvSpPr>
        <p:spPr/>
        <p:txBody>
          <a:bodyPr/>
          <a:lstStyle/>
          <a:p>
            <a:fld id="{1621B6DD-29C1-4FEA-923F-71EA1347694C}" type="slidenum">
              <a:rPr lang="en-US" smtClean="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3406168733"/>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Date Placeholder 2"/>
          <p:cNvSpPr>
            <a:spLocks noGrp="1"/>
          </p:cNvSpPr>
          <p:nvPr>
            <p:ph type="dt" sz="half" idx="10"/>
          </p:nvPr>
        </p:nvSpPr>
        <p:spPr/>
        <p:txBody>
          <a:bodyPr/>
          <a:lstStyle/>
          <a:p>
            <a:fld id="{8DEA2CF1-0EB2-4673-802D-3371233E4A77}" type="datetime2">
              <a:rPr lang="en-US" smtClean="0"/>
              <a:pPr/>
              <a:t>Thursday, November 05, 2020</a:t>
            </a:fld>
            <a:endParaRPr lang="en-US" dirty="0"/>
          </a:p>
        </p:txBody>
      </p:sp>
      <p:sp>
        <p:nvSpPr>
          <p:cNvPr id="4" name="Footer Placeholder 3"/>
          <p:cNvSpPr>
            <a:spLocks noGrp="1"/>
          </p:cNvSpPr>
          <p:nvPr>
            <p:ph type="ftr" sz="quarter" idx="11"/>
          </p:nvPr>
        </p:nvSpPr>
        <p:spPr/>
        <p:txBody>
          <a:bodyPr/>
          <a:lstStyle/>
          <a:p>
            <a:pPr algn="l"/>
            <a:r>
              <a:rPr lang="en-US"/>
              <a:t>Sample Footer Text</a:t>
            </a:r>
            <a:endParaRPr lang="en-US" dirty="0"/>
          </a:p>
        </p:txBody>
      </p:sp>
      <p:sp>
        <p:nvSpPr>
          <p:cNvPr id="5" name="Slide Number Placeholder 4"/>
          <p:cNvSpPr>
            <a:spLocks noGrp="1"/>
          </p:cNvSpPr>
          <p:nvPr>
            <p:ph type="sldNum" sz="quarter" idx="12"/>
          </p:nvPr>
        </p:nvSpPr>
        <p:spPr/>
        <p:txBody>
          <a:bodyPr/>
          <a:lstStyle/>
          <a:p>
            <a:fld id="{1621B6DD-29C1-4FEA-923F-71EA1347694C}" type="slidenum">
              <a:rPr lang="en-US" smtClean="0"/>
              <a:pPr/>
              <a:t>‹#›</a:t>
            </a:fld>
            <a:endParaRPr lang="en-US" dirty="0"/>
          </a:p>
        </p:txBody>
      </p:sp>
    </p:spTree>
    <p:extLst>
      <p:ext uri="{BB962C8B-B14F-4D97-AF65-F5344CB8AC3E}">
        <p14:creationId xmlns:p14="http://schemas.microsoft.com/office/powerpoint/2010/main" xmlns="" val="1743504445"/>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ru-RU"/>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DEA2CF1-0EB2-4673-802D-3371233E4A77}" type="datetime2">
              <a:rPr lang="en-US" smtClean="0"/>
              <a:pPr/>
              <a:t>Thursday, November 05, 2020</a:t>
            </a:fld>
            <a:endParaRPr lang="en-US" dirty="0"/>
          </a:p>
        </p:txBody>
      </p:sp>
      <p:sp>
        <p:nvSpPr>
          <p:cNvPr id="5" name="Footer Placeholder 4"/>
          <p:cNvSpPr>
            <a:spLocks noGrp="1"/>
          </p:cNvSpPr>
          <p:nvPr>
            <p:ph type="ftr" sz="quarter" idx="11"/>
          </p:nvPr>
        </p:nvSpPr>
        <p:spPr/>
        <p:txBody>
          <a:bodyPr/>
          <a:lstStyle/>
          <a:p>
            <a:pPr algn="l"/>
            <a:r>
              <a:rPr lang="en-US"/>
              <a:t>Sample Footer Text</a:t>
            </a:r>
            <a:endParaRPr lang="en-US" dirty="0"/>
          </a:p>
        </p:txBody>
      </p:sp>
      <p:sp>
        <p:nvSpPr>
          <p:cNvPr id="6" name="Slide Number Placeholder 5"/>
          <p:cNvSpPr>
            <a:spLocks noGrp="1"/>
          </p:cNvSpPr>
          <p:nvPr>
            <p:ph type="sldNum" sz="quarter" idx="12"/>
          </p:nvPr>
        </p:nvSpPr>
        <p:spPr/>
        <p:txBody>
          <a:bodyPr/>
          <a:lstStyle/>
          <a:p>
            <a:fld id="{1621B6DD-29C1-4FEA-923F-71EA1347694C}" type="slidenum">
              <a:rPr lang="en-US" smtClean="0"/>
              <a:pPr/>
              <a:t>‹#›</a:t>
            </a:fld>
            <a:endParaRPr lang="en-US" dirty="0"/>
          </a:p>
        </p:txBody>
      </p:sp>
    </p:spTree>
    <p:extLst>
      <p:ext uri="{BB962C8B-B14F-4D97-AF65-F5344CB8AC3E}">
        <p14:creationId xmlns:p14="http://schemas.microsoft.com/office/powerpoint/2010/main" xmlns="" val="289758804"/>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DEA2CF1-0EB2-4673-802D-3371233E4A77}" type="datetime2">
              <a:rPr lang="en-US" smtClean="0"/>
              <a:pPr/>
              <a:t>Thursday, November 05, 2020</a:t>
            </a:fld>
            <a:endParaRPr lang="en-US" dirty="0"/>
          </a:p>
        </p:txBody>
      </p:sp>
      <p:sp>
        <p:nvSpPr>
          <p:cNvPr id="5" name="Footer Placeholder 4"/>
          <p:cNvSpPr>
            <a:spLocks noGrp="1"/>
          </p:cNvSpPr>
          <p:nvPr>
            <p:ph type="ftr" sz="quarter" idx="11"/>
          </p:nvPr>
        </p:nvSpPr>
        <p:spPr/>
        <p:txBody>
          <a:bodyPr/>
          <a:lstStyle/>
          <a:p>
            <a:pPr algn="l"/>
            <a:r>
              <a:rPr lang="en-US"/>
              <a:t>Sample Footer Text</a:t>
            </a:r>
            <a:endParaRPr lang="en-US" dirty="0"/>
          </a:p>
        </p:txBody>
      </p:sp>
      <p:sp>
        <p:nvSpPr>
          <p:cNvPr id="6" name="Slide Number Placeholder 5"/>
          <p:cNvSpPr>
            <a:spLocks noGrp="1"/>
          </p:cNvSpPr>
          <p:nvPr>
            <p:ph type="sldNum" sz="quarter" idx="12"/>
          </p:nvPr>
        </p:nvSpPr>
        <p:spPr/>
        <p:txBody>
          <a:bodyPr/>
          <a:lstStyle/>
          <a:p>
            <a:fld id="{1621B6DD-29C1-4FEA-923F-71EA1347694C}" type="slidenum">
              <a:rPr lang="en-US" smtClean="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xmlns="" val="1485157432"/>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ru-RU"/>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DEA2CF1-0EB2-4673-802D-3371233E4A77}" type="datetime2">
              <a:rPr lang="en-US" smtClean="0"/>
              <a:pPr/>
              <a:t>Thursday, November 05, 2020</a:t>
            </a:fld>
            <a:endParaRPr lang="en-US" dirty="0"/>
          </a:p>
        </p:txBody>
      </p:sp>
      <p:sp>
        <p:nvSpPr>
          <p:cNvPr id="5" name="Footer Placeholder 4"/>
          <p:cNvSpPr>
            <a:spLocks noGrp="1"/>
          </p:cNvSpPr>
          <p:nvPr>
            <p:ph type="ftr" sz="quarter" idx="11"/>
          </p:nvPr>
        </p:nvSpPr>
        <p:spPr/>
        <p:txBody>
          <a:bodyPr/>
          <a:lstStyle/>
          <a:p>
            <a:pPr algn="l"/>
            <a:r>
              <a:rPr lang="en-US"/>
              <a:t>Sample Footer Text</a:t>
            </a:r>
            <a:endParaRPr lang="en-US" dirty="0"/>
          </a:p>
        </p:txBody>
      </p:sp>
      <p:sp>
        <p:nvSpPr>
          <p:cNvPr id="6" name="Slide Number Placeholder 5"/>
          <p:cNvSpPr>
            <a:spLocks noGrp="1"/>
          </p:cNvSpPr>
          <p:nvPr>
            <p:ph type="sldNum" sz="quarter" idx="12"/>
          </p:nvPr>
        </p:nvSpPr>
        <p:spPr/>
        <p:txBody>
          <a:bodyPr/>
          <a:lstStyle/>
          <a:p>
            <a:fld id="{1621B6DD-29C1-4FEA-923F-71EA1347694C}" type="slidenum">
              <a:rPr lang="en-US" smtClean="0"/>
              <a:pPr/>
              <a:t>‹#›</a:t>
            </a:fld>
            <a:endParaRPr lang="en-US" dirty="0"/>
          </a:p>
        </p:txBody>
      </p:sp>
    </p:spTree>
    <p:extLst>
      <p:ext uri="{BB962C8B-B14F-4D97-AF65-F5344CB8AC3E}">
        <p14:creationId xmlns:p14="http://schemas.microsoft.com/office/powerpoint/2010/main" xmlns="" val="3948625675"/>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DEA2CF1-0EB2-4673-802D-3371233E4A77}" type="datetime2">
              <a:rPr lang="en-US" smtClean="0"/>
              <a:pPr/>
              <a:t>Thursday, November 05, 2020</a:t>
            </a:fld>
            <a:endParaRPr lang="en-US" dirty="0"/>
          </a:p>
        </p:txBody>
      </p:sp>
      <p:sp>
        <p:nvSpPr>
          <p:cNvPr id="5" name="Footer Placeholder 4"/>
          <p:cNvSpPr>
            <a:spLocks noGrp="1"/>
          </p:cNvSpPr>
          <p:nvPr>
            <p:ph type="ftr" sz="quarter" idx="11"/>
          </p:nvPr>
        </p:nvSpPr>
        <p:spPr/>
        <p:txBody>
          <a:bodyPr/>
          <a:lstStyle/>
          <a:p>
            <a:pPr algn="l"/>
            <a:r>
              <a:rPr lang="en-US"/>
              <a:t>Sample Footer Text</a:t>
            </a:r>
            <a:endParaRPr lang="en-US" dirty="0"/>
          </a:p>
        </p:txBody>
      </p:sp>
      <p:sp>
        <p:nvSpPr>
          <p:cNvPr id="6" name="Slide Number Placeholder 5"/>
          <p:cNvSpPr>
            <a:spLocks noGrp="1"/>
          </p:cNvSpPr>
          <p:nvPr>
            <p:ph type="sldNum" sz="quarter" idx="12"/>
          </p:nvPr>
        </p:nvSpPr>
        <p:spPr/>
        <p:txBody>
          <a:bodyPr/>
          <a:lstStyle/>
          <a:p>
            <a:fld id="{1621B6DD-29C1-4FEA-923F-71EA1347694C}" type="slidenum">
              <a:rPr lang="en-US" smtClean="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xmlns="" val="4054061357"/>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ru-RU"/>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DEA2CF1-0EB2-4673-802D-3371233E4A77}" type="datetime2">
              <a:rPr lang="en-US" smtClean="0"/>
              <a:pPr/>
              <a:t>Thursday, November 05, 2020</a:t>
            </a:fld>
            <a:endParaRPr lang="en-US" dirty="0"/>
          </a:p>
        </p:txBody>
      </p:sp>
      <p:sp>
        <p:nvSpPr>
          <p:cNvPr id="5" name="Footer Placeholder 4"/>
          <p:cNvSpPr>
            <a:spLocks noGrp="1"/>
          </p:cNvSpPr>
          <p:nvPr>
            <p:ph type="ftr" sz="quarter" idx="11"/>
          </p:nvPr>
        </p:nvSpPr>
        <p:spPr/>
        <p:txBody>
          <a:bodyPr/>
          <a:lstStyle/>
          <a:p>
            <a:pPr algn="l"/>
            <a:r>
              <a:rPr lang="en-US"/>
              <a:t>Sample Footer Text</a:t>
            </a:r>
            <a:endParaRPr lang="en-US" dirty="0"/>
          </a:p>
        </p:txBody>
      </p:sp>
      <p:sp>
        <p:nvSpPr>
          <p:cNvPr id="6" name="Slide Number Placeholder 5"/>
          <p:cNvSpPr>
            <a:spLocks noGrp="1"/>
          </p:cNvSpPr>
          <p:nvPr>
            <p:ph type="sldNum" sz="quarter" idx="12"/>
          </p:nvPr>
        </p:nvSpPr>
        <p:spPr/>
        <p:txBody>
          <a:bodyPr/>
          <a:lstStyle/>
          <a:p>
            <a:fld id="{1621B6DD-29C1-4FEA-923F-71EA1347694C}" type="slidenum">
              <a:rPr lang="en-US" smtClean="0"/>
              <a:pPr/>
              <a:t>‹#›</a:t>
            </a:fld>
            <a:endParaRPr lang="en-US" dirty="0"/>
          </a:p>
        </p:txBody>
      </p:sp>
    </p:spTree>
    <p:extLst>
      <p:ext uri="{BB962C8B-B14F-4D97-AF65-F5344CB8AC3E}">
        <p14:creationId xmlns:p14="http://schemas.microsoft.com/office/powerpoint/2010/main" xmlns="" val="2931441317"/>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DEA2CF1-0EB2-4673-802D-3371233E4A77}" type="datetime2">
              <a:rPr lang="en-US" smtClean="0"/>
              <a:pPr/>
              <a:t>Thursday, November 05, 2020</a:t>
            </a:fld>
            <a:endParaRPr lang="en-US" dirty="0"/>
          </a:p>
        </p:txBody>
      </p:sp>
      <p:sp>
        <p:nvSpPr>
          <p:cNvPr id="5" name="Footer Placeholder 4"/>
          <p:cNvSpPr>
            <a:spLocks noGrp="1"/>
          </p:cNvSpPr>
          <p:nvPr>
            <p:ph type="ftr" sz="quarter" idx="11"/>
          </p:nvPr>
        </p:nvSpPr>
        <p:spPr/>
        <p:txBody>
          <a:bodyPr/>
          <a:lstStyle/>
          <a:p>
            <a:pPr algn="l"/>
            <a:r>
              <a:rPr lang="en-US"/>
              <a:t>Sample Footer Text</a:t>
            </a:r>
            <a:endParaRPr lang="en-US" dirty="0"/>
          </a:p>
        </p:txBody>
      </p:sp>
      <p:sp>
        <p:nvSpPr>
          <p:cNvPr id="6" name="Slide Number Placeholder 5"/>
          <p:cNvSpPr>
            <a:spLocks noGrp="1"/>
          </p:cNvSpPr>
          <p:nvPr>
            <p:ph type="sldNum" sz="quarter" idx="12"/>
          </p:nvPr>
        </p:nvSpPr>
        <p:spPr/>
        <p:txBody>
          <a:bodyPr/>
          <a:lstStyle/>
          <a:p>
            <a:fld id="{1621B6DD-29C1-4FEA-923F-71EA1347694C}" type="slidenum">
              <a:rPr lang="en-US" smtClean="0"/>
              <a:pPr/>
              <a:t>‹#›</a:t>
            </a:fld>
            <a:endParaRPr lang="en-US" dirty="0"/>
          </a:p>
        </p:txBody>
      </p:sp>
    </p:spTree>
    <p:extLst>
      <p:ext uri="{BB962C8B-B14F-4D97-AF65-F5344CB8AC3E}">
        <p14:creationId xmlns:p14="http://schemas.microsoft.com/office/powerpoint/2010/main" xmlns="" val="2850789548"/>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DEA2CF1-0EB2-4673-802D-3371233E4A77}" type="datetime2">
              <a:rPr lang="en-US" smtClean="0"/>
              <a:pPr/>
              <a:t>Thursday, November 05, 2020</a:t>
            </a:fld>
            <a:endParaRPr lang="en-US" dirty="0"/>
          </a:p>
        </p:txBody>
      </p:sp>
      <p:sp>
        <p:nvSpPr>
          <p:cNvPr id="5" name="Footer Placeholder 4"/>
          <p:cNvSpPr>
            <a:spLocks noGrp="1"/>
          </p:cNvSpPr>
          <p:nvPr>
            <p:ph type="ftr" sz="quarter" idx="11"/>
          </p:nvPr>
        </p:nvSpPr>
        <p:spPr/>
        <p:txBody>
          <a:bodyPr/>
          <a:lstStyle/>
          <a:p>
            <a:pPr algn="l"/>
            <a:r>
              <a:rPr lang="en-US"/>
              <a:t>Sample Footer Text</a:t>
            </a:r>
            <a:endParaRPr lang="en-US" dirty="0"/>
          </a:p>
        </p:txBody>
      </p:sp>
      <p:sp>
        <p:nvSpPr>
          <p:cNvPr id="6" name="Slide Number Placeholder 5"/>
          <p:cNvSpPr>
            <a:spLocks noGrp="1"/>
          </p:cNvSpPr>
          <p:nvPr>
            <p:ph type="sldNum" sz="quarter" idx="12"/>
          </p:nvPr>
        </p:nvSpPr>
        <p:spPr/>
        <p:txBody>
          <a:bodyPr/>
          <a:lstStyle/>
          <a:p>
            <a:fld id="{1621B6DD-29C1-4FEA-923F-71EA1347694C}" type="slidenum">
              <a:rPr lang="en-US" smtClean="0"/>
              <a:pPr/>
              <a:t>‹#›</a:t>
            </a:fld>
            <a:endParaRPr lang="en-US" dirty="0"/>
          </a:p>
        </p:txBody>
      </p:sp>
    </p:spTree>
    <p:extLst>
      <p:ext uri="{BB962C8B-B14F-4D97-AF65-F5344CB8AC3E}">
        <p14:creationId xmlns:p14="http://schemas.microsoft.com/office/powerpoint/2010/main" xmlns="" val="1463294346"/>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DEA2CF1-0EB2-4673-802D-3371233E4A77}" type="datetime2">
              <a:rPr lang="en-US" smtClean="0"/>
              <a:pPr/>
              <a:t>Thursday, November 05, 2020</a:t>
            </a:fld>
            <a:endParaRPr lang="en-US" dirty="0"/>
          </a:p>
        </p:txBody>
      </p:sp>
      <p:sp>
        <p:nvSpPr>
          <p:cNvPr id="5" name="Footer Placeholder 4"/>
          <p:cNvSpPr>
            <a:spLocks noGrp="1"/>
          </p:cNvSpPr>
          <p:nvPr>
            <p:ph type="ftr" sz="quarter" idx="11"/>
          </p:nvPr>
        </p:nvSpPr>
        <p:spPr/>
        <p:txBody>
          <a:bodyPr/>
          <a:lstStyle/>
          <a:p>
            <a:pPr algn="l"/>
            <a:r>
              <a:rPr lang="en-US"/>
              <a:t>Sample Footer Text</a:t>
            </a:r>
            <a:endParaRPr lang="en-US" dirty="0"/>
          </a:p>
        </p:txBody>
      </p:sp>
      <p:sp>
        <p:nvSpPr>
          <p:cNvPr id="6" name="Slide Number Placeholder 5"/>
          <p:cNvSpPr>
            <a:spLocks noGrp="1"/>
          </p:cNvSpPr>
          <p:nvPr>
            <p:ph type="sldNum" sz="quarter" idx="12"/>
          </p:nvPr>
        </p:nvSpPr>
        <p:spPr/>
        <p:txBody>
          <a:bodyPr/>
          <a:lstStyle/>
          <a:p>
            <a:fld id="{1621B6DD-29C1-4FEA-923F-71EA1347694C}" type="slidenum">
              <a:rPr lang="en-US" smtClean="0"/>
              <a:pPr/>
              <a:t>‹#›</a:t>
            </a:fld>
            <a:endParaRPr lang="en-US" dirty="0"/>
          </a:p>
        </p:txBody>
      </p:sp>
    </p:spTree>
    <p:extLst>
      <p:ext uri="{BB962C8B-B14F-4D97-AF65-F5344CB8AC3E}">
        <p14:creationId xmlns:p14="http://schemas.microsoft.com/office/powerpoint/2010/main" xmlns="" val="3530097502"/>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ru-RU"/>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DEA2CF1-0EB2-4673-802D-3371233E4A77}" type="datetime2">
              <a:rPr lang="en-US" smtClean="0"/>
              <a:pPr/>
              <a:t>Thursday, November 05, 2020</a:t>
            </a:fld>
            <a:endParaRPr lang="en-US" dirty="0"/>
          </a:p>
        </p:txBody>
      </p:sp>
      <p:sp>
        <p:nvSpPr>
          <p:cNvPr id="5" name="Footer Placeholder 4"/>
          <p:cNvSpPr>
            <a:spLocks noGrp="1"/>
          </p:cNvSpPr>
          <p:nvPr>
            <p:ph type="ftr" sz="quarter" idx="11"/>
          </p:nvPr>
        </p:nvSpPr>
        <p:spPr/>
        <p:txBody>
          <a:bodyPr/>
          <a:lstStyle/>
          <a:p>
            <a:pPr algn="l"/>
            <a:r>
              <a:rPr lang="en-US"/>
              <a:t>Sample Footer Text</a:t>
            </a:r>
            <a:endParaRPr lang="en-US" dirty="0"/>
          </a:p>
        </p:txBody>
      </p:sp>
      <p:sp>
        <p:nvSpPr>
          <p:cNvPr id="6" name="Slide Number Placeholder 5"/>
          <p:cNvSpPr>
            <a:spLocks noGrp="1"/>
          </p:cNvSpPr>
          <p:nvPr>
            <p:ph type="sldNum" sz="quarter" idx="12"/>
          </p:nvPr>
        </p:nvSpPr>
        <p:spPr/>
        <p:txBody>
          <a:bodyPr/>
          <a:lstStyle/>
          <a:p>
            <a:fld id="{1621B6DD-29C1-4FEA-923F-71EA1347694C}" type="slidenum">
              <a:rPr lang="en-US" smtClean="0"/>
              <a:pPr/>
              <a:t>‹#›</a:t>
            </a:fld>
            <a:endParaRPr lang="en-US" dirty="0"/>
          </a:p>
        </p:txBody>
      </p:sp>
    </p:spTree>
    <p:extLst>
      <p:ext uri="{BB962C8B-B14F-4D97-AF65-F5344CB8AC3E}">
        <p14:creationId xmlns:p14="http://schemas.microsoft.com/office/powerpoint/2010/main" xmlns="" val="2738573351"/>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8DEA2CF1-0EB2-4673-802D-3371233E4A77}" type="datetime2">
              <a:rPr lang="en-US" smtClean="0"/>
              <a:pPr/>
              <a:t>Thursday, November 05, 2020</a:t>
            </a:fld>
            <a:endParaRPr lang="en-US" dirty="0"/>
          </a:p>
        </p:txBody>
      </p:sp>
      <p:sp>
        <p:nvSpPr>
          <p:cNvPr id="6" name="Footer Placeholder 5"/>
          <p:cNvSpPr>
            <a:spLocks noGrp="1"/>
          </p:cNvSpPr>
          <p:nvPr>
            <p:ph type="ftr" sz="quarter" idx="11"/>
          </p:nvPr>
        </p:nvSpPr>
        <p:spPr/>
        <p:txBody>
          <a:bodyPr/>
          <a:lstStyle/>
          <a:p>
            <a:pPr algn="l"/>
            <a:r>
              <a:rPr lang="en-US"/>
              <a:t>Sample Footer Text</a:t>
            </a:r>
            <a:endParaRPr lang="en-US" dirty="0"/>
          </a:p>
        </p:txBody>
      </p:sp>
      <p:sp>
        <p:nvSpPr>
          <p:cNvPr id="7" name="Slide Number Placeholder 6"/>
          <p:cNvSpPr>
            <a:spLocks noGrp="1"/>
          </p:cNvSpPr>
          <p:nvPr>
            <p:ph type="sldNum" sz="quarter" idx="12"/>
          </p:nvPr>
        </p:nvSpPr>
        <p:spPr/>
        <p:txBody>
          <a:bodyPr/>
          <a:lstStyle/>
          <a:p>
            <a:fld id="{1621B6DD-29C1-4FEA-923F-71EA1347694C}" type="slidenum">
              <a:rPr lang="en-US" smtClean="0"/>
              <a:pPr/>
              <a:t>‹#›</a:t>
            </a:fld>
            <a:endParaRPr lang="en-US" dirty="0"/>
          </a:p>
        </p:txBody>
      </p:sp>
    </p:spTree>
    <p:extLst>
      <p:ext uri="{BB962C8B-B14F-4D97-AF65-F5344CB8AC3E}">
        <p14:creationId xmlns:p14="http://schemas.microsoft.com/office/powerpoint/2010/main" xmlns="" val="1559447633"/>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8DEA2CF1-0EB2-4673-802D-3371233E4A77}" type="datetime2">
              <a:rPr lang="en-US" smtClean="0"/>
              <a:pPr/>
              <a:t>Thursday, November 05, 2020</a:t>
            </a:fld>
            <a:endParaRPr lang="en-US" dirty="0"/>
          </a:p>
        </p:txBody>
      </p:sp>
      <p:sp>
        <p:nvSpPr>
          <p:cNvPr id="8" name="Footer Placeholder 7"/>
          <p:cNvSpPr>
            <a:spLocks noGrp="1"/>
          </p:cNvSpPr>
          <p:nvPr>
            <p:ph type="ftr" sz="quarter" idx="11"/>
          </p:nvPr>
        </p:nvSpPr>
        <p:spPr/>
        <p:txBody>
          <a:bodyPr/>
          <a:lstStyle/>
          <a:p>
            <a:pPr algn="l"/>
            <a:r>
              <a:rPr lang="en-US"/>
              <a:t>Sample Footer Text</a:t>
            </a:r>
            <a:endParaRPr lang="en-US" dirty="0"/>
          </a:p>
        </p:txBody>
      </p:sp>
      <p:sp>
        <p:nvSpPr>
          <p:cNvPr id="9" name="Slide Number Placeholder 8"/>
          <p:cNvSpPr>
            <a:spLocks noGrp="1"/>
          </p:cNvSpPr>
          <p:nvPr>
            <p:ph type="sldNum" sz="quarter" idx="12"/>
          </p:nvPr>
        </p:nvSpPr>
        <p:spPr/>
        <p:txBody>
          <a:bodyPr/>
          <a:lstStyle/>
          <a:p>
            <a:fld id="{1621B6DD-29C1-4FEA-923F-71EA1347694C}" type="slidenum">
              <a:rPr lang="en-US" smtClean="0"/>
              <a:pPr/>
              <a:t>‹#›</a:t>
            </a:fld>
            <a:endParaRPr lang="en-US" dirty="0"/>
          </a:p>
        </p:txBody>
      </p:sp>
    </p:spTree>
    <p:extLst>
      <p:ext uri="{BB962C8B-B14F-4D97-AF65-F5344CB8AC3E}">
        <p14:creationId xmlns:p14="http://schemas.microsoft.com/office/powerpoint/2010/main" xmlns="" val="2600358809"/>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8DEA2CF1-0EB2-4673-802D-3371233E4A77}" type="datetime2">
              <a:rPr lang="en-US" smtClean="0"/>
              <a:pPr/>
              <a:t>Thursday, November 05, 2020</a:t>
            </a:fld>
            <a:endParaRPr lang="en-US" dirty="0"/>
          </a:p>
        </p:txBody>
      </p:sp>
      <p:sp>
        <p:nvSpPr>
          <p:cNvPr id="4" name="Footer Placeholder 3"/>
          <p:cNvSpPr>
            <a:spLocks noGrp="1"/>
          </p:cNvSpPr>
          <p:nvPr>
            <p:ph type="ftr" sz="quarter" idx="11"/>
          </p:nvPr>
        </p:nvSpPr>
        <p:spPr/>
        <p:txBody>
          <a:bodyPr/>
          <a:lstStyle/>
          <a:p>
            <a:pPr algn="l"/>
            <a:r>
              <a:rPr lang="en-US"/>
              <a:t>Sample Footer Text</a:t>
            </a:r>
            <a:endParaRPr lang="en-US" dirty="0"/>
          </a:p>
        </p:txBody>
      </p:sp>
      <p:sp>
        <p:nvSpPr>
          <p:cNvPr id="5" name="Slide Number Placeholder 4"/>
          <p:cNvSpPr>
            <a:spLocks noGrp="1"/>
          </p:cNvSpPr>
          <p:nvPr>
            <p:ph type="sldNum" sz="quarter" idx="12"/>
          </p:nvPr>
        </p:nvSpPr>
        <p:spPr/>
        <p:txBody>
          <a:bodyPr/>
          <a:lstStyle/>
          <a:p>
            <a:fld id="{1621B6DD-29C1-4FEA-923F-71EA1347694C}" type="slidenum">
              <a:rPr lang="en-US" smtClean="0"/>
              <a:pPr/>
              <a:t>‹#›</a:t>
            </a:fld>
            <a:endParaRPr lang="en-US" dirty="0"/>
          </a:p>
        </p:txBody>
      </p:sp>
    </p:spTree>
    <p:extLst>
      <p:ext uri="{BB962C8B-B14F-4D97-AF65-F5344CB8AC3E}">
        <p14:creationId xmlns:p14="http://schemas.microsoft.com/office/powerpoint/2010/main" xmlns="" val="2607285462"/>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EA2CF1-0EB2-4673-802D-3371233E4A77}" type="datetime2">
              <a:rPr lang="en-US" smtClean="0"/>
              <a:pPr/>
              <a:t>Thursday, November 05, 2020</a:t>
            </a:fld>
            <a:endParaRPr lang="en-US" dirty="0"/>
          </a:p>
        </p:txBody>
      </p:sp>
      <p:sp>
        <p:nvSpPr>
          <p:cNvPr id="3" name="Footer Placeholder 2"/>
          <p:cNvSpPr>
            <a:spLocks noGrp="1"/>
          </p:cNvSpPr>
          <p:nvPr>
            <p:ph type="ftr" sz="quarter" idx="11"/>
          </p:nvPr>
        </p:nvSpPr>
        <p:spPr/>
        <p:txBody>
          <a:bodyPr/>
          <a:lstStyle/>
          <a:p>
            <a:pPr algn="l"/>
            <a:r>
              <a:rPr lang="en-US"/>
              <a:t>Sample Footer Text</a:t>
            </a:r>
            <a:endParaRPr lang="en-US" dirty="0"/>
          </a:p>
        </p:txBody>
      </p:sp>
      <p:sp>
        <p:nvSpPr>
          <p:cNvPr id="4" name="Slide Number Placeholder 3"/>
          <p:cNvSpPr>
            <a:spLocks noGrp="1"/>
          </p:cNvSpPr>
          <p:nvPr>
            <p:ph type="sldNum" sz="quarter" idx="12"/>
          </p:nvPr>
        </p:nvSpPr>
        <p:spPr/>
        <p:txBody>
          <a:bodyPr/>
          <a:lstStyle/>
          <a:p>
            <a:fld id="{1621B6DD-29C1-4FEA-923F-71EA1347694C}" type="slidenum">
              <a:rPr lang="en-US" smtClean="0"/>
              <a:pPr/>
              <a:t>‹#›</a:t>
            </a:fld>
            <a:endParaRPr lang="en-US" dirty="0"/>
          </a:p>
        </p:txBody>
      </p:sp>
    </p:spTree>
    <p:extLst>
      <p:ext uri="{BB962C8B-B14F-4D97-AF65-F5344CB8AC3E}">
        <p14:creationId xmlns:p14="http://schemas.microsoft.com/office/powerpoint/2010/main" xmlns="" val="775077958"/>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ru-RU"/>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8DEA2CF1-0EB2-4673-802D-3371233E4A77}" type="datetime2">
              <a:rPr lang="en-US" smtClean="0"/>
              <a:pPr/>
              <a:t>Thursday, November 05, 2020</a:t>
            </a:fld>
            <a:endParaRPr lang="en-US" dirty="0"/>
          </a:p>
        </p:txBody>
      </p:sp>
      <p:sp>
        <p:nvSpPr>
          <p:cNvPr id="6" name="Footer Placeholder 5"/>
          <p:cNvSpPr>
            <a:spLocks noGrp="1"/>
          </p:cNvSpPr>
          <p:nvPr>
            <p:ph type="ftr" sz="quarter" idx="11"/>
          </p:nvPr>
        </p:nvSpPr>
        <p:spPr/>
        <p:txBody>
          <a:bodyPr/>
          <a:lstStyle/>
          <a:p>
            <a:pPr algn="l"/>
            <a:r>
              <a:rPr lang="en-US"/>
              <a:t>Sample Footer Text</a:t>
            </a:r>
            <a:endParaRPr lang="en-US" dirty="0"/>
          </a:p>
        </p:txBody>
      </p:sp>
      <p:sp>
        <p:nvSpPr>
          <p:cNvPr id="7" name="Slide Number Placeholder 6"/>
          <p:cNvSpPr>
            <a:spLocks noGrp="1"/>
          </p:cNvSpPr>
          <p:nvPr>
            <p:ph type="sldNum" sz="quarter" idx="12"/>
          </p:nvPr>
        </p:nvSpPr>
        <p:spPr/>
        <p:txBody>
          <a:bodyPr/>
          <a:lstStyle/>
          <a:p>
            <a:fld id="{1621B6DD-29C1-4FEA-923F-71EA1347694C}" type="slidenum">
              <a:rPr lang="en-US" smtClean="0"/>
              <a:pPr/>
              <a:t>‹#›</a:t>
            </a:fld>
            <a:endParaRPr lang="en-US" dirty="0"/>
          </a:p>
        </p:txBody>
      </p:sp>
    </p:spTree>
    <p:extLst>
      <p:ext uri="{BB962C8B-B14F-4D97-AF65-F5344CB8AC3E}">
        <p14:creationId xmlns:p14="http://schemas.microsoft.com/office/powerpoint/2010/main" xmlns="" val="3404675167"/>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ru-RU"/>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8DEA2CF1-0EB2-4673-802D-3371233E4A77}" type="datetime2">
              <a:rPr lang="en-US" smtClean="0"/>
              <a:pPr/>
              <a:t>Thursday, November 05, 2020</a:t>
            </a:fld>
            <a:endParaRPr lang="en-US" dirty="0"/>
          </a:p>
        </p:txBody>
      </p:sp>
      <p:sp>
        <p:nvSpPr>
          <p:cNvPr id="6" name="Footer Placeholder 5"/>
          <p:cNvSpPr>
            <a:spLocks noGrp="1"/>
          </p:cNvSpPr>
          <p:nvPr>
            <p:ph type="ftr" sz="quarter" idx="11"/>
          </p:nvPr>
        </p:nvSpPr>
        <p:spPr/>
        <p:txBody>
          <a:bodyPr/>
          <a:lstStyle/>
          <a:p>
            <a:pPr algn="l"/>
            <a:r>
              <a:rPr lang="en-US"/>
              <a:t>Sample Footer Text</a:t>
            </a:r>
            <a:endParaRPr lang="en-US" dirty="0"/>
          </a:p>
        </p:txBody>
      </p:sp>
      <p:sp>
        <p:nvSpPr>
          <p:cNvPr id="7" name="Slide Number Placeholder 6"/>
          <p:cNvSpPr>
            <a:spLocks noGrp="1"/>
          </p:cNvSpPr>
          <p:nvPr>
            <p:ph type="sldNum" sz="quarter" idx="12"/>
          </p:nvPr>
        </p:nvSpPr>
        <p:spPr/>
        <p:txBody>
          <a:bodyPr/>
          <a:lstStyle/>
          <a:p>
            <a:fld id="{1621B6DD-29C1-4FEA-923F-71EA1347694C}" type="slidenum">
              <a:rPr lang="en-US" smtClean="0"/>
              <a:pPr/>
              <a:t>‹#›</a:t>
            </a:fld>
            <a:endParaRPr lang="en-US" dirty="0"/>
          </a:p>
        </p:txBody>
      </p:sp>
    </p:spTree>
    <p:extLst>
      <p:ext uri="{BB962C8B-B14F-4D97-AF65-F5344CB8AC3E}">
        <p14:creationId xmlns:p14="http://schemas.microsoft.com/office/powerpoint/2010/main" xmlns="" val="1666862324"/>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5566">
              <a:srgbClr val="62BAA8"/>
            </a:gs>
            <a:gs pos="79252">
              <a:srgbClr val="63BAA8"/>
            </a:gs>
            <a:gs pos="58000">
              <a:srgbClr val="B4DED5"/>
            </a:gs>
            <a:gs pos="0">
              <a:srgbClr val="DEF0ED">
                <a:alpha val="93000"/>
              </a:srgbClr>
            </a:gs>
            <a:gs pos="0">
              <a:srgbClr val="D2EBE6"/>
            </a:gs>
            <a:gs pos="0">
              <a:schemeClr val="tx2">
                <a:lumMod val="60000"/>
                <a:lumOff val="40000"/>
              </a:schemeClr>
            </a:gs>
            <a:gs pos="35000">
              <a:schemeClr val="accent3">
                <a:lumMod val="0"/>
                <a:lumOff val="100000"/>
              </a:schemeClr>
            </a:gs>
            <a:gs pos="100000">
              <a:schemeClr val="accent3">
                <a:lumMod val="100000"/>
              </a:schemeClr>
            </a:gs>
          </a:gsLst>
          <a:path path="circle">
            <a:fillToRect t="100000" r="100000"/>
          </a:path>
          <a:tileRect l="-100000" b="-100000"/>
        </a:gra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DEA2CF1-0EB2-4673-802D-3371233E4A77}" type="datetime2">
              <a:rPr lang="en-US" smtClean="0"/>
              <a:pPr/>
              <a:t>Thursday, November 05, 2020</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xmlns="" val="516778471"/>
      </p:ext>
    </p:extLst>
  </p:cSld>
  <p:clrMap bg1="dk1" tx1="lt1" bg2="dk2" tx2="lt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 id="2147483702" r:id="rId14"/>
    <p:sldLayoutId id="2147483703" r:id="rId15"/>
    <p:sldLayoutId id="2147483704" r:id="rId16"/>
    <p:sldLayoutId id="2147483705" r:id="rId17"/>
  </p:sldLayoutIdLst>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hf sldNum="0" hdr="0" ft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xmlns="" id="{E946BCD0-D3EF-41C4-B759-90AADFAC2856}"/>
              </a:ext>
            </a:extLst>
          </p:cNvPr>
          <p:cNvSpPr>
            <a:spLocks noGrp="1"/>
          </p:cNvSpPr>
          <p:nvPr>
            <p:ph type="subTitle" idx="1"/>
          </p:nvPr>
        </p:nvSpPr>
        <p:spPr>
          <a:xfrm>
            <a:off x="4843849" y="5903894"/>
            <a:ext cx="7348151" cy="719818"/>
          </a:xfrm>
        </p:spPr>
        <p:txBody>
          <a:bodyPr>
            <a:normAutofit fontScale="92500" lnSpcReduction="10000"/>
          </a:bodyPr>
          <a:lstStyle/>
          <a:p>
            <a:r>
              <a:rPr lang="ru-RU" sz="2200" b="1" i="1"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rPr>
              <a:t>Золото Е. В., </a:t>
            </a:r>
            <a:r>
              <a:rPr lang="ru-RU" sz="2200" b="1" i="1" dirty="0" err="1">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rPr>
              <a:t>Айкашев</a:t>
            </a:r>
            <a:r>
              <a:rPr lang="ru-RU" sz="2200" b="1" i="1"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rPr>
              <a:t> С. А., Федосеев А. Б., </a:t>
            </a:r>
            <a:r>
              <a:rPr lang="ru-RU" sz="2200" b="1" i="1" dirty="0" smtClean="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rPr>
              <a:t>Скворцова Н.Е., Пирогова </a:t>
            </a:r>
            <a:r>
              <a:rPr lang="ru-RU" sz="2200" b="1" i="1" dirty="0">
                <a:solidFill>
                  <a:schemeClr val="bg2">
                    <a:lumMod val="10000"/>
                  </a:schemeClr>
                </a:solidFill>
                <a:latin typeface="Times New Roman" panose="02020603050405020304" pitchFamily="18" charset="0"/>
                <a:ea typeface="Times New Roman" panose="02020603050405020304" pitchFamily="18" charset="0"/>
                <a:cs typeface="Times New Roman" panose="02020603050405020304" pitchFamily="18" charset="0"/>
              </a:rPr>
              <a:t>Е. Г. </a:t>
            </a:r>
            <a:endParaRPr lang="ru-RU" sz="2200" dirty="0">
              <a:solidFill>
                <a:schemeClr val="bg2">
                  <a:lumMod val="10000"/>
                </a:schemeClr>
              </a:solidFill>
              <a:latin typeface="Calibri" panose="020F0502020204030204" pitchFamily="34" charset="0"/>
              <a:ea typeface="Times New Roman" panose="02020603050405020304" pitchFamily="18" charset="0"/>
              <a:cs typeface="Times New Roman" panose="02020603050405020304" pitchFamily="18" charset="0"/>
            </a:endParaRPr>
          </a:p>
          <a:p>
            <a:endParaRPr lang="ru-RU" dirty="0"/>
          </a:p>
        </p:txBody>
      </p:sp>
      <p:sp>
        <p:nvSpPr>
          <p:cNvPr id="27" name="Заголовок 5">
            <a:extLst>
              <a:ext uri="{FF2B5EF4-FFF2-40B4-BE49-F238E27FC236}">
                <a16:creationId xmlns:a16="http://schemas.microsoft.com/office/drawing/2014/main" xmlns="" id="{F0FC1B30-DE90-4B0D-8C73-C2BD81E3E037}"/>
              </a:ext>
            </a:extLst>
          </p:cNvPr>
          <p:cNvSpPr txBox="1">
            <a:spLocks noGrp="1"/>
          </p:cNvSpPr>
          <p:nvPr>
            <p:ph type="ctrTitle"/>
          </p:nvPr>
        </p:nvSpPr>
        <p:spPr>
          <a:xfrm>
            <a:off x="4347148" y="1532380"/>
            <a:ext cx="7555041" cy="3416320"/>
          </a:xfrm>
          <a:prstGeom prst="rect">
            <a:avLst/>
          </a:prstGeom>
          <a:noFill/>
        </p:spPr>
        <p:txBody>
          <a:bodyPr wrap="square">
            <a:spAutoFit/>
          </a:bodyPr>
          <a:lstStyle/>
          <a:p>
            <a:pPr algn="ctr"/>
            <a:r>
              <a:rPr lang="ru-RU" sz="3600" b="1" spc="0" dirty="0">
                <a:solidFill>
                  <a:schemeClr val="bg2">
                    <a:lumMod val="10000"/>
                  </a:schemeClr>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ВЛИЯНИЕ НА ПРОЛИФЕРАЦИЮ И АПОПТОЗ МИФЕПРИСТОНА И МИЗОПРОСТОЛА В КЛИНИКЕ РЕПРОДУКТИВНОЙ МЕДИЦИНЫ.  </a:t>
            </a:r>
            <a:endParaRPr lang="ru-RU" sz="3600" spc="0" dirty="0">
              <a:solidFill>
                <a:schemeClr val="bg2">
                  <a:lumMod val="10000"/>
                </a:schemeClr>
              </a:solidFill>
              <a:effectLst>
                <a:outerShdw blurRad="38100" dist="38100" dir="2700000" algn="tl">
                  <a:srgbClr val="000000">
                    <a:alpha val="43137"/>
                  </a:srgbClr>
                </a:outerShdw>
              </a:effectLst>
              <a:latin typeface="Courier New" panose="02070309020205020404" pitchFamily="49"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xmlns="" id="{F5B9DA69-21E3-4363-94DB-F806CC4F26C8}"/>
              </a:ext>
            </a:extLst>
          </p:cNvPr>
          <p:cNvSpPr txBox="1"/>
          <p:nvPr/>
        </p:nvSpPr>
        <p:spPr>
          <a:xfrm>
            <a:off x="4347148" y="234287"/>
            <a:ext cx="7671581" cy="954107"/>
          </a:xfrm>
          <a:prstGeom prst="rect">
            <a:avLst/>
          </a:prstGeom>
          <a:noFill/>
        </p:spPr>
        <p:txBody>
          <a:bodyPr wrap="square">
            <a:spAutoFit/>
          </a:bodyPr>
          <a:lstStyle/>
          <a:p>
            <a:pPr algn="r"/>
            <a:r>
              <a:rPr lang="ru-RU" altLang="ru-RU" sz="1400" b="1" i="1" dirty="0">
                <a:solidFill>
                  <a:schemeClr val="bg2">
                    <a:lumMod val="10000"/>
                  </a:schemeClr>
                </a:solidFill>
                <a:latin typeface="Times New Roman" panose="02020603050405020304" pitchFamily="18" charset="0"/>
                <a:cs typeface="Times New Roman" panose="02020603050405020304" pitchFamily="18" charset="0"/>
              </a:rPr>
              <a:t>Министерство здравоохранения ДНР</a:t>
            </a:r>
          </a:p>
          <a:p>
            <a:pPr algn="r"/>
            <a:r>
              <a:rPr lang="ru-RU" altLang="ru-RU" sz="1400" b="1" i="1" dirty="0">
                <a:solidFill>
                  <a:schemeClr val="bg2">
                    <a:lumMod val="10000"/>
                  </a:schemeClr>
                </a:solidFill>
                <a:latin typeface="Times New Roman" panose="02020603050405020304" pitchFamily="18" charset="0"/>
                <a:cs typeface="Times New Roman" panose="02020603050405020304" pitchFamily="18" charset="0"/>
              </a:rPr>
              <a:t>ГОО ВПО ДОННМУ ИМ. М. ГОРЬКОГО</a:t>
            </a:r>
            <a:endParaRPr lang="ru-RU" altLang="ru-RU" sz="2800" i="1" dirty="0">
              <a:solidFill>
                <a:schemeClr val="bg2">
                  <a:lumMod val="10000"/>
                </a:schemeClr>
              </a:solidFill>
            </a:endParaRPr>
          </a:p>
          <a:p>
            <a:pPr algn="r"/>
            <a:r>
              <a:rPr lang="ru-RU" altLang="ru-RU" sz="1400" b="1" i="1" dirty="0">
                <a:solidFill>
                  <a:schemeClr val="bg2">
                    <a:lumMod val="10000"/>
                  </a:schemeClr>
                </a:solidFill>
                <a:latin typeface="Times New Roman" panose="02020603050405020304" pitchFamily="18" charset="0"/>
                <a:cs typeface="Times New Roman" panose="02020603050405020304" pitchFamily="18" charset="0"/>
              </a:rPr>
              <a:t>Научно-исследовательского института репродуктивного здоровья детей, </a:t>
            </a:r>
          </a:p>
          <a:p>
            <a:pPr algn="r"/>
            <a:r>
              <a:rPr lang="ru-RU" altLang="ru-RU" sz="1400" b="1" i="1" dirty="0">
                <a:solidFill>
                  <a:schemeClr val="bg2">
                    <a:lumMod val="10000"/>
                  </a:schemeClr>
                </a:solidFill>
                <a:latin typeface="Times New Roman" panose="02020603050405020304" pitchFamily="18" charset="0"/>
                <a:cs typeface="Times New Roman" panose="02020603050405020304" pitchFamily="18" charset="0"/>
              </a:rPr>
              <a:t>подростков и молодежи </a:t>
            </a:r>
          </a:p>
        </p:txBody>
      </p:sp>
      <p:pic>
        <p:nvPicPr>
          <p:cNvPr id="8" name="Picture 3">
            <a:extLst>
              <a:ext uri="{FF2B5EF4-FFF2-40B4-BE49-F238E27FC236}">
                <a16:creationId xmlns:a16="http://schemas.microsoft.com/office/drawing/2014/main" xmlns="" id="{2AA54225-2518-4082-96AB-20EDC3F6E8A4}"/>
              </a:ext>
            </a:extLst>
          </p:cNvPr>
          <p:cNvPicPr>
            <a:picLocks noChangeAspect="1"/>
          </p:cNvPicPr>
          <p:nvPr/>
        </p:nvPicPr>
        <p:blipFill rotWithShape="1">
          <a:blip r:embed="rId2"/>
          <a:srcRect l="6576" r="48768" b="-1"/>
          <a:stretch/>
        </p:blipFill>
        <p:spPr>
          <a:xfrm>
            <a:off x="-1" y="10"/>
            <a:ext cx="4587901" cy="6857990"/>
          </a:xfrm>
          <a:prstGeom prst="rect">
            <a:avLst/>
          </a:prstGeom>
        </p:spPr>
      </p:pic>
    </p:spTree>
    <p:extLst>
      <p:ext uri="{BB962C8B-B14F-4D97-AF65-F5344CB8AC3E}">
        <p14:creationId xmlns:p14="http://schemas.microsoft.com/office/powerpoint/2010/main" xmlns="" val="1820299565"/>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1DA8431-192C-41DC-96D5-90D953B529F3}"/>
              </a:ext>
            </a:extLst>
          </p:cNvPr>
          <p:cNvSpPr>
            <a:spLocks noGrp="1"/>
          </p:cNvSpPr>
          <p:nvPr>
            <p:ph type="ctrTitle"/>
          </p:nvPr>
        </p:nvSpPr>
        <p:spPr>
          <a:xfrm>
            <a:off x="152400" y="720000"/>
            <a:ext cx="6838950" cy="3661500"/>
          </a:xfrm>
        </p:spPr>
        <p:txBody>
          <a:bodyPr>
            <a:normAutofit fontScale="90000"/>
          </a:bodyPr>
          <a:lstStyle/>
          <a:p>
            <a:r>
              <a:rPr lang="ru-RU"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Механизм влияния </a:t>
            </a:r>
            <a:r>
              <a:rPr lang="ru-RU" sz="27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М</a:t>
            </a:r>
            <a:r>
              <a:rPr lang="ru-RU"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ф на апоптоз заключается в регулировании транскрипции – синтеза РНК на матрице ДНК, являющегося этапом синтеза белка (трансляции). С одной стороны, увеличивает уровень и экспрессию </a:t>
            </a:r>
            <a:r>
              <a:rPr lang="ru-RU" sz="1800" b="1"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проапоптозных</a:t>
            </a:r>
            <a:r>
              <a:rPr lang="ru-RU"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белков, а с другой стороны, уменьшает уровень и подавляет экспрессию </a:t>
            </a:r>
            <a:r>
              <a:rPr lang="ru-RU" sz="1800" b="1"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антиапоптозных</a:t>
            </a:r>
            <a:r>
              <a:rPr lang="ru-RU"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белков. Одновременно с этим Мф активирует </a:t>
            </a:r>
            <a:r>
              <a:rPr lang="ru-RU" sz="1800" b="1"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каспазу</a:t>
            </a:r>
            <a:r>
              <a:rPr lang="ru-RU"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- 3 – протеазу (фермент, гидролизующий белковые молекулы), участвующую в апоптозе. </a:t>
            </a:r>
            <a:br>
              <a:rPr lang="ru-RU"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br>
            <a:endParaRPr lang="ru-RU" b="1" dirty="0">
              <a:solidFill>
                <a:schemeClr val="bg1"/>
              </a:solidFill>
              <a:latin typeface="Arial" panose="020B0604020202020204" pitchFamily="34" charset="0"/>
              <a:cs typeface="Arial" panose="020B0604020202020204" pitchFamily="34" charset="0"/>
            </a:endParaRPr>
          </a:p>
        </p:txBody>
      </p:sp>
      <p:sp>
        <p:nvSpPr>
          <p:cNvPr id="3" name="Подзаголовок 2">
            <a:extLst>
              <a:ext uri="{FF2B5EF4-FFF2-40B4-BE49-F238E27FC236}">
                <a16:creationId xmlns:a16="http://schemas.microsoft.com/office/drawing/2014/main" xmlns="" id="{E946BCD0-D3EF-41C4-B759-90AADFAC2856}"/>
              </a:ext>
            </a:extLst>
          </p:cNvPr>
          <p:cNvSpPr>
            <a:spLocks noGrp="1"/>
          </p:cNvSpPr>
          <p:nvPr>
            <p:ph type="subTitle" idx="1"/>
          </p:nvPr>
        </p:nvSpPr>
        <p:spPr>
          <a:xfrm>
            <a:off x="3790950" y="3944698"/>
            <a:ext cx="8115300" cy="2551351"/>
          </a:xfrm>
        </p:spPr>
        <p:txBody>
          <a:bodyPr>
            <a:normAutofit/>
          </a:bodyPr>
          <a:lstStyle/>
          <a:p>
            <a:r>
              <a:rPr lang="ru-RU" sz="1800" b="1" dirty="0">
                <a:solidFill>
                  <a:schemeClr val="accent1">
                    <a:lumMod val="50000"/>
                  </a:schemeClr>
                </a:solidFill>
                <a:effectLst/>
                <a:latin typeface="Arial" panose="020B0604020202020204" pitchFamily="34" charset="0"/>
                <a:ea typeface="Times New Roman" panose="02020603050405020304" pitchFamily="18" charset="0"/>
                <a:cs typeface="Arial" panose="020B0604020202020204" pitchFamily="34" charset="0"/>
              </a:rPr>
              <a:t>Однако Мф не всегда индуцирует гибель клеток путем апоптоза, но также может способствовать некрозу, не оказывая влияния на уровень регуляторов апоптоза. Более того, в некоторых работах обнаружено, что Мф подавляет стимулированный апоптоз эозинофилов человека и </a:t>
            </a:r>
            <a:r>
              <a:rPr lang="ru-RU" sz="1800" b="1" dirty="0" err="1">
                <a:solidFill>
                  <a:schemeClr val="accent1">
                    <a:lumMod val="50000"/>
                  </a:schemeClr>
                </a:solidFill>
                <a:effectLst/>
                <a:latin typeface="Arial" panose="020B0604020202020204" pitchFamily="34" charset="0"/>
                <a:ea typeface="Times New Roman" panose="02020603050405020304" pitchFamily="18" charset="0"/>
                <a:cs typeface="Arial" panose="020B0604020202020204" pitchFamily="34" charset="0"/>
              </a:rPr>
              <a:t>тимоцитов</a:t>
            </a:r>
            <a:r>
              <a:rPr lang="ru-RU" sz="1800" b="1" dirty="0">
                <a:solidFill>
                  <a:schemeClr val="accent1">
                    <a:lumMod val="50000"/>
                  </a:schemeClr>
                </a:solidFill>
                <a:effectLst/>
                <a:latin typeface="Arial" panose="020B0604020202020204" pitchFamily="34" charset="0"/>
                <a:ea typeface="Times New Roman" panose="02020603050405020304" pitchFamily="18" charset="0"/>
                <a:cs typeface="Arial" panose="020B0604020202020204" pitchFamily="34" charset="0"/>
              </a:rPr>
              <a:t> мыши. При этом в определенных случаях в процесс ингибирования апоптоза не вовлекаются рецепторы к глюкокортикоидам или к прогестерону </a:t>
            </a:r>
            <a:r>
              <a:rPr lang="ru-RU" sz="1400" dirty="0">
                <a:solidFill>
                  <a:schemeClr val="accent1">
                    <a:lumMod val="50000"/>
                  </a:schemeClr>
                </a:solidFill>
                <a:effectLst/>
                <a:latin typeface="Arial" panose="020B0604020202020204" pitchFamily="34" charset="0"/>
                <a:ea typeface="Times New Roman" panose="02020603050405020304" pitchFamily="18" charset="0"/>
                <a:cs typeface="Arial" panose="020B0604020202020204" pitchFamily="34" charset="0"/>
              </a:rPr>
              <a:t>(</a:t>
            </a:r>
            <a:r>
              <a:rPr lang="en-GB" sz="1400" dirty="0" err="1">
                <a:solidFill>
                  <a:schemeClr val="accent1">
                    <a:lumMod val="50000"/>
                  </a:schemeClr>
                </a:solidFill>
                <a:effectLst/>
                <a:latin typeface="Arial" panose="020B0604020202020204" pitchFamily="34" charset="0"/>
                <a:ea typeface="Times New Roman" panose="02020603050405020304" pitchFamily="18" charset="0"/>
                <a:cs typeface="Arial" panose="020B0604020202020204" pitchFamily="34" charset="0"/>
              </a:rPr>
              <a:t>Ghoumari</a:t>
            </a:r>
            <a:r>
              <a:rPr lang="en-GB" sz="1400" dirty="0">
                <a:solidFill>
                  <a:schemeClr val="accent1">
                    <a:lumMod val="50000"/>
                  </a:schemeClr>
                </a:solidFill>
                <a:effectLst/>
                <a:latin typeface="Arial" panose="020B0604020202020204" pitchFamily="34" charset="0"/>
                <a:ea typeface="Times New Roman" panose="02020603050405020304" pitchFamily="18" charset="0"/>
                <a:cs typeface="Arial" panose="020B0604020202020204" pitchFamily="34" charset="0"/>
              </a:rPr>
              <a:t> A</a:t>
            </a:r>
            <a:r>
              <a:rPr lang="ru-RU" sz="1400" dirty="0">
                <a:solidFill>
                  <a:schemeClr val="accent1">
                    <a:lumMod val="50000"/>
                  </a:schemeClr>
                </a:solidFill>
                <a:effectLst/>
                <a:latin typeface="Arial" panose="020B0604020202020204" pitchFamily="34" charset="0"/>
                <a:ea typeface="Times New Roman" panose="02020603050405020304" pitchFamily="18" charset="0"/>
                <a:cs typeface="Arial" panose="020B0604020202020204" pitchFamily="34" charset="0"/>
              </a:rPr>
              <a:t>. </a:t>
            </a:r>
            <a:r>
              <a:rPr lang="en-GB" sz="1400" dirty="0">
                <a:solidFill>
                  <a:schemeClr val="accent1">
                    <a:lumMod val="50000"/>
                  </a:schemeClr>
                </a:solidFill>
                <a:effectLst/>
                <a:latin typeface="Arial" panose="020B0604020202020204" pitchFamily="34" charset="0"/>
                <a:ea typeface="Times New Roman" panose="02020603050405020304" pitchFamily="18" charset="0"/>
                <a:cs typeface="Arial" panose="020B0604020202020204" pitchFamily="34" charset="0"/>
              </a:rPr>
              <a:t>M</a:t>
            </a:r>
            <a:r>
              <a:rPr lang="ru-RU" sz="1400" dirty="0">
                <a:solidFill>
                  <a:schemeClr val="accent1">
                    <a:lumMod val="50000"/>
                  </a:schemeClr>
                </a:solidFill>
                <a:effectLst/>
                <a:latin typeface="Arial" panose="020B0604020202020204" pitchFamily="34" charset="0"/>
                <a:ea typeface="Times New Roman" panose="02020603050405020304" pitchFamily="18" charset="0"/>
                <a:cs typeface="Arial" panose="020B0604020202020204" pitchFamily="34" charset="0"/>
              </a:rPr>
              <a:t>., </a:t>
            </a:r>
            <a:r>
              <a:rPr lang="en-GB" sz="1400" dirty="0" err="1">
                <a:solidFill>
                  <a:schemeClr val="accent1">
                    <a:lumMod val="50000"/>
                  </a:schemeClr>
                </a:solidFill>
                <a:effectLst/>
                <a:latin typeface="Arial" panose="020B0604020202020204" pitchFamily="34" charset="0"/>
                <a:ea typeface="Times New Roman" panose="02020603050405020304" pitchFamily="18" charset="0"/>
                <a:cs typeface="Arial" panose="020B0604020202020204" pitchFamily="34" charset="0"/>
              </a:rPr>
              <a:t>Dusart</a:t>
            </a:r>
            <a:r>
              <a:rPr lang="en-GB" sz="1400" dirty="0">
                <a:solidFill>
                  <a:schemeClr val="accent1">
                    <a:lumMod val="50000"/>
                  </a:schemeClr>
                </a:solidFill>
                <a:effectLst/>
                <a:latin typeface="Arial" panose="020B0604020202020204" pitchFamily="34" charset="0"/>
                <a:ea typeface="Times New Roman" panose="02020603050405020304" pitchFamily="18" charset="0"/>
                <a:cs typeface="Arial" panose="020B0604020202020204" pitchFamily="34" charset="0"/>
              </a:rPr>
              <a:t> I</a:t>
            </a:r>
            <a:r>
              <a:rPr lang="ru-RU" sz="1400" dirty="0">
                <a:solidFill>
                  <a:schemeClr val="accent1">
                    <a:lumMod val="50000"/>
                  </a:schemeClr>
                </a:solidFill>
                <a:effectLst/>
                <a:latin typeface="Arial" panose="020B0604020202020204" pitchFamily="34" charset="0"/>
                <a:ea typeface="Times New Roman" panose="02020603050405020304" pitchFamily="18" charset="0"/>
                <a:cs typeface="Arial" panose="020B0604020202020204" pitchFamily="34" charset="0"/>
              </a:rPr>
              <a:t>., 2016.). </a:t>
            </a:r>
            <a:endParaRPr lang="ru-RU" sz="1800" dirty="0">
              <a:solidFill>
                <a:schemeClr val="accent1">
                  <a:lumMod val="50000"/>
                </a:schemeClr>
              </a:solidFill>
              <a:effectLst/>
              <a:latin typeface="Arial" panose="020B0604020202020204" pitchFamily="34" charset="0"/>
              <a:ea typeface="Times New Roman" panose="02020603050405020304" pitchFamily="18" charset="0"/>
              <a:cs typeface="Arial" panose="020B0604020202020204" pitchFamily="34" charset="0"/>
            </a:endParaRPr>
          </a:p>
          <a:p>
            <a:endParaRPr lang="ru-RU" b="1" dirty="0">
              <a:solidFill>
                <a:schemeClr val="accent1">
                  <a:lumMod val="50000"/>
                </a:schemeClr>
              </a:solidFill>
              <a:latin typeface="Arial" panose="020B0604020202020204" pitchFamily="34" charset="0"/>
              <a:cs typeface="Arial" panose="020B0604020202020204" pitchFamily="34" charset="0"/>
            </a:endParaRPr>
          </a:p>
        </p:txBody>
      </p:sp>
      <p:sp>
        <p:nvSpPr>
          <p:cNvPr id="7" name="Стрелка: вниз 6">
            <a:extLst>
              <a:ext uri="{FF2B5EF4-FFF2-40B4-BE49-F238E27FC236}">
                <a16:creationId xmlns:a16="http://schemas.microsoft.com/office/drawing/2014/main" xmlns="" id="{A00BDEFD-F76E-423F-805D-4DCDB22235C8}"/>
              </a:ext>
            </a:extLst>
          </p:cNvPr>
          <p:cNvSpPr/>
          <p:nvPr/>
        </p:nvSpPr>
        <p:spPr>
          <a:xfrm>
            <a:off x="7219950" y="2932352"/>
            <a:ext cx="2457450" cy="857250"/>
          </a:xfrm>
          <a:prstGeom prst="downArrow">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xmlns="" val="381504465"/>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1DA8431-192C-41DC-96D5-90D953B529F3}"/>
              </a:ext>
            </a:extLst>
          </p:cNvPr>
          <p:cNvSpPr>
            <a:spLocks noGrp="1"/>
          </p:cNvSpPr>
          <p:nvPr>
            <p:ph type="ctrTitle"/>
          </p:nvPr>
        </p:nvSpPr>
        <p:spPr>
          <a:xfrm>
            <a:off x="0" y="0"/>
            <a:ext cx="11734800" cy="5962650"/>
          </a:xfrm>
        </p:spPr>
        <p:txBody>
          <a:bodyPr>
            <a:normAutofit/>
          </a:bodyPr>
          <a:lstStyle/>
          <a:p>
            <a:pPr algn="ctr"/>
            <a:r>
              <a:rPr lang="ru-RU" sz="20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	Помимо непосредственного влияния на апоптоз, </a:t>
            </a:r>
            <a:r>
              <a:rPr lang="ru-RU" sz="28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М</a:t>
            </a:r>
            <a:r>
              <a:rPr lang="ru-RU" sz="20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ф </a:t>
            </a:r>
            <a:r>
              <a:rPr lang="ru-RU" sz="2000" b="1" dirty="0">
                <a:solidFill>
                  <a:schemeClr val="accent6">
                    <a:lumMod val="50000"/>
                  </a:schemeClr>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опосредовано регулирует клеточную гибель, изменяя концентрацию цитокинов в различных органах и тканях </a:t>
            </a:r>
            <a:r>
              <a:rPr lang="ru-RU" sz="20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r>
              <a:rPr lang="en-GB" sz="16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Antonakis</a:t>
            </a:r>
            <a:r>
              <a:rPr lang="en-GB" sz="1600" dirty="0">
                <a:solidFill>
                  <a:schemeClr val="bg1"/>
                </a:solidFill>
                <a:effectLst/>
                <a:latin typeface="Arial" panose="020B0604020202020204" pitchFamily="34" charset="0"/>
                <a:ea typeface="Calibri" panose="020F0502020204030204" pitchFamily="34" charset="0"/>
                <a:cs typeface="Arial" panose="020B0604020202020204" pitchFamily="34" charset="0"/>
              </a:rPr>
              <a:t> N</a:t>
            </a:r>
            <a:r>
              <a:rPr lang="ru-RU" sz="16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ru-RU" sz="1600" cap="none" dirty="0">
                <a:solidFill>
                  <a:schemeClr val="bg1"/>
                </a:solidFill>
                <a:effectLst/>
                <a:latin typeface="Arial" panose="020B0604020202020204" pitchFamily="34" charset="0"/>
                <a:ea typeface="Calibri" panose="020F0502020204030204" pitchFamily="34" charset="0"/>
                <a:cs typeface="Arial" panose="020B0604020202020204" pitchFamily="34" charset="0"/>
              </a:rPr>
              <a:t>соавторы</a:t>
            </a:r>
            <a:r>
              <a:rPr lang="ru-RU" sz="16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en-GB" sz="1600" dirty="0">
                <a:solidFill>
                  <a:schemeClr val="bg1"/>
                </a:solidFill>
                <a:effectLst/>
                <a:latin typeface="Arial" panose="020B0604020202020204" pitchFamily="34" charset="0"/>
                <a:ea typeface="Calibri" panose="020F0502020204030204" pitchFamily="34" charset="0"/>
                <a:cs typeface="Arial" panose="020B0604020202020204" pitchFamily="34" charset="0"/>
              </a:rPr>
              <a:t>El </a:t>
            </a:r>
            <a:r>
              <a:rPr lang="en-GB" sz="16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Etreby</a:t>
            </a:r>
            <a:r>
              <a:rPr lang="en-GB" sz="1600" dirty="0">
                <a:solidFill>
                  <a:schemeClr val="bg1"/>
                </a:solidFill>
                <a:effectLst/>
                <a:latin typeface="Arial" panose="020B0604020202020204" pitchFamily="34" charset="0"/>
                <a:ea typeface="Calibri" panose="020F0502020204030204" pitchFamily="34" charset="0"/>
                <a:cs typeface="Arial" panose="020B0604020202020204" pitchFamily="34" charset="0"/>
              </a:rPr>
              <a:t> M</a:t>
            </a:r>
            <a:r>
              <a:rPr lang="ru-RU" sz="16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en-GB" sz="1600" dirty="0">
                <a:solidFill>
                  <a:schemeClr val="bg1"/>
                </a:solidFill>
                <a:effectLst/>
                <a:latin typeface="Arial" panose="020B0604020202020204" pitchFamily="34" charset="0"/>
                <a:ea typeface="Calibri" panose="020F0502020204030204" pitchFamily="34" charset="0"/>
                <a:cs typeface="Arial" panose="020B0604020202020204" pitchFamily="34" charset="0"/>
              </a:rPr>
              <a:t>F</a:t>
            </a:r>
            <a:r>
              <a:rPr lang="ru-RU" sz="16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en-GB" sz="1600" dirty="0">
                <a:solidFill>
                  <a:schemeClr val="bg1"/>
                </a:solidFill>
                <a:effectLst/>
                <a:latin typeface="Arial" panose="020B0604020202020204" pitchFamily="34" charset="0"/>
                <a:ea typeface="Calibri" panose="020F0502020204030204" pitchFamily="34" charset="0"/>
                <a:cs typeface="Arial" panose="020B0604020202020204" pitchFamily="34" charset="0"/>
              </a:rPr>
              <a:t>Visser J</a:t>
            </a:r>
            <a:r>
              <a:rPr lang="ru-RU"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r>
              <a:rPr lang="ru-RU" sz="16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2014</a:t>
            </a:r>
            <a:r>
              <a:rPr lang="ru-RU"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ru-RU" sz="20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В других работах не обнаружено влияния Мф на уровень интерлейкинов, участвующих в регуляции апоптоза</a:t>
            </a:r>
            <a:r>
              <a:rPr lang="ru-RU"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ru-RU" sz="20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Наконец, </a:t>
            </a:r>
            <a:r>
              <a:rPr lang="ru-RU" sz="28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М</a:t>
            </a:r>
            <a:r>
              <a:rPr lang="ru-RU" sz="20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ф может, с одной стороны, стимулировать апоптоз, действуя как блокатор фермента </a:t>
            </a:r>
            <a:r>
              <a:rPr lang="ru-RU" sz="2000" b="1"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синтазы</a:t>
            </a:r>
            <a:r>
              <a:rPr lang="ru-RU" sz="20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 оксида азота (NO-</a:t>
            </a:r>
            <a:r>
              <a:rPr lang="ru-RU" sz="2000" b="1"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синтазы</a:t>
            </a:r>
            <a:r>
              <a:rPr lang="ru-RU" sz="20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 и уменьшая уровень NO в крови, но, с другой стороны, выступая как антиоксидант, препятствует клеточной гибели. </a:t>
            </a:r>
            <a:br>
              <a:rPr lang="ru-RU" sz="2000" b="1" dirty="0">
                <a:solidFill>
                  <a:schemeClr val="bg1"/>
                </a:solidFill>
                <a:effectLst/>
                <a:latin typeface="Arial" panose="020B0604020202020204" pitchFamily="34" charset="0"/>
                <a:ea typeface="Calibri" panose="020F0502020204030204" pitchFamily="34" charset="0"/>
                <a:cs typeface="Arial" panose="020B0604020202020204" pitchFamily="34" charset="0"/>
              </a:rPr>
            </a:br>
            <a:r>
              <a:rPr lang="ru-RU" sz="20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ru-RU" sz="20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Очевидно, </a:t>
            </a:r>
            <a:r>
              <a:rPr lang="ru-RU" sz="2000" b="1" dirty="0">
                <a:solidFill>
                  <a:schemeClr val="accent6">
                    <a:lumMod val="75000"/>
                  </a:schemeClr>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что разнонаправленное влияние </a:t>
            </a:r>
            <a:r>
              <a:rPr lang="ru-RU" sz="2800" b="1" dirty="0">
                <a:solidFill>
                  <a:schemeClr val="accent6">
                    <a:lumMod val="75000"/>
                  </a:schemeClr>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М</a:t>
            </a:r>
            <a:r>
              <a:rPr lang="ru-RU" sz="2000" b="1" dirty="0">
                <a:solidFill>
                  <a:schemeClr val="accent6">
                    <a:lumMod val="75000"/>
                  </a:schemeClr>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ф на апоптоз аналогично его участию в подавлении пролиферации и обусловлено концентрацией, в которой он использован в исследованиях апоптоза </a:t>
            </a:r>
            <a:r>
              <a:rPr lang="ru-RU" sz="2000" b="1" dirty="0" err="1">
                <a:solidFill>
                  <a:schemeClr val="accent6">
                    <a:lumMod val="75000"/>
                  </a:schemeClr>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in</a:t>
            </a:r>
            <a:r>
              <a:rPr lang="ru-RU" sz="2000" b="1" dirty="0">
                <a:solidFill>
                  <a:schemeClr val="accent6">
                    <a:lumMod val="75000"/>
                  </a:schemeClr>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 </a:t>
            </a:r>
            <a:r>
              <a:rPr lang="ru-RU" sz="2000" b="1" dirty="0" err="1">
                <a:solidFill>
                  <a:schemeClr val="accent6">
                    <a:lumMod val="75000"/>
                  </a:schemeClr>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vitro</a:t>
            </a:r>
            <a:r>
              <a:rPr lang="ru-RU" sz="2000" b="1" dirty="0">
                <a:solidFill>
                  <a:schemeClr val="accent6">
                    <a:lumMod val="75000"/>
                  </a:schemeClr>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 Экстремальное действие Мф выявлено, например, при изучении секреции клетками интерлейкинов.</a:t>
            </a:r>
            <a:r>
              <a:rPr lang="ru-RU" sz="20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r>
            <a:br>
              <a:rPr lang="ru-RU" sz="20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br>
            <a:endParaRPr lang="ru-RU" sz="5400" b="1" dirty="0">
              <a:solidFill>
                <a:schemeClr val="bg1"/>
              </a:solidFill>
              <a:latin typeface="Arial" panose="020B0604020202020204" pitchFamily="34" charset="0"/>
              <a:cs typeface="Arial" panose="020B0604020202020204" pitchFamily="34" charset="0"/>
            </a:endParaRPr>
          </a:p>
        </p:txBody>
      </p:sp>
      <p:sp>
        <p:nvSpPr>
          <p:cNvPr id="3" name="Подзаголовок 2">
            <a:extLst>
              <a:ext uri="{FF2B5EF4-FFF2-40B4-BE49-F238E27FC236}">
                <a16:creationId xmlns:a16="http://schemas.microsoft.com/office/drawing/2014/main" xmlns="" id="{E946BCD0-D3EF-41C4-B759-90AADFAC2856}"/>
              </a:ext>
            </a:extLst>
          </p:cNvPr>
          <p:cNvSpPr>
            <a:spLocks noGrp="1"/>
          </p:cNvSpPr>
          <p:nvPr>
            <p:ph type="subTitle" idx="1"/>
          </p:nvPr>
        </p:nvSpPr>
        <p:spPr>
          <a:xfrm>
            <a:off x="768781" y="5478450"/>
            <a:ext cx="10654438" cy="968400"/>
          </a:xfrm>
        </p:spPr>
        <p:txBody>
          <a:bodyPr>
            <a:normAutofit lnSpcReduction="10000"/>
          </a:bodyPr>
          <a:lstStyle/>
          <a:p>
            <a:pPr algn="ctr"/>
            <a:r>
              <a:rPr lang="ru-RU" sz="1800" dirty="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rPr>
              <a:t> Следовательно, в фармакологических дозах Мф, как правило, стимулирует апоптоз, что препятствует развитию плода </a:t>
            </a:r>
            <a:r>
              <a:rPr lang="ru-RU" sz="1800" dirty="0" err="1">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rPr>
              <a:t>in</a:t>
            </a:r>
            <a:r>
              <a:rPr lang="ru-RU" sz="1800" dirty="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rPr>
              <a:t> </a:t>
            </a:r>
            <a:r>
              <a:rPr lang="ru-RU" sz="1800" dirty="0" err="1">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rPr>
              <a:t>vivo</a:t>
            </a:r>
            <a:r>
              <a:rPr lang="ru-RU" sz="1800" dirty="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rPr>
              <a:t> и способствует прерыванию беременности.</a:t>
            </a:r>
          </a:p>
          <a:p>
            <a:pPr algn="ctr"/>
            <a:endParaRPr lang="ru-RU" dirty="0">
              <a:solidFill>
                <a:schemeClr val="bg1"/>
              </a:solidFill>
              <a:latin typeface="Arial Black" panose="020B0A04020102020204" pitchFamily="34" charset="0"/>
            </a:endParaRPr>
          </a:p>
        </p:txBody>
      </p:sp>
    </p:spTree>
    <p:extLst>
      <p:ext uri="{BB962C8B-B14F-4D97-AF65-F5344CB8AC3E}">
        <p14:creationId xmlns:p14="http://schemas.microsoft.com/office/powerpoint/2010/main" xmlns="" val="70343133"/>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1DA8431-192C-41DC-96D5-90D953B529F3}"/>
              </a:ext>
            </a:extLst>
          </p:cNvPr>
          <p:cNvSpPr>
            <a:spLocks noGrp="1"/>
          </p:cNvSpPr>
          <p:nvPr>
            <p:ph type="ctrTitle"/>
          </p:nvPr>
        </p:nvSpPr>
        <p:spPr>
          <a:xfrm>
            <a:off x="693375" y="902850"/>
            <a:ext cx="10805250" cy="3897750"/>
          </a:xfrm>
        </p:spPr>
        <p:txBody>
          <a:bodyPr>
            <a:normAutofit fontScale="90000"/>
          </a:bodyPr>
          <a:lstStyle/>
          <a:p>
            <a:pPr indent="540385"/>
            <a:r>
              <a:rPr lang="ru-RU" sz="1800" dirty="0">
                <a:solidFill>
                  <a:schemeClr val="bg1"/>
                </a:solidFill>
                <a:effectLst/>
                <a:latin typeface="Arial Black" panose="020B0A04020102020204" pitchFamily="34" charset="0"/>
                <a:ea typeface="Times New Roman" panose="02020603050405020304" pitchFamily="18" charset="0"/>
                <a:cs typeface="Arial" panose="020B0604020202020204" pitchFamily="34" charset="0"/>
              </a:rPr>
              <a:t>Таким образом, </a:t>
            </a:r>
            <a:r>
              <a:rPr lang="ru-RU" sz="2700" dirty="0">
                <a:solidFill>
                  <a:schemeClr val="bg1"/>
                </a:solidFill>
                <a:effectLst/>
                <a:latin typeface="Arial Black" panose="020B0A04020102020204" pitchFamily="34" charset="0"/>
                <a:ea typeface="Times New Roman" panose="02020603050405020304" pitchFamily="18" charset="0"/>
                <a:cs typeface="Arial" panose="020B0604020202020204" pitchFamily="34" charset="0"/>
              </a:rPr>
              <a:t>М</a:t>
            </a:r>
            <a:r>
              <a:rPr lang="ru-RU" sz="1800" dirty="0">
                <a:solidFill>
                  <a:schemeClr val="bg1"/>
                </a:solidFill>
                <a:effectLst/>
                <a:latin typeface="Arial Black" panose="020B0A04020102020204" pitchFamily="34" charset="0"/>
                <a:ea typeface="Times New Roman" panose="02020603050405020304" pitchFamily="18" charset="0"/>
                <a:cs typeface="Arial" panose="020B0604020202020204" pitchFamily="34" charset="0"/>
              </a:rPr>
              <a:t>ф и </a:t>
            </a:r>
            <a:r>
              <a:rPr lang="ru-RU" sz="2700" dirty="0" err="1">
                <a:solidFill>
                  <a:schemeClr val="bg1"/>
                </a:solidFill>
                <a:effectLst/>
                <a:latin typeface="Arial Black" panose="020B0A04020102020204" pitchFamily="34" charset="0"/>
                <a:ea typeface="Times New Roman" panose="02020603050405020304" pitchFamily="18" charset="0"/>
                <a:cs typeface="Arial" panose="020B0604020202020204" pitchFamily="34" charset="0"/>
              </a:rPr>
              <a:t>М</a:t>
            </a:r>
            <a:r>
              <a:rPr lang="ru-RU" sz="1800" dirty="0" err="1">
                <a:solidFill>
                  <a:schemeClr val="bg1"/>
                </a:solidFill>
                <a:effectLst/>
                <a:latin typeface="Arial Black" panose="020B0A04020102020204" pitchFamily="34" charset="0"/>
                <a:ea typeface="Times New Roman" panose="02020603050405020304" pitchFamily="18" charset="0"/>
                <a:cs typeface="Arial" panose="020B0604020202020204" pitchFamily="34" charset="0"/>
              </a:rPr>
              <a:t>з</a:t>
            </a:r>
            <a:r>
              <a:rPr lang="ru-RU" sz="1800" dirty="0">
                <a:solidFill>
                  <a:schemeClr val="bg1"/>
                </a:solidFill>
                <a:effectLst/>
                <a:latin typeface="Arial Black" panose="020B0A04020102020204" pitchFamily="34" charset="0"/>
                <a:ea typeface="Times New Roman" panose="02020603050405020304" pitchFamily="18" charset="0"/>
                <a:cs typeface="Arial" panose="020B0604020202020204" pitchFamily="34" charset="0"/>
              </a:rPr>
              <a:t>, подавляют пролиферацию и стимулирует апоптоз, обусловливая тем самым физиологический эффект, который приводит к подавлению формирования плода и прерыванию беременности. Вместе с тем, влияние </a:t>
            </a:r>
            <a:r>
              <a:rPr lang="ru-RU" sz="2700" dirty="0">
                <a:solidFill>
                  <a:schemeClr val="bg1"/>
                </a:solidFill>
                <a:effectLst/>
                <a:latin typeface="Arial Black" panose="020B0A04020102020204" pitchFamily="34" charset="0"/>
                <a:ea typeface="Times New Roman" panose="02020603050405020304" pitchFamily="18" charset="0"/>
                <a:cs typeface="Arial" panose="020B0604020202020204" pitchFamily="34" charset="0"/>
              </a:rPr>
              <a:t>М</a:t>
            </a:r>
            <a:r>
              <a:rPr lang="ru-RU" sz="1800" dirty="0">
                <a:solidFill>
                  <a:schemeClr val="bg1"/>
                </a:solidFill>
                <a:effectLst/>
                <a:latin typeface="Arial Black" panose="020B0A04020102020204" pitchFamily="34" charset="0"/>
                <a:ea typeface="Times New Roman" panose="02020603050405020304" pitchFamily="18" charset="0"/>
                <a:cs typeface="Arial" panose="020B0604020202020204" pitchFamily="34" charset="0"/>
              </a:rPr>
              <a:t>ф и </a:t>
            </a:r>
            <a:r>
              <a:rPr lang="ru-RU" sz="2700" dirty="0" err="1">
                <a:solidFill>
                  <a:schemeClr val="bg1"/>
                </a:solidFill>
                <a:effectLst/>
                <a:latin typeface="Arial Black" panose="020B0A04020102020204" pitchFamily="34" charset="0"/>
                <a:ea typeface="Times New Roman" panose="02020603050405020304" pitchFamily="18" charset="0"/>
                <a:cs typeface="Arial" panose="020B0604020202020204" pitchFamily="34" charset="0"/>
              </a:rPr>
              <a:t>М</a:t>
            </a:r>
            <a:r>
              <a:rPr lang="ru-RU" sz="1800" dirty="0" err="1">
                <a:solidFill>
                  <a:schemeClr val="bg1"/>
                </a:solidFill>
                <a:effectLst/>
                <a:latin typeface="Arial Black" panose="020B0A04020102020204" pitchFamily="34" charset="0"/>
                <a:ea typeface="Times New Roman" panose="02020603050405020304" pitchFamily="18" charset="0"/>
                <a:cs typeface="Arial" panose="020B0604020202020204" pitchFamily="34" charset="0"/>
              </a:rPr>
              <a:t>з</a:t>
            </a:r>
            <a:r>
              <a:rPr lang="ru-RU" sz="1800" dirty="0">
                <a:solidFill>
                  <a:schemeClr val="bg1"/>
                </a:solidFill>
                <a:effectLst/>
                <a:latin typeface="Arial Black" panose="020B0A04020102020204" pitchFamily="34" charset="0"/>
                <a:ea typeface="Times New Roman" panose="02020603050405020304" pitchFamily="18" charset="0"/>
                <a:cs typeface="Arial" panose="020B0604020202020204" pitchFamily="34" charset="0"/>
              </a:rPr>
              <a:t> на пролиферацию и апоптоз имеет неспецифический характер. Вследствие этого при применении Мф и </a:t>
            </a:r>
            <a:r>
              <a:rPr lang="ru-RU" sz="1800" dirty="0" err="1">
                <a:solidFill>
                  <a:schemeClr val="bg1"/>
                </a:solidFill>
                <a:effectLst/>
                <a:latin typeface="Arial Black" panose="020B0A04020102020204" pitchFamily="34" charset="0"/>
                <a:ea typeface="Times New Roman" panose="02020603050405020304" pitchFamily="18" charset="0"/>
                <a:cs typeface="Arial" panose="020B0604020202020204" pitchFamily="34" charset="0"/>
              </a:rPr>
              <a:t>Мз</a:t>
            </a:r>
            <a:r>
              <a:rPr lang="ru-RU" sz="1800" dirty="0">
                <a:solidFill>
                  <a:schemeClr val="bg1"/>
                </a:solidFill>
                <a:effectLst/>
                <a:latin typeface="Arial Black" panose="020B0A04020102020204" pitchFamily="34" charset="0"/>
                <a:ea typeface="Times New Roman" panose="02020603050405020304" pitchFamily="18" charset="0"/>
                <a:cs typeface="Arial" panose="020B0604020202020204" pitchFamily="34" charset="0"/>
              </a:rPr>
              <a:t> не исключено возникновение дополнительных эффектов, что следует учитывать при их назначении в качестве фармакологических препаратов. </a:t>
            </a:r>
            <a:br>
              <a:rPr lang="ru-RU" sz="1800" dirty="0">
                <a:solidFill>
                  <a:schemeClr val="bg1"/>
                </a:solidFill>
                <a:effectLst/>
                <a:latin typeface="Arial Black" panose="020B0A04020102020204" pitchFamily="34" charset="0"/>
                <a:ea typeface="Times New Roman" panose="02020603050405020304" pitchFamily="18" charset="0"/>
                <a:cs typeface="Arial" panose="020B0604020202020204" pitchFamily="34" charset="0"/>
              </a:rPr>
            </a:br>
            <a:r>
              <a:rPr lang="ru-RU" sz="1800" dirty="0">
                <a:solidFill>
                  <a:schemeClr val="bg1"/>
                </a:solidFill>
                <a:effectLst/>
                <a:latin typeface="Arial Black" panose="020B0A04020102020204" pitchFamily="34" charset="0"/>
                <a:ea typeface="Times New Roman" panose="02020603050405020304" pitchFamily="18" charset="0"/>
                <a:cs typeface="Arial" panose="020B0604020202020204" pitchFamily="34" charset="0"/>
              </a:rPr>
              <a:t>	</a:t>
            </a:r>
            <a:br>
              <a:rPr lang="ru-RU" sz="1800" dirty="0">
                <a:solidFill>
                  <a:schemeClr val="bg1"/>
                </a:solidFill>
                <a:effectLst/>
                <a:latin typeface="Arial Black" panose="020B0A04020102020204" pitchFamily="34" charset="0"/>
                <a:ea typeface="Times New Roman" panose="02020603050405020304" pitchFamily="18" charset="0"/>
                <a:cs typeface="Arial" panose="020B0604020202020204" pitchFamily="34" charset="0"/>
              </a:rPr>
            </a:br>
            <a:r>
              <a:rPr lang="ru-RU" sz="1800" dirty="0">
                <a:solidFill>
                  <a:schemeClr val="bg1"/>
                </a:solidFill>
                <a:effectLst/>
                <a:latin typeface="Arial Black" panose="020B0A04020102020204" pitchFamily="34" charset="0"/>
                <a:ea typeface="Times New Roman" panose="02020603050405020304" pitchFamily="18" charset="0"/>
                <a:cs typeface="Arial" panose="020B0604020202020204" pitchFamily="34" charset="0"/>
              </a:rPr>
              <a:t>	</a:t>
            </a:r>
            <a:r>
              <a:rPr lang="ru-RU" sz="1800" dirty="0">
                <a:solidFill>
                  <a:srgbClr val="FF0000"/>
                </a:solidFill>
                <a:effectLst>
                  <a:outerShdw blurRad="38100" dist="38100" dir="2700000" algn="tl">
                    <a:srgbClr val="000000">
                      <a:alpha val="43137"/>
                    </a:srgbClr>
                  </a:outerShdw>
                </a:effectLst>
                <a:latin typeface="Arial Black" panose="020B0A04020102020204" pitchFamily="34" charset="0"/>
                <a:ea typeface="Times New Roman" panose="02020603050405020304" pitchFamily="18" charset="0"/>
                <a:cs typeface="Arial" panose="020B0604020202020204" pitchFamily="34" charset="0"/>
              </a:rPr>
              <a:t>Учитывая многообразие фармакокинетических и патофизиологических эффектов особенности глубокого изучения на разных уровнях репродуктивной системы Мф и </a:t>
            </a:r>
            <a:r>
              <a:rPr lang="ru-RU" sz="1800" dirty="0" err="1">
                <a:solidFill>
                  <a:srgbClr val="FF0000"/>
                </a:solidFill>
                <a:effectLst>
                  <a:outerShdw blurRad="38100" dist="38100" dir="2700000" algn="tl">
                    <a:srgbClr val="000000">
                      <a:alpha val="43137"/>
                    </a:srgbClr>
                  </a:outerShdw>
                </a:effectLst>
                <a:latin typeface="Arial Black" panose="020B0A04020102020204" pitchFamily="34" charset="0"/>
                <a:ea typeface="Times New Roman" panose="02020603050405020304" pitchFamily="18" charset="0"/>
                <a:cs typeface="Arial" panose="020B0604020202020204" pitchFamily="34" charset="0"/>
              </a:rPr>
              <a:t>Мз</a:t>
            </a:r>
            <a:r>
              <a:rPr lang="ru-RU" sz="1800" dirty="0">
                <a:solidFill>
                  <a:srgbClr val="FF0000"/>
                </a:solidFill>
                <a:effectLst>
                  <a:outerShdw blurRad="38100" dist="38100" dir="2700000" algn="tl">
                    <a:srgbClr val="000000">
                      <a:alpha val="43137"/>
                    </a:srgbClr>
                  </a:outerShdw>
                </a:effectLst>
                <a:latin typeface="Arial Black" panose="020B0A04020102020204" pitchFamily="34" charset="0"/>
                <a:ea typeface="Times New Roman" panose="02020603050405020304" pitchFamily="18" charset="0"/>
                <a:cs typeface="Arial" panose="020B0604020202020204" pitchFamily="34" charset="0"/>
              </a:rPr>
              <a:t> при отсутствии выраженных патологических эффектов препараты занимают заслуженное место как альтернативный и более безопасный метод в клинике репродуктивной медицины. </a:t>
            </a:r>
            <a:r>
              <a:rPr lang="ru-RU" sz="1800" dirty="0">
                <a:solidFill>
                  <a:schemeClr val="bg1"/>
                </a:solidFill>
                <a:effectLst/>
                <a:latin typeface="Arial Black" panose="020B0A04020102020204" pitchFamily="34" charset="0"/>
                <a:ea typeface="Times New Roman" panose="02020603050405020304" pitchFamily="18" charset="0"/>
                <a:cs typeface="Arial" panose="020B0604020202020204" pitchFamily="34" charset="0"/>
              </a:rPr>
              <a:t/>
            </a:r>
            <a:br>
              <a:rPr lang="ru-RU" sz="1800" dirty="0">
                <a:solidFill>
                  <a:schemeClr val="bg1"/>
                </a:solidFill>
                <a:effectLst/>
                <a:latin typeface="Arial Black" panose="020B0A04020102020204" pitchFamily="34" charset="0"/>
                <a:ea typeface="Times New Roman" panose="02020603050405020304" pitchFamily="18" charset="0"/>
                <a:cs typeface="Arial" panose="020B0604020202020204" pitchFamily="34" charset="0"/>
              </a:rPr>
            </a:br>
            <a:r>
              <a:rPr lang="ru-RU" sz="1800" dirty="0">
                <a:solidFill>
                  <a:schemeClr val="bg1"/>
                </a:solidFill>
                <a:effectLst/>
                <a:latin typeface="Arial Black" panose="020B0A04020102020204" pitchFamily="34" charset="0"/>
                <a:ea typeface="Times New Roman" panose="02020603050405020304" pitchFamily="18" charset="0"/>
                <a:cs typeface="Arial" panose="020B0604020202020204" pitchFamily="34" charset="0"/>
              </a:rPr>
              <a:t> </a:t>
            </a:r>
            <a:br>
              <a:rPr lang="ru-RU" sz="1800" dirty="0">
                <a:solidFill>
                  <a:schemeClr val="bg1"/>
                </a:solidFill>
                <a:effectLst/>
                <a:latin typeface="Arial Black" panose="020B0A04020102020204" pitchFamily="34" charset="0"/>
                <a:ea typeface="Times New Roman" panose="02020603050405020304" pitchFamily="18" charset="0"/>
                <a:cs typeface="Arial" panose="020B0604020202020204" pitchFamily="34" charset="0"/>
              </a:rPr>
            </a:br>
            <a:endParaRPr lang="ru-RU" dirty="0">
              <a:solidFill>
                <a:schemeClr val="bg1"/>
              </a:solidFill>
              <a:latin typeface="Arial Black" panose="020B0A04020102020204" pitchFamily="34" charset="0"/>
              <a:cs typeface="Arial" panose="020B0604020202020204" pitchFamily="34" charset="0"/>
            </a:endParaRPr>
          </a:p>
        </p:txBody>
      </p:sp>
      <p:pic>
        <p:nvPicPr>
          <p:cNvPr id="5" name="Рисунок 4">
            <a:extLst>
              <a:ext uri="{FF2B5EF4-FFF2-40B4-BE49-F238E27FC236}">
                <a16:creationId xmlns:a16="http://schemas.microsoft.com/office/drawing/2014/main" xmlns="" id="{ED5FF14E-73E9-48A9-A3C4-54E4A05B395F}"/>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753100" y="3688200"/>
            <a:ext cx="4362450" cy="2908300"/>
          </a:xfrm>
          <a:prstGeom prst="rect">
            <a:avLst/>
          </a:prstGeom>
          <a:ln>
            <a:noFill/>
          </a:ln>
          <a:effectLst>
            <a:softEdge rad="112500"/>
          </a:effectLst>
        </p:spPr>
      </p:pic>
    </p:spTree>
    <p:extLst>
      <p:ext uri="{BB962C8B-B14F-4D97-AF65-F5344CB8AC3E}">
        <p14:creationId xmlns:p14="http://schemas.microsoft.com/office/powerpoint/2010/main" xmlns="" val="1464569757"/>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1DA8431-192C-41DC-96D5-90D953B529F3}"/>
              </a:ext>
            </a:extLst>
          </p:cNvPr>
          <p:cNvSpPr>
            <a:spLocks noGrp="1"/>
          </p:cNvSpPr>
          <p:nvPr>
            <p:ph type="ctrTitle"/>
          </p:nvPr>
        </p:nvSpPr>
        <p:spPr>
          <a:xfrm>
            <a:off x="720000" y="838201"/>
            <a:ext cx="11110050" cy="2781299"/>
          </a:xfrm>
          <a:noFill/>
        </p:spPr>
        <p:txBody>
          <a:bodyPr>
            <a:noAutofit/>
            <a:scene3d>
              <a:camera prst="isometricOffAxis1Right"/>
              <a:lightRig rig="threePt" dir="t"/>
            </a:scene3d>
          </a:bodyPr>
          <a:lstStyle/>
          <a:p>
            <a:r>
              <a:rPr lang="ru-RU" sz="5400" dirty="0">
                <a:solidFill>
                  <a:schemeClr val="bg2">
                    <a:lumMod val="75000"/>
                  </a:schemeClr>
                </a:solidFill>
                <a:latin typeface="Arial Black" panose="020B0A04020102020204" pitchFamily="34" charset="0"/>
              </a:rPr>
              <a:t>СПАСИБО ЗА ВНИМАНИЕ!</a:t>
            </a:r>
          </a:p>
        </p:txBody>
      </p:sp>
    </p:spTree>
    <p:extLst>
      <p:ext uri="{BB962C8B-B14F-4D97-AF65-F5344CB8AC3E}">
        <p14:creationId xmlns:p14="http://schemas.microsoft.com/office/powerpoint/2010/main" xmlns="" val="2051676607"/>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1DA8431-192C-41DC-96D5-90D953B529F3}"/>
              </a:ext>
            </a:extLst>
          </p:cNvPr>
          <p:cNvSpPr>
            <a:spLocks noGrp="1"/>
          </p:cNvSpPr>
          <p:nvPr>
            <p:ph type="ctrTitle"/>
          </p:nvPr>
        </p:nvSpPr>
        <p:spPr>
          <a:xfrm>
            <a:off x="720000" y="720000"/>
            <a:ext cx="10919550" cy="3890100"/>
          </a:xfrm>
        </p:spPr>
        <p:txBody>
          <a:bodyPr>
            <a:normAutofit/>
          </a:bodyPr>
          <a:lstStyle/>
          <a:p>
            <a:pPr algn="just"/>
            <a:r>
              <a:rPr lang="ru-RU" sz="1800" dirty="0">
                <a:solidFill>
                  <a:schemeClr val="bg2">
                    <a:lumMod val="10000"/>
                  </a:schemeClr>
                </a:solidFill>
                <a:effectLst/>
                <a:latin typeface="Arial Black" panose="020B0A04020102020204" pitchFamily="34" charset="0"/>
                <a:ea typeface="Times New Roman" panose="02020603050405020304" pitchFamily="18" charset="0"/>
                <a:cs typeface="Times New Roman" panose="02020603050405020304" pitchFamily="18" charset="0"/>
              </a:rPr>
              <a:t>	</a:t>
            </a:r>
            <a:r>
              <a:rPr lang="ru-RU" sz="1800" dirty="0" err="1">
                <a:solidFill>
                  <a:srgbClr val="FF0000"/>
                </a:solidFill>
                <a:effectLst/>
                <a:latin typeface="Arial Black" panose="020B0A04020102020204" pitchFamily="34" charset="0"/>
                <a:ea typeface="Times New Roman" panose="02020603050405020304" pitchFamily="18" charset="0"/>
                <a:cs typeface="Times New Roman" panose="02020603050405020304" pitchFamily="18" charset="0"/>
              </a:rPr>
              <a:t>Мифепристон</a:t>
            </a:r>
            <a:r>
              <a:rPr lang="ru-RU" sz="1800" dirty="0">
                <a:solidFill>
                  <a:srgbClr val="FF0000"/>
                </a:solidFill>
                <a:effectLst/>
                <a:latin typeface="Arial Black" panose="020B0A04020102020204" pitchFamily="34" charset="0"/>
                <a:ea typeface="Times New Roman" panose="02020603050405020304" pitchFamily="18" charset="0"/>
                <a:cs typeface="Times New Roman" panose="02020603050405020304" pitchFamily="18" charset="0"/>
              </a:rPr>
              <a:t> (</a:t>
            </a:r>
            <a:r>
              <a:rPr lang="ru-RU" sz="2400" dirty="0">
                <a:solidFill>
                  <a:srgbClr val="FF0000"/>
                </a:solidFill>
                <a:effectLst/>
                <a:latin typeface="Arial Black" panose="020B0A04020102020204" pitchFamily="34" charset="0"/>
                <a:ea typeface="Times New Roman" panose="02020603050405020304" pitchFamily="18" charset="0"/>
                <a:cs typeface="Times New Roman" panose="02020603050405020304" pitchFamily="18" charset="0"/>
              </a:rPr>
              <a:t>М</a:t>
            </a:r>
            <a:r>
              <a:rPr lang="ru-RU" sz="1800" dirty="0">
                <a:solidFill>
                  <a:srgbClr val="FF0000"/>
                </a:solidFill>
                <a:effectLst/>
                <a:latin typeface="Arial Black" panose="020B0A04020102020204" pitchFamily="34" charset="0"/>
                <a:ea typeface="Times New Roman" panose="02020603050405020304" pitchFamily="18" charset="0"/>
                <a:cs typeface="Times New Roman" panose="02020603050405020304" pitchFamily="18" charset="0"/>
              </a:rPr>
              <a:t>ф) </a:t>
            </a:r>
            <a:r>
              <a:rPr lang="ru-RU" sz="1800" dirty="0">
                <a:solidFill>
                  <a:schemeClr val="bg2">
                    <a:lumMod val="10000"/>
                  </a:schemeClr>
                </a:solidFill>
                <a:effectLst/>
                <a:latin typeface="Arial Black" panose="020B0A04020102020204" pitchFamily="34" charset="0"/>
                <a:ea typeface="Times New Roman" panose="02020603050405020304" pitchFamily="18" charset="0"/>
                <a:cs typeface="Times New Roman" panose="02020603050405020304" pitchFamily="18" charset="0"/>
              </a:rPr>
              <a:t>- синтетический стероид и </a:t>
            </a:r>
            <a:r>
              <a:rPr lang="ru-RU" sz="1800" dirty="0" err="1">
                <a:solidFill>
                  <a:srgbClr val="FF0000"/>
                </a:solidFill>
                <a:effectLst/>
                <a:latin typeface="Arial Black" panose="020B0A04020102020204" pitchFamily="34" charset="0"/>
                <a:ea typeface="Times New Roman" panose="02020603050405020304" pitchFamily="18" charset="0"/>
                <a:cs typeface="Times New Roman" panose="02020603050405020304" pitchFamily="18" charset="0"/>
              </a:rPr>
              <a:t>Мизопростол</a:t>
            </a:r>
            <a:r>
              <a:rPr lang="ru-RU" sz="1800" dirty="0">
                <a:solidFill>
                  <a:srgbClr val="FF0000"/>
                </a:solidFill>
                <a:effectLst/>
                <a:latin typeface="Arial Black" panose="020B0A04020102020204" pitchFamily="34" charset="0"/>
                <a:ea typeface="Times New Roman" panose="02020603050405020304" pitchFamily="18" charset="0"/>
                <a:cs typeface="Times New Roman" panose="02020603050405020304" pitchFamily="18" charset="0"/>
              </a:rPr>
              <a:t> (</a:t>
            </a:r>
            <a:r>
              <a:rPr lang="ru-RU" sz="2400" dirty="0" err="1">
                <a:solidFill>
                  <a:srgbClr val="FF0000"/>
                </a:solidFill>
                <a:effectLst/>
                <a:latin typeface="Arial Black" panose="020B0A04020102020204" pitchFamily="34" charset="0"/>
                <a:ea typeface="Times New Roman" panose="02020603050405020304" pitchFamily="18" charset="0"/>
                <a:cs typeface="Times New Roman" panose="02020603050405020304" pitchFamily="18" charset="0"/>
              </a:rPr>
              <a:t>М</a:t>
            </a:r>
            <a:r>
              <a:rPr lang="ru-RU" sz="1800" dirty="0" err="1">
                <a:solidFill>
                  <a:srgbClr val="FF0000"/>
                </a:solidFill>
                <a:effectLst/>
                <a:latin typeface="Arial Black" panose="020B0A04020102020204" pitchFamily="34" charset="0"/>
                <a:ea typeface="Times New Roman" panose="02020603050405020304" pitchFamily="18" charset="0"/>
                <a:cs typeface="Times New Roman" panose="02020603050405020304" pitchFamily="18" charset="0"/>
              </a:rPr>
              <a:t>з</a:t>
            </a:r>
            <a:r>
              <a:rPr lang="ru-RU" sz="1800" dirty="0">
                <a:solidFill>
                  <a:srgbClr val="FF0000"/>
                </a:solidFill>
                <a:effectLst/>
                <a:latin typeface="Arial Black" panose="020B0A04020102020204" pitchFamily="34" charset="0"/>
                <a:ea typeface="Times New Roman" panose="02020603050405020304" pitchFamily="18" charset="0"/>
                <a:cs typeface="Times New Roman" panose="02020603050405020304" pitchFamily="18" charset="0"/>
              </a:rPr>
              <a:t>) </a:t>
            </a:r>
            <a:r>
              <a:rPr lang="ru-RU" sz="1800" dirty="0">
                <a:solidFill>
                  <a:schemeClr val="bg2">
                    <a:lumMod val="10000"/>
                  </a:schemeClr>
                </a:solidFill>
                <a:effectLst/>
                <a:latin typeface="Arial Black" panose="020B0A04020102020204" pitchFamily="34" charset="0"/>
                <a:ea typeface="Times New Roman" panose="02020603050405020304" pitchFamily="18" charset="0"/>
                <a:cs typeface="Times New Roman" panose="02020603050405020304" pitchFamily="18" charset="0"/>
              </a:rPr>
              <a:t>- синтетическое производное простагландина Е, препараты, широко применяемые в медицине, в частности для прерывания беременности на ранних сроках. Особенно для молодых нерожавших женщин данное сочетание препаратов, является методом первоочередного выбора с целью минимизации осложнений для сохранения репродуктивного здоровья. Следует полагать, что ключевым моментом, обеспечивающим реализацию клинического эффекта </a:t>
            </a:r>
            <a:r>
              <a:rPr lang="ru-RU" sz="2400" dirty="0">
                <a:solidFill>
                  <a:schemeClr val="bg2">
                    <a:lumMod val="10000"/>
                  </a:schemeClr>
                </a:solidFill>
                <a:effectLst/>
                <a:latin typeface="Arial Black" panose="020B0A04020102020204" pitchFamily="34" charset="0"/>
                <a:ea typeface="Times New Roman" panose="02020603050405020304" pitchFamily="18" charset="0"/>
                <a:cs typeface="Times New Roman" panose="02020603050405020304" pitchFamily="18" charset="0"/>
              </a:rPr>
              <a:t>М</a:t>
            </a:r>
            <a:r>
              <a:rPr lang="ru-RU" sz="1800" dirty="0">
                <a:solidFill>
                  <a:schemeClr val="bg2">
                    <a:lumMod val="10000"/>
                  </a:schemeClr>
                </a:solidFill>
                <a:effectLst/>
                <a:latin typeface="Arial Black" panose="020B0A04020102020204" pitchFamily="34" charset="0"/>
                <a:ea typeface="Times New Roman" panose="02020603050405020304" pitchFamily="18" charset="0"/>
                <a:cs typeface="Times New Roman" panose="02020603050405020304" pitchFamily="18" charset="0"/>
              </a:rPr>
              <a:t>ф и </a:t>
            </a:r>
            <a:r>
              <a:rPr lang="ru-RU" sz="2400" dirty="0" err="1">
                <a:solidFill>
                  <a:schemeClr val="bg2">
                    <a:lumMod val="10000"/>
                  </a:schemeClr>
                </a:solidFill>
                <a:effectLst/>
                <a:latin typeface="Arial Black" panose="020B0A04020102020204" pitchFamily="34" charset="0"/>
                <a:ea typeface="Times New Roman" panose="02020603050405020304" pitchFamily="18" charset="0"/>
                <a:cs typeface="Times New Roman" panose="02020603050405020304" pitchFamily="18" charset="0"/>
              </a:rPr>
              <a:t>М</a:t>
            </a:r>
            <a:r>
              <a:rPr lang="ru-RU" sz="1800" dirty="0" err="1">
                <a:solidFill>
                  <a:schemeClr val="bg2">
                    <a:lumMod val="10000"/>
                  </a:schemeClr>
                </a:solidFill>
                <a:effectLst/>
                <a:latin typeface="Arial Black" panose="020B0A04020102020204" pitchFamily="34" charset="0"/>
                <a:ea typeface="Times New Roman" panose="02020603050405020304" pitchFamily="18" charset="0"/>
                <a:cs typeface="Times New Roman" panose="02020603050405020304" pitchFamily="18" charset="0"/>
              </a:rPr>
              <a:t>з</a:t>
            </a:r>
            <a:r>
              <a:rPr lang="ru-RU" sz="1800" dirty="0">
                <a:solidFill>
                  <a:schemeClr val="bg2">
                    <a:lumMod val="10000"/>
                  </a:schemeClr>
                </a:solidFill>
                <a:effectLst/>
                <a:latin typeface="Arial Black" panose="020B0A04020102020204" pitchFamily="34" charset="0"/>
                <a:ea typeface="Times New Roman" panose="02020603050405020304" pitchFamily="18" charset="0"/>
                <a:cs typeface="Times New Roman" panose="02020603050405020304" pitchFamily="18" charset="0"/>
              </a:rPr>
              <a:t>, является их влияние на жизнеспособность клеток: способность их к пролиферации и подверженность апоптозу.</a:t>
            </a:r>
            <a:br>
              <a:rPr lang="ru-RU" sz="1800" dirty="0">
                <a:solidFill>
                  <a:schemeClr val="bg2">
                    <a:lumMod val="10000"/>
                  </a:schemeClr>
                </a:solidFill>
                <a:effectLst/>
                <a:latin typeface="Arial Black" panose="020B0A04020102020204" pitchFamily="34" charset="0"/>
                <a:ea typeface="Times New Roman" panose="02020603050405020304" pitchFamily="18" charset="0"/>
                <a:cs typeface="Times New Roman" panose="02020603050405020304" pitchFamily="18" charset="0"/>
              </a:rPr>
            </a:br>
            <a:endParaRPr lang="ru-RU" dirty="0">
              <a:solidFill>
                <a:schemeClr val="bg2">
                  <a:lumMod val="10000"/>
                </a:schemeClr>
              </a:solidFill>
              <a:latin typeface="Arial Black" panose="020B0A04020102020204" pitchFamily="34" charset="0"/>
            </a:endParaRPr>
          </a:p>
        </p:txBody>
      </p:sp>
      <p:pic>
        <p:nvPicPr>
          <p:cNvPr id="5" name="Рисунок 4">
            <a:extLst>
              <a:ext uri="{FF2B5EF4-FFF2-40B4-BE49-F238E27FC236}">
                <a16:creationId xmlns:a16="http://schemas.microsoft.com/office/drawing/2014/main" xmlns="" id="{B18202B6-44B3-4D89-ABDE-EB9164BEA733}"/>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891700" y="4080600"/>
            <a:ext cx="3775800" cy="2286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xmlns="" val="1768920016"/>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1DA8431-192C-41DC-96D5-90D953B529F3}"/>
              </a:ext>
            </a:extLst>
          </p:cNvPr>
          <p:cNvSpPr>
            <a:spLocks noGrp="1"/>
          </p:cNvSpPr>
          <p:nvPr>
            <p:ph type="ctrTitle"/>
          </p:nvPr>
        </p:nvSpPr>
        <p:spPr>
          <a:xfrm>
            <a:off x="720000" y="720000"/>
            <a:ext cx="5795100" cy="4328250"/>
          </a:xfrm>
        </p:spPr>
        <p:txBody>
          <a:bodyPr>
            <a:normAutofit/>
          </a:bodyPr>
          <a:lstStyle/>
          <a:p>
            <a:r>
              <a:rPr lang="ru-RU" sz="1800" b="1" dirty="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rPr>
              <a:t>Цель настоящего краткого обзора состояла в обобщении литературных данных о влиянии Мф и </a:t>
            </a:r>
            <a:r>
              <a:rPr lang="ru-RU" sz="1800" b="1" dirty="0" err="1">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rPr>
              <a:t>Мз</a:t>
            </a:r>
            <a:r>
              <a:rPr lang="ru-RU" sz="1800" b="1" dirty="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rPr>
              <a:t> на пролиферацию и апоптоз с точки зрения применения препаратов качестве стимуляторов прерывания беременности.</a:t>
            </a:r>
            <a:br>
              <a:rPr lang="ru-RU" sz="1800" b="1" dirty="0">
                <a:solidFill>
                  <a:schemeClr val="bg1"/>
                </a:solidFill>
                <a:effectLst/>
                <a:latin typeface="Arial Black" panose="020B0A04020102020204" pitchFamily="34" charset="0"/>
                <a:ea typeface="Times New Roman" panose="02020603050405020304" pitchFamily="18" charset="0"/>
                <a:cs typeface="Times New Roman" panose="02020603050405020304" pitchFamily="18" charset="0"/>
              </a:rPr>
            </a:br>
            <a:endParaRPr lang="ru-RU" b="1" dirty="0">
              <a:solidFill>
                <a:schemeClr val="bg1"/>
              </a:solidFill>
              <a:latin typeface="Arial Black" panose="020B0A04020102020204" pitchFamily="34" charset="0"/>
            </a:endParaRPr>
          </a:p>
        </p:txBody>
      </p:sp>
      <p:pic>
        <p:nvPicPr>
          <p:cNvPr id="5" name="Рисунок 4">
            <a:extLst>
              <a:ext uri="{FF2B5EF4-FFF2-40B4-BE49-F238E27FC236}">
                <a16:creationId xmlns:a16="http://schemas.microsoft.com/office/drawing/2014/main" xmlns="" id="{8C5BBFD2-773D-4860-A3B7-2AB1A612D2B8}"/>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6939059" y="1619250"/>
            <a:ext cx="4738591" cy="3429000"/>
          </a:xfrm>
          <a:prstGeom prst="rect">
            <a:avLst/>
          </a:prstGeom>
          <a:ln>
            <a:noFill/>
          </a:ln>
          <a:effectLst>
            <a:softEdge rad="112500"/>
          </a:effectLst>
        </p:spPr>
      </p:pic>
    </p:spTree>
    <p:extLst>
      <p:ext uri="{BB962C8B-B14F-4D97-AF65-F5344CB8AC3E}">
        <p14:creationId xmlns:p14="http://schemas.microsoft.com/office/powerpoint/2010/main" xmlns="" val="2537781377"/>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1DA8431-192C-41DC-96D5-90D953B529F3}"/>
              </a:ext>
            </a:extLst>
          </p:cNvPr>
          <p:cNvSpPr>
            <a:spLocks noGrp="1"/>
          </p:cNvSpPr>
          <p:nvPr>
            <p:ph type="ctrTitle"/>
          </p:nvPr>
        </p:nvSpPr>
        <p:spPr>
          <a:xfrm>
            <a:off x="712425" y="-96907"/>
            <a:ext cx="10767150" cy="6610350"/>
          </a:xfrm>
        </p:spPr>
        <p:txBody>
          <a:bodyPr>
            <a:normAutofit/>
          </a:bodyPr>
          <a:lstStyle/>
          <a:p>
            <a:pPr algn="just"/>
            <a:r>
              <a:rPr lang="ru-RU"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ru-RU" sz="24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Многочисленными исследованиями </a:t>
            </a:r>
            <a:r>
              <a:rPr lang="ru-RU" sz="2400" b="1"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in</a:t>
            </a:r>
            <a:r>
              <a:rPr lang="ru-RU" sz="24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ru-RU" sz="2400" b="1"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vitro</a:t>
            </a:r>
            <a:r>
              <a:rPr lang="ru-RU" sz="24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 показано, что </a:t>
            </a:r>
            <a:r>
              <a:rPr lang="ru-RU" sz="3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М</a:t>
            </a:r>
            <a:r>
              <a:rPr lang="ru-RU" sz="24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ф </a:t>
            </a:r>
            <a:r>
              <a:rPr lang="ru-RU"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r>
              <a:rPr lang="en-GB"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Li D</a:t>
            </a:r>
            <a:r>
              <a:rPr lang="ru-RU"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r>
              <a:rPr lang="en-GB"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Q</a:t>
            </a:r>
            <a:r>
              <a:rPr lang="ru-RU"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ru-RU" sz="1800" cap="none" dirty="0">
                <a:solidFill>
                  <a:schemeClr val="bg1"/>
                </a:solidFill>
                <a:effectLst/>
                <a:latin typeface="Arial" panose="020B0604020202020204" pitchFamily="34" charset="0"/>
                <a:ea typeface="Calibri" panose="020F0502020204030204" pitchFamily="34" charset="0"/>
                <a:cs typeface="Arial" panose="020B0604020202020204" pitchFamily="34" charset="0"/>
              </a:rPr>
              <a:t>соавторы</a:t>
            </a:r>
            <a:r>
              <a:rPr lang="ru-RU"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Wang Z</a:t>
            </a:r>
            <a:r>
              <a:rPr lang="ru-RU"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r>
              <a:rPr lang="en-GB"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B</a:t>
            </a:r>
            <a:r>
              <a:rPr lang="ru-RU"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Lin M</a:t>
            </a:r>
            <a:r>
              <a:rPr lang="ru-RU"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r>
              <a:rPr lang="en-GB"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F</a:t>
            </a:r>
            <a:r>
              <a:rPr lang="ru-RU"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2014) </a:t>
            </a:r>
            <a:r>
              <a:rPr lang="ru-RU" sz="24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ингибирует пролиферацию клеток разных типов и линий. В первую очередь, </a:t>
            </a:r>
            <a:r>
              <a:rPr lang="ru-RU" sz="3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М</a:t>
            </a:r>
            <a:r>
              <a:rPr lang="ru-RU" sz="24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ф блокирует гены, обеспечивающие </a:t>
            </a:r>
            <a:r>
              <a:rPr lang="ru-RU" sz="2400" b="1"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митогенную</a:t>
            </a:r>
            <a:r>
              <a:rPr lang="ru-RU" sz="24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 активность клеток и реализацию клеточного цикла </a:t>
            </a:r>
            <a:r>
              <a:rPr lang="ru-RU"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r>
              <a:rPr lang="en-GB"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Liu Y</a:t>
            </a:r>
            <a:r>
              <a:rPr lang="ru-RU"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ru-RU" sz="1800" cap="none" dirty="0">
                <a:solidFill>
                  <a:schemeClr val="bg1"/>
                </a:solidFill>
                <a:effectLst/>
                <a:latin typeface="Arial" panose="020B0604020202020204" pitchFamily="34" charset="0"/>
                <a:ea typeface="Calibri" panose="020F0502020204030204" pitchFamily="34" charset="0"/>
                <a:cs typeface="Arial" panose="020B0604020202020204" pitchFamily="34" charset="0"/>
              </a:rPr>
              <a:t>соавторы </a:t>
            </a:r>
            <a:r>
              <a:rPr lang="en-GB"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Maitra S</a:t>
            </a:r>
            <a:r>
              <a:rPr lang="ru-RU"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R</a:t>
            </a:r>
            <a:r>
              <a:rPr lang="ru-RU"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en-GB" sz="18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Zeytin</a:t>
            </a:r>
            <a:r>
              <a:rPr lang="en-GB"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 F</a:t>
            </a:r>
            <a:r>
              <a:rPr lang="ru-RU"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N</a:t>
            </a:r>
            <a:r>
              <a:rPr lang="ru-RU"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2012). </a:t>
            </a:r>
            <a:r>
              <a:rPr lang="ru-RU" sz="24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Влияние </a:t>
            </a:r>
            <a:r>
              <a:rPr lang="ru-RU" sz="3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М</a:t>
            </a:r>
            <a:r>
              <a:rPr lang="ru-RU" sz="24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ф не ограничивается исключительно нормальными клетками или клетками половой сферы. Так, помимо клеток эндометрия</a:t>
            </a:r>
            <a:r>
              <a:rPr lang="ru-RU"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ru-RU"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r>
              <a:rPr lang="en-GB"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Murphy A</a:t>
            </a:r>
            <a:r>
              <a:rPr lang="ru-RU"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r>
              <a:rPr lang="en-GB"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A</a:t>
            </a:r>
            <a:r>
              <a:rPr lang="ru-RU"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ru-RU" sz="1800" cap="none" dirty="0">
                <a:solidFill>
                  <a:schemeClr val="bg1"/>
                </a:solidFill>
                <a:effectLst/>
                <a:latin typeface="Arial" panose="020B0604020202020204" pitchFamily="34" charset="0"/>
                <a:ea typeface="Calibri" panose="020F0502020204030204" pitchFamily="34" charset="0"/>
                <a:cs typeface="Arial" panose="020B0604020202020204" pitchFamily="34" charset="0"/>
              </a:rPr>
              <a:t>соавторы </a:t>
            </a:r>
            <a:r>
              <a:rPr lang="en-GB"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Zhou M</a:t>
            </a:r>
            <a:r>
              <a:rPr lang="ru-RU"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r>
              <a:rPr lang="en-GB"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H</a:t>
            </a:r>
            <a:r>
              <a:rPr lang="ru-RU"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r>
              <a:rPr lang="en-GB" sz="18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Michna</a:t>
            </a:r>
            <a:r>
              <a:rPr lang="en-GB"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 H</a:t>
            </a:r>
            <a:r>
              <a:rPr lang="ru-RU"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.,2012), </a:t>
            </a:r>
            <a:r>
              <a:rPr lang="ru-RU" sz="3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М</a:t>
            </a:r>
            <a:r>
              <a:rPr lang="ru-RU" sz="24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ф оказывает </a:t>
            </a:r>
            <a:r>
              <a:rPr lang="ru-RU" sz="2400" b="1"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антипролиферативный</a:t>
            </a:r>
            <a:r>
              <a:rPr lang="ru-RU" sz="24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 эффект на клетки периферической крови (макрофаги и лимфоциты), а также на опухолевые клетки многих тканей                                          </a:t>
            </a:r>
            <a:r>
              <a:rPr lang="ru-RU"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r>
              <a:rPr lang="en-GB"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Schuster C</a:t>
            </a:r>
            <a:r>
              <a:rPr lang="ru-RU"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ru-RU" sz="1800" cap="none" dirty="0">
                <a:solidFill>
                  <a:schemeClr val="bg1"/>
                </a:solidFill>
                <a:effectLst/>
                <a:latin typeface="Arial" panose="020B0604020202020204" pitchFamily="34" charset="0"/>
                <a:ea typeface="Calibri" panose="020F0502020204030204" pitchFamily="34" charset="0"/>
                <a:cs typeface="Arial" panose="020B0604020202020204" pitchFamily="34" charset="0"/>
              </a:rPr>
              <a:t>соавторы </a:t>
            </a:r>
            <a:r>
              <a:rPr lang="ru-RU"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en-GB" sz="18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Blankenstein</a:t>
            </a:r>
            <a:r>
              <a:rPr lang="en-GB"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 M.A., Olson J.J.</a:t>
            </a:r>
            <a:r>
              <a:rPr lang="ru-RU"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2015</a:t>
            </a:r>
            <a:r>
              <a:rPr lang="en-US"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r>
              <a:rPr lang="ru-RU"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br>
              <a:rPr lang="ru-RU"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br>
            <a:endParaRPr lang="ru-RU"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467003798"/>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1DA8431-192C-41DC-96D5-90D953B529F3}"/>
              </a:ext>
            </a:extLst>
          </p:cNvPr>
          <p:cNvSpPr>
            <a:spLocks noGrp="1"/>
          </p:cNvSpPr>
          <p:nvPr>
            <p:ph type="ctrTitle"/>
          </p:nvPr>
        </p:nvSpPr>
        <p:spPr>
          <a:xfrm>
            <a:off x="4552950" y="720000"/>
            <a:ext cx="6972300" cy="5661750"/>
          </a:xfrm>
        </p:spPr>
        <p:txBody>
          <a:bodyPr>
            <a:normAutofit fontScale="90000"/>
          </a:bodyPr>
          <a:lstStyle/>
          <a:p>
            <a:pPr algn="just"/>
            <a:r>
              <a:rPr lang="ru-RU"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ru-RU" sz="22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М</a:t>
            </a:r>
            <a:r>
              <a:rPr lang="ru-RU"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ф </a:t>
            </a:r>
            <a:r>
              <a:rPr lang="ru-RU" sz="1800" b="1"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ингибрует</a:t>
            </a:r>
            <a:r>
              <a:rPr lang="ru-RU"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экспрессию генов, ответственных за пролиферацию, синтез клетками ДНК </a:t>
            </a:r>
            <a:r>
              <a:rPr lang="ru-RU"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t>
            </a:r>
            <a:r>
              <a:rPr lang="en-GB" sz="13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Chegini</a:t>
            </a:r>
            <a:r>
              <a:rPr lang="en-GB"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N</a:t>
            </a:r>
            <a:r>
              <a:rPr lang="ru-RU"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ru-RU" sz="1300" cap="none" dirty="0">
                <a:solidFill>
                  <a:schemeClr val="bg1"/>
                </a:solidFill>
                <a:effectLst/>
                <a:latin typeface="Arial" panose="020B0604020202020204" pitchFamily="34" charset="0"/>
                <a:ea typeface="Calibri" panose="020F0502020204030204" pitchFamily="34" charset="0"/>
                <a:cs typeface="Arial" panose="020B0604020202020204" pitchFamily="34" charset="0"/>
              </a:rPr>
              <a:t>соавторы  </a:t>
            </a:r>
            <a:r>
              <a:rPr lang="en-GB"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Ma C</a:t>
            </a:r>
            <a:r>
              <a:rPr lang="ru-RU"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GB"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Tang X</a:t>
            </a:r>
            <a:r>
              <a:rPr lang="ru-RU"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t>
            </a:r>
            <a:r>
              <a:rPr lang="en-GB"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M</a:t>
            </a:r>
            <a:r>
              <a:rPr lang="ru-RU"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2013),</a:t>
            </a:r>
            <a:r>
              <a:rPr lang="ru-RU"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ru-RU"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приводит к уменьшению уровень маркеров пролиферации и останавливает ее в фазе G</a:t>
            </a:r>
            <a:r>
              <a:rPr lang="ru-RU" sz="1800" b="1" baseline="-25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0</a:t>
            </a:r>
            <a:r>
              <a:rPr lang="ru-RU"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/G</a:t>
            </a:r>
            <a:r>
              <a:rPr lang="ru-RU" sz="1800" b="1" baseline="-25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1</a:t>
            </a:r>
            <a:r>
              <a:rPr lang="ru-RU"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клеточного цикла </a:t>
            </a:r>
            <a:r>
              <a:rPr lang="ru-RU"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t>
            </a:r>
            <a:r>
              <a:rPr lang="en-GB"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Musgrove E</a:t>
            </a:r>
            <a:r>
              <a:rPr lang="ru-RU"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t>
            </a:r>
            <a:r>
              <a:rPr lang="en-GB"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a:t>
            </a:r>
            <a:r>
              <a:rPr lang="ru-RU"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GB"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Sutherland R</a:t>
            </a:r>
            <a:r>
              <a:rPr lang="ru-RU"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GB"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L</a:t>
            </a:r>
            <a:r>
              <a:rPr lang="ru-RU"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2009). </a:t>
            </a:r>
            <a:r>
              <a:rPr lang="ru-RU"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Кроме того, </a:t>
            </a:r>
            <a:r>
              <a:rPr lang="ru-RU" sz="22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М</a:t>
            </a:r>
            <a:r>
              <a:rPr lang="ru-RU"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ф препятствует проявлению активности </a:t>
            </a:r>
            <a:r>
              <a:rPr lang="ru-RU" sz="1800" b="1"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митогенных</a:t>
            </a:r>
            <a:r>
              <a:rPr lang="ru-RU"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факторов: фактора роста эндотелия сосудов </a:t>
            </a:r>
            <a:r>
              <a:rPr lang="ru-RU"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t>
            </a:r>
            <a:r>
              <a:rPr lang="en-GB"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Li D</a:t>
            </a:r>
            <a:r>
              <a:rPr lang="ru-RU"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t>
            </a:r>
            <a:r>
              <a:rPr lang="en-GB"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Q</a:t>
            </a:r>
            <a:r>
              <a:rPr lang="ru-RU"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GB"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Wang Z</a:t>
            </a:r>
            <a:r>
              <a:rPr lang="ru-RU"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t>
            </a:r>
            <a:r>
              <a:rPr lang="en-GB"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B</a:t>
            </a:r>
            <a:r>
              <a:rPr lang="ru-RU"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2014)</a:t>
            </a:r>
            <a:r>
              <a:rPr lang="ru-RU"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ru-RU"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фактора роста фибробластов </a:t>
            </a:r>
            <a:r>
              <a:rPr lang="ru-RU"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t>
            </a:r>
            <a:r>
              <a:rPr lang="en-GB"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Ngan E</a:t>
            </a:r>
            <a:r>
              <a:rPr lang="ru-RU"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t>
            </a:r>
            <a:r>
              <a:rPr lang="en-GB"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S</a:t>
            </a:r>
            <a:r>
              <a:rPr lang="ru-RU"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.,2011), </a:t>
            </a:r>
            <a:r>
              <a:rPr lang="ru-RU" sz="1800" b="1"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колонийстимулирующего</a:t>
            </a:r>
            <a:r>
              <a:rPr lang="ru-RU"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фактора роста макрофагов </a:t>
            </a:r>
            <a:r>
              <a:rPr lang="ru-RU"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t>
            </a:r>
            <a:r>
              <a:rPr lang="en-GB" sz="13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Kacinski</a:t>
            </a:r>
            <a:r>
              <a:rPr lang="en-GB"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B</a:t>
            </a:r>
            <a:r>
              <a:rPr lang="ru-RU"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t>
            </a:r>
            <a:r>
              <a:rPr lang="en-GB"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M</a:t>
            </a:r>
            <a:r>
              <a:rPr lang="ru-RU"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GB"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Flick M</a:t>
            </a:r>
            <a:r>
              <a:rPr lang="ru-RU"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t>
            </a:r>
            <a:r>
              <a:rPr lang="en-GB"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B</a:t>
            </a:r>
            <a:r>
              <a:rPr lang="ru-RU"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2015)</a:t>
            </a:r>
            <a:r>
              <a:rPr lang="ru-RU"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и </a:t>
            </a:r>
            <a:r>
              <a:rPr lang="ru-RU"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трансформирующего фактора роста </a:t>
            </a:r>
            <a:r>
              <a:rPr lang="ru-RU"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t>
            </a:r>
            <a:r>
              <a:rPr lang="en-GB"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Olson J</a:t>
            </a:r>
            <a:r>
              <a:rPr lang="ru-RU"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t>
            </a:r>
            <a:r>
              <a:rPr lang="en-GB"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J</a:t>
            </a:r>
            <a:r>
              <a:rPr lang="ru-RU"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.,2013)</a:t>
            </a:r>
            <a:r>
              <a:rPr lang="ru-RU"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ru-RU"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В целом </a:t>
            </a:r>
            <a:r>
              <a:rPr lang="ru-RU" sz="22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М</a:t>
            </a:r>
            <a:r>
              <a:rPr lang="ru-RU"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ф оказывает на пролиферацию действие, </a:t>
            </a:r>
            <a:r>
              <a:rPr lang="ru-RU" sz="1800" b="1"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противонаправленное</a:t>
            </a:r>
            <a:r>
              <a:rPr lang="ru-RU"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эффекту, индуцируемому прогестерону, эстрогенам и другим индукторам пролиферации, рецепторы к которым он блокирует </a:t>
            </a:r>
            <a:r>
              <a:rPr lang="ru-RU"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t>
            </a:r>
            <a:r>
              <a:rPr lang="en-GB" sz="13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Slayden</a:t>
            </a:r>
            <a:r>
              <a:rPr lang="en-GB"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O</a:t>
            </a:r>
            <a:r>
              <a:rPr lang="ru-RU"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t>
            </a:r>
            <a:r>
              <a:rPr lang="en-GB"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D</a:t>
            </a:r>
            <a:r>
              <a:rPr lang="ru-RU"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ru-RU" sz="1400" cap="none" dirty="0">
                <a:solidFill>
                  <a:schemeClr val="bg1"/>
                </a:solidFill>
                <a:effectLst/>
                <a:latin typeface="Arial" panose="020B0604020202020204" pitchFamily="34" charset="0"/>
                <a:ea typeface="Calibri" panose="020F0502020204030204" pitchFamily="34" charset="0"/>
                <a:cs typeface="Arial" panose="020B0604020202020204" pitchFamily="34" charset="0"/>
              </a:rPr>
              <a:t>соавторы</a:t>
            </a:r>
            <a:r>
              <a:rPr lang="ru-RU"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GB"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Hirst J</a:t>
            </a:r>
            <a:r>
              <a:rPr lang="ru-RU"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t>
            </a:r>
            <a:r>
              <a:rPr lang="en-GB"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J</a:t>
            </a:r>
            <a:r>
              <a:rPr lang="ru-RU"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en-GB"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Brenner R</a:t>
            </a:r>
            <a:r>
              <a:rPr lang="ru-RU"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t>
            </a:r>
            <a:r>
              <a:rPr lang="en-GB"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M</a:t>
            </a:r>
            <a:r>
              <a:rPr lang="ru-RU" sz="13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2009). </a:t>
            </a:r>
            <a:r>
              <a:rPr lang="ru-RU"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В этом проявляется </a:t>
            </a:r>
            <a:r>
              <a:rPr lang="ru-RU" sz="1800" b="1"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антирогестиновый</a:t>
            </a:r>
            <a:r>
              <a:rPr lang="ru-RU"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и </a:t>
            </a:r>
            <a:r>
              <a:rPr lang="ru-RU" sz="1800" b="1"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антиэстрогеновый</a:t>
            </a:r>
            <a:r>
              <a:rPr lang="ru-RU"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эффект действия Мф, выражающийся, в частности, в прерывании развития плода и беременности.</a:t>
            </a:r>
            <a:br>
              <a:rPr lang="ru-RU"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br>
            <a:endParaRPr lang="ru-RU" b="1" dirty="0">
              <a:solidFill>
                <a:schemeClr val="bg1"/>
              </a:solidFill>
              <a:latin typeface="Arial" panose="020B0604020202020204" pitchFamily="34" charset="0"/>
              <a:cs typeface="Arial" panose="020B0604020202020204" pitchFamily="34" charset="0"/>
            </a:endParaRPr>
          </a:p>
        </p:txBody>
      </p:sp>
      <p:pic>
        <p:nvPicPr>
          <p:cNvPr id="5" name="Рисунок 4">
            <a:extLst>
              <a:ext uri="{FF2B5EF4-FFF2-40B4-BE49-F238E27FC236}">
                <a16:creationId xmlns:a16="http://schemas.microsoft.com/office/drawing/2014/main" xmlns="" id="{4C7F7F1F-C27C-420A-B5C7-7486B1C4DB3F}"/>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36411" y="1066800"/>
            <a:ext cx="4316539" cy="4457700"/>
          </a:xfrm>
          <a:prstGeom prst="rect">
            <a:avLst/>
          </a:prstGeom>
        </p:spPr>
      </p:pic>
    </p:spTree>
    <p:extLst>
      <p:ext uri="{BB962C8B-B14F-4D97-AF65-F5344CB8AC3E}">
        <p14:creationId xmlns:p14="http://schemas.microsoft.com/office/powerpoint/2010/main" xmlns="" val="3217177368"/>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1DA8431-192C-41DC-96D5-90D953B529F3}"/>
              </a:ext>
            </a:extLst>
          </p:cNvPr>
          <p:cNvSpPr>
            <a:spLocks noGrp="1"/>
          </p:cNvSpPr>
          <p:nvPr>
            <p:ph type="ctrTitle"/>
          </p:nvPr>
        </p:nvSpPr>
        <p:spPr>
          <a:xfrm>
            <a:off x="720000" y="323850"/>
            <a:ext cx="10843350" cy="6324600"/>
          </a:xfrm>
        </p:spPr>
        <p:txBody>
          <a:bodyPr>
            <a:normAutofit/>
          </a:bodyPr>
          <a:lstStyle/>
          <a:p>
            <a:r>
              <a:rPr lang="ru-RU"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ru-RU" sz="20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Однако имеются работы, авторы которых, </a:t>
            </a:r>
            <a:r>
              <a:rPr lang="ru-RU" sz="2000" b="1" dirty="0">
                <a:solidFill>
                  <a:srgbClr val="C0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напротив, обнаружили активирующее влияние </a:t>
            </a:r>
            <a:r>
              <a:rPr lang="ru-RU" sz="2400" b="1" dirty="0">
                <a:solidFill>
                  <a:srgbClr val="C0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М</a:t>
            </a:r>
            <a:r>
              <a:rPr lang="ru-RU" sz="2000" b="1" dirty="0">
                <a:solidFill>
                  <a:srgbClr val="C0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ф на пролиферацию или не нашли </a:t>
            </a:r>
            <a:r>
              <a:rPr lang="ru-RU" sz="2000" b="1" dirty="0" err="1">
                <a:solidFill>
                  <a:srgbClr val="C0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антипролиферативного</a:t>
            </a:r>
            <a:r>
              <a:rPr lang="ru-RU" sz="2000" b="1" dirty="0">
                <a:solidFill>
                  <a:srgbClr val="C00000"/>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 эффекта</a:t>
            </a:r>
            <a:r>
              <a:rPr lang="ru-RU"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ru-RU" sz="20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Показано стимулирование под действием Мф пролиферации некоторых клеток </a:t>
            </a:r>
            <a:r>
              <a:rPr lang="ru-RU" sz="16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r>
              <a:rPr lang="en-GB" sz="1600" dirty="0">
                <a:solidFill>
                  <a:schemeClr val="bg1"/>
                </a:solidFill>
                <a:effectLst/>
                <a:latin typeface="Arial" panose="020B0604020202020204" pitchFamily="34" charset="0"/>
                <a:ea typeface="Calibri" panose="020F0502020204030204" pitchFamily="34" charset="0"/>
                <a:cs typeface="Arial" panose="020B0604020202020204" pitchFamily="34" charset="0"/>
              </a:rPr>
              <a:t>Lin M</a:t>
            </a:r>
            <a:r>
              <a:rPr lang="ru-RU" sz="16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r>
              <a:rPr lang="en-GB" sz="1600" dirty="0">
                <a:solidFill>
                  <a:schemeClr val="bg1"/>
                </a:solidFill>
                <a:effectLst/>
                <a:latin typeface="Arial" panose="020B0604020202020204" pitchFamily="34" charset="0"/>
                <a:ea typeface="Calibri" panose="020F0502020204030204" pitchFamily="34" charset="0"/>
                <a:cs typeface="Arial" panose="020B0604020202020204" pitchFamily="34" charset="0"/>
              </a:rPr>
              <a:t>F</a:t>
            </a:r>
            <a:r>
              <a:rPr lang="ru-RU" sz="16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ru-RU" sz="1600" cap="none" dirty="0">
                <a:solidFill>
                  <a:schemeClr val="bg1"/>
                </a:solidFill>
                <a:effectLst/>
                <a:latin typeface="Arial" panose="020B0604020202020204" pitchFamily="34" charset="0"/>
                <a:ea typeface="Calibri" panose="020F0502020204030204" pitchFamily="34" charset="0"/>
                <a:cs typeface="Arial" panose="020B0604020202020204" pitchFamily="34" charset="0"/>
              </a:rPr>
              <a:t>соавторы </a:t>
            </a:r>
            <a:r>
              <a:rPr lang="en-GB" sz="1600" dirty="0">
                <a:solidFill>
                  <a:schemeClr val="bg1"/>
                </a:solidFill>
                <a:effectLst/>
                <a:latin typeface="Arial" panose="020B0604020202020204" pitchFamily="34" charset="0"/>
                <a:ea typeface="Calibri" panose="020F0502020204030204" pitchFamily="34" charset="0"/>
                <a:cs typeface="Arial" panose="020B0604020202020204" pitchFamily="34" charset="0"/>
              </a:rPr>
              <a:t>Bhargava</a:t>
            </a:r>
            <a:r>
              <a:rPr lang="ru-RU" sz="16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r>
              <a:rPr lang="en-GB" sz="16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Periwal</a:t>
            </a:r>
            <a:r>
              <a:rPr lang="en-GB" sz="1600" dirty="0">
                <a:solidFill>
                  <a:schemeClr val="bg1"/>
                </a:solidFill>
                <a:effectLst/>
                <a:latin typeface="Arial" panose="020B0604020202020204" pitchFamily="34" charset="0"/>
                <a:ea typeface="Calibri" panose="020F0502020204030204" pitchFamily="34" charset="0"/>
                <a:cs typeface="Arial" panose="020B0604020202020204" pitchFamily="34" charset="0"/>
              </a:rPr>
              <a:t> S</a:t>
            </a:r>
            <a:r>
              <a:rPr lang="ru-RU" sz="16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2012), </a:t>
            </a:r>
            <a:r>
              <a:rPr lang="ru-RU"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t>в том числе раковых (</a:t>
            </a:r>
            <a:r>
              <a:rPr lang="en-GB" sz="1600" dirty="0">
                <a:solidFill>
                  <a:schemeClr val="bg1"/>
                </a:solidFill>
                <a:effectLst/>
                <a:latin typeface="Arial" panose="020B0604020202020204" pitchFamily="34" charset="0"/>
                <a:ea typeface="Calibri" panose="020F0502020204030204" pitchFamily="34" charset="0"/>
                <a:cs typeface="Arial" panose="020B0604020202020204" pitchFamily="34" charset="0"/>
              </a:rPr>
              <a:t>Lu J</a:t>
            </a:r>
            <a:r>
              <a:rPr lang="ru-RU" sz="16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en-GB" sz="1600" dirty="0">
                <a:solidFill>
                  <a:schemeClr val="bg1"/>
                </a:solidFill>
                <a:effectLst/>
                <a:latin typeface="Arial" panose="020B0604020202020204" pitchFamily="34" charset="0"/>
                <a:ea typeface="Calibri" panose="020F0502020204030204" pitchFamily="34" charset="0"/>
                <a:cs typeface="Arial" panose="020B0604020202020204" pitchFamily="34" charset="0"/>
              </a:rPr>
              <a:t>Matsumoto K</a:t>
            </a:r>
            <a:r>
              <a:rPr lang="ru-RU" sz="1600" dirty="0">
                <a:solidFill>
                  <a:schemeClr val="bg1"/>
                </a:solidFill>
                <a:effectLst/>
                <a:latin typeface="Arial" panose="020B0604020202020204" pitchFamily="34" charset="0"/>
                <a:ea typeface="Calibri" panose="020F0502020204030204" pitchFamily="34" charset="0"/>
                <a:cs typeface="Arial" panose="020B0604020202020204" pitchFamily="34" charset="0"/>
              </a:rPr>
              <a:t>.,2016). </a:t>
            </a:r>
            <a:r>
              <a:rPr lang="ru-RU" sz="20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В ряде случаев влияние Мф на пролиферацию отсутствует. Дело в том, что </a:t>
            </a:r>
            <a:r>
              <a:rPr lang="ru-RU" sz="24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М</a:t>
            </a:r>
            <a:r>
              <a:rPr lang="ru-RU" sz="20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ф стимулирует пролиферацию </a:t>
            </a:r>
            <a:r>
              <a:rPr lang="ru-RU" sz="2000" b="1"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in</a:t>
            </a:r>
            <a:r>
              <a:rPr lang="ru-RU" sz="20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ru-RU" sz="2000" b="1"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vitro</a:t>
            </a:r>
            <a:r>
              <a:rPr lang="ru-RU" sz="20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 как правило, в концентрациях, которые меньше фармакологических доз примерно на порядок. Обусловленная </a:t>
            </a:r>
            <a:r>
              <a:rPr lang="ru-RU" sz="24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М</a:t>
            </a:r>
            <a:r>
              <a:rPr lang="ru-RU" sz="20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ф </a:t>
            </a:r>
            <a:r>
              <a:rPr lang="ru-RU" sz="2000" b="1"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митогенная</a:t>
            </a:r>
            <a:r>
              <a:rPr lang="ru-RU" sz="20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 активность ослабляется или не проявляется как в меньших концентрациях, так и при увеличении концентрации стероида</a:t>
            </a:r>
            <a:r>
              <a:rPr lang="ru-RU"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en-GB" sz="16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Blankenstein</a:t>
            </a:r>
            <a:r>
              <a:rPr lang="en-GB" sz="1600" dirty="0">
                <a:solidFill>
                  <a:schemeClr val="bg1"/>
                </a:solidFill>
                <a:effectLst/>
                <a:latin typeface="Arial" panose="020B0604020202020204" pitchFamily="34" charset="0"/>
                <a:ea typeface="Calibri" panose="020F0502020204030204" pitchFamily="34" charset="0"/>
                <a:cs typeface="Arial" panose="020B0604020202020204" pitchFamily="34" charset="0"/>
              </a:rPr>
              <a:t> M</a:t>
            </a:r>
            <a:r>
              <a:rPr lang="ru-RU" sz="16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en-GB" sz="1600" dirty="0">
                <a:solidFill>
                  <a:schemeClr val="bg1"/>
                </a:solidFill>
                <a:effectLst/>
                <a:latin typeface="Arial" panose="020B0604020202020204" pitchFamily="34" charset="0"/>
                <a:ea typeface="Calibri" panose="020F0502020204030204" pitchFamily="34" charset="0"/>
                <a:cs typeface="Arial" panose="020B0604020202020204" pitchFamily="34" charset="0"/>
              </a:rPr>
              <a:t>A</a:t>
            </a:r>
            <a:r>
              <a:rPr lang="ru-RU" sz="16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en-GB" sz="1600" dirty="0">
                <a:solidFill>
                  <a:schemeClr val="bg1"/>
                </a:solidFill>
                <a:effectLst/>
                <a:latin typeface="Arial" panose="020B0604020202020204" pitchFamily="34" charset="0"/>
                <a:ea typeface="Calibri" panose="020F0502020204030204" pitchFamily="34" charset="0"/>
                <a:cs typeface="Arial" panose="020B0604020202020204" pitchFamily="34" charset="0"/>
              </a:rPr>
              <a:t>van der </a:t>
            </a:r>
            <a:r>
              <a:rPr lang="en-GB" sz="16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Meulen</a:t>
            </a:r>
            <a:r>
              <a:rPr lang="ru-RU" sz="16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r>
              <a:rPr lang="en-GB" sz="1600" dirty="0">
                <a:solidFill>
                  <a:schemeClr val="bg1"/>
                </a:solidFill>
                <a:effectLst/>
                <a:latin typeface="Arial" panose="020B0604020202020204" pitchFamily="34" charset="0"/>
                <a:ea typeface="Calibri" panose="020F0502020204030204" pitchFamily="34" charset="0"/>
                <a:cs typeface="Arial" panose="020B0604020202020204" pitchFamily="34" charset="0"/>
              </a:rPr>
              <a:t>Dijk C</a:t>
            </a:r>
            <a:r>
              <a:rPr lang="ru-RU" sz="16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2014</a:t>
            </a:r>
            <a:r>
              <a:rPr lang="ru-RU"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br>
              <a:rPr lang="ru-RU"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br>
            <a:r>
              <a:rPr lang="ru-RU"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ru-RU" sz="20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Следовательно, </a:t>
            </a:r>
            <a:r>
              <a:rPr lang="ru-RU" sz="24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М</a:t>
            </a:r>
            <a:r>
              <a:rPr lang="ru-RU" sz="20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ф в фармакологических дозах, 									используемых для прерывания беременности на 									ранних сроках, не стимулирует 														пролиферацию </a:t>
            </a:r>
            <a:r>
              <a:rPr lang="ru-RU" sz="2000" b="1"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in</a:t>
            </a:r>
            <a:r>
              <a:rPr lang="ru-RU" sz="20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ru-RU" sz="2000" b="1"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vivo</a:t>
            </a:r>
            <a:r>
              <a:rPr lang="ru-RU"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br>
              <a:rPr lang="ru-RU"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br>
            <a:endParaRPr lang="ru-RU" sz="2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755866249"/>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1DA8431-192C-41DC-96D5-90D953B529F3}"/>
              </a:ext>
            </a:extLst>
          </p:cNvPr>
          <p:cNvSpPr>
            <a:spLocks noGrp="1"/>
          </p:cNvSpPr>
          <p:nvPr>
            <p:ph type="ctrTitle"/>
          </p:nvPr>
        </p:nvSpPr>
        <p:spPr>
          <a:xfrm>
            <a:off x="720000" y="720000"/>
            <a:ext cx="11129100" cy="2804400"/>
          </a:xfrm>
        </p:spPr>
        <p:txBody>
          <a:bodyPr>
            <a:normAutofit/>
          </a:bodyPr>
          <a:lstStyle/>
          <a:p>
            <a:pPr algn="r"/>
            <a:r>
              <a:rPr lang="ru-RU" sz="1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r>
              <a:rPr lang="ru-RU"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Таким образом, </a:t>
            </a:r>
            <a:r>
              <a:rPr lang="ru-RU" sz="24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М</a:t>
            </a:r>
            <a:r>
              <a:rPr lang="ru-RU"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ф в определенных концентрациях непосредственно блокирует митоз и оказывает </a:t>
            </a:r>
            <a:r>
              <a:rPr lang="ru-RU" sz="1800" b="1"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антипролиферативное</a:t>
            </a:r>
            <a:r>
              <a:rPr lang="ru-RU"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действие, что, по-видимому, обусловливает его фармакологический эффект, приводящий к прерыванию беременности на ранних сроках. Альтернативный путь подавления пролиферации - стимуляция апоптоза, которая также может приводить к отторжению формирующегося плода. </a:t>
            </a:r>
            <a:br>
              <a:rPr lang="ru-RU" sz="18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br>
            <a:endParaRPr lang="ru-RU" b="1" dirty="0">
              <a:solidFill>
                <a:schemeClr val="bg1"/>
              </a:solidFill>
              <a:latin typeface="Arial" panose="020B0604020202020204" pitchFamily="34" charset="0"/>
              <a:cs typeface="Arial" panose="020B0604020202020204" pitchFamily="34" charset="0"/>
            </a:endParaRPr>
          </a:p>
        </p:txBody>
      </p:sp>
      <p:pic>
        <p:nvPicPr>
          <p:cNvPr id="5" name="Рисунок 4">
            <a:extLst>
              <a:ext uri="{FF2B5EF4-FFF2-40B4-BE49-F238E27FC236}">
                <a16:creationId xmlns:a16="http://schemas.microsoft.com/office/drawing/2014/main" xmlns="" id="{B2868638-568D-4DA0-8683-73093B2D0EE3}"/>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42900" y="2819400"/>
            <a:ext cx="6265600" cy="3524400"/>
          </a:xfrm>
          <a:prstGeom prst="rect">
            <a:avLst/>
          </a:prstGeom>
        </p:spPr>
      </p:pic>
    </p:spTree>
    <p:extLst>
      <p:ext uri="{BB962C8B-B14F-4D97-AF65-F5344CB8AC3E}">
        <p14:creationId xmlns:p14="http://schemas.microsoft.com/office/powerpoint/2010/main" xmlns="" val="741585030"/>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1DA8431-192C-41DC-96D5-90D953B529F3}"/>
              </a:ext>
            </a:extLst>
          </p:cNvPr>
          <p:cNvSpPr>
            <a:spLocks noGrp="1"/>
          </p:cNvSpPr>
          <p:nvPr>
            <p:ph type="ctrTitle"/>
          </p:nvPr>
        </p:nvSpPr>
        <p:spPr>
          <a:xfrm>
            <a:off x="360000" y="398702"/>
            <a:ext cx="11472000" cy="2552700"/>
          </a:xfrm>
        </p:spPr>
        <p:txBody>
          <a:bodyPr>
            <a:normAutofit/>
          </a:bodyPr>
          <a:lstStyle/>
          <a:p>
            <a:r>
              <a:rPr lang="ru-RU"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ru-RU" sz="1800" b="1"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В большом количестве исследований </a:t>
            </a:r>
            <a:r>
              <a:rPr lang="ru-RU" sz="1800" b="1" dirty="0" err="1">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in</a:t>
            </a:r>
            <a:r>
              <a:rPr lang="ru-RU" sz="1800" b="1"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 </a:t>
            </a:r>
            <a:r>
              <a:rPr lang="ru-RU" sz="1800" b="1" dirty="0" err="1">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vitro</a:t>
            </a:r>
            <a:r>
              <a:rPr lang="ru-RU" sz="1800" b="1"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 обнаружено, что Мф стимулирует апоптоз клеток разных</a:t>
            </a:r>
            <a:r>
              <a:rPr lang="ru-RU" sz="2000" b="1"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 </a:t>
            </a:r>
            <a:r>
              <a:rPr lang="ru-RU" sz="1800" b="1"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линий </a:t>
            </a:r>
            <a:r>
              <a:rPr lang="ru-RU" sz="160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a:t>
            </a:r>
            <a:r>
              <a:rPr lang="en-GB" sz="1600" dirty="0" err="1">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Etreby</a:t>
            </a:r>
            <a:r>
              <a:rPr lang="en-GB" sz="160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 M</a:t>
            </a:r>
            <a:r>
              <a:rPr lang="ru-RU" sz="160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a:t>
            </a:r>
            <a:r>
              <a:rPr lang="en-GB" sz="160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F</a:t>
            </a:r>
            <a:r>
              <a:rPr lang="ru-RU" sz="160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a:t>
            </a:r>
            <a:r>
              <a:rPr lang="ru-RU" sz="1600" cap="none" dirty="0">
                <a:solidFill>
                  <a:schemeClr val="bg1"/>
                </a:solidFill>
                <a:effectLst/>
                <a:latin typeface="Arial" panose="020B0604020202020204" pitchFamily="34" charset="0"/>
                <a:ea typeface="Calibri" panose="020F0502020204030204" pitchFamily="34" charset="0"/>
                <a:cs typeface="Arial" panose="020B0604020202020204" pitchFamily="34" charset="0"/>
              </a:rPr>
              <a:t> соавторы </a:t>
            </a:r>
            <a:r>
              <a:rPr lang="en-GB" sz="160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Li Q</a:t>
            </a:r>
            <a:r>
              <a:rPr lang="ru-RU" sz="160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 </a:t>
            </a:r>
            <a:r>
              <a:rPr lang="en-GB" sz="160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Li J</a:t>
            </a:r>
            <a:r>
              <a:rPr lang="ru-RU" sz="160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a:t>
            </a:r>
            <a:r>
              <a:rPr lang="en-GB" sz="160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J</a:t>
            </a:r>
            <a:r>
              <a:rPr lang="ru-RU" sz="160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.2010), </a:t>
            </a:r>
            <a:r>
              <a:rPr lang="ru-RU" sz="1800" b="1"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ингибируя тем самым их пролиферацию и останавливая клетки в фазе G</a:t>
            </a:r>
            <a:r>
              <a:rPr lang="ru-RU" sz="1800" b="1" baseline="-2500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0</a:t>
            </a:r>
            <a:r>
              <a:rPr lang="ru-RU" sz="1800" b="1"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/G</a:t>
            </a:r>
            <a:r>
              <a:rPr lang="ru-RU" sz="1800" b="1" baseline="-2500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1 </a:t>
            </a:r>
            <a:r>
              <a:rPr lang="ru-RU" sz="1800" b="1"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 клеточного цикла. Апоптоз (в отличие от некроза) - физиологический процесс гибели клетки, которая встречается как часть нормального развития и функционирования организма в ответ на разнообразные физиологические и патофизиологические стимулы.</a:t>
            </a:r>
            <a:endParaRPr lang="ru-RU" b="1" dirty="0">
              <a:solidFill>
                <a:schemeClr val="accent1">
                  <a:lumMod val="50000"/>
                </a:schemeClr>
              </a:solidFill>
              <a:latin typeface="Arial" panose="020B0604020202020204" pitchFamily="34" charset="0"/>
              <a:cs typeface="Arial" panose="020B0604020202020204" pitchFamily="34" charset="0"/>
            </a:endParaRPr>
          </a:p>
        </p:txBody>
      </p:sp>
      <p:sp>
        <p:nvSpPr>
          <p:cNvPr id="3" name="Подзаголовок 2">
            <a:extLst>
              <a:ext uri="{FF2B5EF4-FFF2-40B4-BE49-F238E27FC236}">
                <a16:creationId xmlns:a16="http://schemas.microsoft.com/office/drawing/2014/main" xmlns="" id="{E946BCD0-D3EF-41C4-B759-90AADFAC2856}"/>
              </a:ext>
            </a:extLst>
          </p:cNvPr>
          <p:cNvSpPr>
            <a:spLocks noGrp="1"/>
          </p:cNvSpPr>
          <p:nvPr>
            <p:ph type="subTitle" idx="1"/>
          </p:nvPr>
        </p:nvSpPr>
        <p:spPr>
          <a:xfrm>
            <a:off x="2705100" y="3906598"/>
            <a:ext cx="9353550" cy="2951402"/>
          </a:xfrm>
        </p:spPr>
        <p:txBody>
          <a:bodyPr>
            <a:normAutofit fontScale="92500" lnSpcReduction="20000"/>
          </a:bodyPr>
          <a:lstStyle/>
          <a:p>
            <a:r>
              <a:rPr lang="ru-RU" sz="2400" b="1" dirty="0">
                <a:solidFill>
                  <a:srgbClr val="FF0000"/>
                </a:solidFill>
                <a:effectLst/>
                <a:latin typeface="Arial" panose="020B0604020202020204" pitchFamily="34" charset="0"/>
                <a:ea typeface="Calibri" panose="020F0502020204030204" pitchFamily="34" charset="0"/>
                <a:cs typeface="Arial" panose="020B0604020202020204" pitchFamily="34" charset="0"/>
              </a:rPr>
              <a:t>	Среди регуляторов апоптоза, по данным  можно выделить </a:t>
            </a:r>
            <a:r>
              <a:rPr lang="ru-RU" sz="2400" b="1"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апоптозные</a:t>
            </a:r>
            <a:r>
              <a:rPr lang="ru-RU" sz="2400" b="1" dirty="0">
                <a:solidFill>
                  <a:srgbClr val="FF0000"/>
                </a:solidFill>
                <a:effectLst/>
                <a:latin typeface="Arial" panose="020B0604020202020204" pitchFamily="34" charset="0"/>
                <a:ea typeface="Calibri" panose="020F0502020204030204" pitchFamily="34" charset="0"/>
                <a:cs typeface="Arial" panose="020B0604020202020204" pitchFamily="34" charset="0"/>
              </a:rPr>
              <a:t> и </a:t>
            </a:r>
            <a:r>
              <a:rPr lang="ru-RU" sz="2400" b="1"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антиапоптозные</a:t>
            </a:r>
            <a:r>
              <a:rPr lang="ru-RU" sz="2400" b="1" dirty="0">
                <a:solidFill>
                  <a:srgbClr val="FF0000"/>
                </a:solidFill>
                <a:effectLst/>
                <a:latin typeface="Arial" panose="020B0604020202020204" pitchFamily="34" charset="0"/>
                <a:ea typeface="Calibri" panose="020F0502020204030204" pitchFamily="34" charset="0"/>
                <a:cs typeface="Arial" panose="020B0604020202020204" pitchFamily="34" charset="0"/>
              </a:rPr>
              <a:t> факторы, которые, в общем случае, представляют собой белки, цитокины и медиаторы. Например, активируют апоптоз белки </a:t>
            </a:r>
            <a:r>
              <a:rPr lang="ru-RU" sz="2400" b="1"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bax</a:t>
            </a:r>
            <a:r>
              <a:rPr lang="ru-RU" sz="2400" b="1" dirty="0">
                <a:solidFill>
                  <a:srgbClr val="FF0000"/>
                </a:solidFill>
                <a:effectLst/>
                <a:latin typeface="Arial" panose="020B0604020202020204" pitchFamily="34" charset="0"/>
                <a:ea typeface="Calibri" panose="020F0502020204030204" pitchFamily="34" charset="0"/>
                <a:cs typeface="Arial" panose="020B0604020202020204" pitchFamily="34" charset="0"/>
              </a:rPr>
              <a:t>, p53, </a:t>
            </a:r>
            <a:r>
              <a:rPr lang="ru-RU" sz="2400" b="1"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fas</a:t>
            </a:r>
            <a:r>
              <a:rPr lang="ru-RU" sz="2400" b="1" dirty="0">
                <a:solidFill>
                  <a:srgbClr val="FF0000"/>
                </a:solidFill>
                <a:effectLst/>
                <a:latin typeface="Arial" panose="020B0604020202020204" pitchFamily="34" charset="0"/>
                <a:ea typeface="Calibri" panose="020F0502020204030204" pitchFamily="34" charset="0"/>
                <a:cs typeface="Arial" panose="020B0604020202020204" pitchFamily="34" charset="0"/>
              </a:rPr>
              <a:t> и </a:t>
            </a:r>
            <a:r>
              <a:rPr lang="ru-RU" sz="2400" b="1"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fasL</a:t>
            </a:r>
            <a:r>
              <a:rPr lang="ru-RU" sz="2400" b="1" dirty="0">
                <a:solidFill>
                  <a:srgbClr val="FF0000"/>
                </a:solidFill>
                <a:effectLst/>
                <a:latin typeface="Arial" panose="020B0604020202020204" pitchFamily="34" charset="0"/>
                <a:ea typeface="Calibri" panose="020F0502020204030204" pitchFamily="34" charset="0"/>
                <a:cs typeface="Arial" panose="020B0604020202020204" pitchFamily="34" charset="0"/>
              </a:rPr>
              <a:t>, фактор некроза опухоли и интерлейкины (ИЛ)    ИЛ-1, а также циклический </a:t>
            </a:r>
            <a:r>
              <a:rPr lang="ru-RU" sz="2400" b="1"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аденозинмонофосфат</a:t>
            </a:r>
            <a:r>
              <a:rPr lang="ru-RU" sz="2400" b="1" dirty="0">
                <a:solidFill>
                  <a:srgbClr val="FF0000"/>
                </a:solidFill>
                <a:effectLst/>
                <a:latin typeface="Arial" panose="020B0604020202020204" pitchFamily="34" charset="0"/>
                <a:ea typeface="Calibri" panose="020F0502020204030204" pitchFamily="34" charset="0"/>
                <a:cs typeface="Arial" panose="020B0604020202020204" pitchFamily="34" charset="0"/>
              </a:rPr>
              <a:t>, ионы Ca</a:t>
            </a:r>
            <a:r>
              <a:rPr lang="ru-RU" sz="2400" b="1" baseline="30000" dirty="0">
                <a:solidFill>
                  <a:srgbClr val="FF0000"/>
                </a:solidFill>
                <a:effectLst/>
                <a:latin typeface="Arial" panose="020B0604020202020204" pitchFamily="34" charset="0"/>
                <a:ea typeface="Calibri" panose="020F0502020204030204" pitchFamily="34" charset="0"/>
                <a:cs typeface="Arial" panose="020B0604020202020204" pitchFamily="34" charset="0"/>
              </a:rPr>
              <a:t>2+</a:t>
            </a:r>
            <a:r>
              <a:rPr lang="ru-RU" sz="2400" b="1" dirty="0">
                <a:solidFill>
                  <a:srgbClr val="FF0000"/>
                </a:solidFill>
                <a:effectLst/>
                <a:latin typeface="Arial" panose="020B0604020202020204" pitchFamily="34" charset="0"/>
                <a:ea typeface="Calibri" panose="020F0502020204030204" pitchFamily="34" charset="0"/>
                <a:cs typeface="Arial" panose="020B0604020202020204" pitchFamily="34" charset="0"/>
              </a:rPr>
              <a:t>, оксид азота и активные формы кислорода. Напротив, ингибируют </a:t>
            </a:r>
            <a:r>
              <a:rPr lang="ru-RU" sz="2400" b="1"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апотоз</a:t>
            </a:r>
            <a:r>
              <a:rPr lang="ru-RU" sz="2400" b="1" dirty="0">
                <a:solidFill>
                  <a:srgbClr val="FF0000"/>
                </a:solidFill>
                <a:effectLst/>
                <a:latin typeface="Arial" panose="020B0604020202020204" pitchFamily="34" charset="0"/>
                <a:ea typeface="Calibri" panose="020F0502020204030204" pitchFamily="34" charset="0"/>
                <a:cs typeface="Arial" panose="020B0604020202020204" pitchFamily="34" charset="0"/>
              </a:rPr>
              <a:t> белки bcl-2, </a:t>
            </a:r>
            <a:r>
              <a:rPr lang="ru-RU" sz="2400" b="1"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bcl-xL</a:t>
            </a:r>
            <a:r>
              <a:rPr lang="ru-RU" sz="2400" b="1" dirty="0">
                <a:solidFill>
                  <a:srgbClr val="FF0000"/>
                </a:solidFill>
                <a:effectLst/>
                <a:latin typeface="Arial" panose="020B0604020202020204" pitchFamily="34" charset="0"/>
                <a:ea typeface="Calibri" panose="020F0502020204030204" pitchFamily="34" charset="0"/>
                <a:cs typeface="Arial" panose="020B0604020202020204" pitchFamily="34" charset="0"/>
              </a:rPr>
              <a:t> и семейство протеолитических ферментов - </a:t>
            </a:r>
            <a:r>
              <a:rPr lang="ru-RU" sz="2400" b="1" dirty="0" err="1">
                <a:solidFill>
                  <a:srgbClr val="FF0000"/>
                </a:solidFill>
                <a:effectLst/>
                <a:latin typeface="Arial" panose="020B0604020202020204" pitchFamily="34" charset="0"/>
                <a:ea typeface="Calibri" panose="020F0502020204030204" pitchFamily="34" charset="0"/>
                <a:cs typeface="Arial" panose="020B0604020202020204" pitchFamily="34" charset="0"/>
              </a:rPr>
              <a:t>каспаз</a:t>
            </a:r>
            <a:r>
              <a:rPr lang="ru-RU" sz="2400" b="1" dirty="0">
                <a:solidFill>
                  <a:srgbClr val="FF0000"/>
                </a:solidFill>
                <a:effectLst/>
                <a:latin typeface="Arial" panose="020B0604020202020204" pitchFamily="34" charset="0"/>
                <a:ea typeface="Calibri" panose="020F0502020204030204" pitchFamily="34" charset="0"/>
                <a:cs typeface="Arial" panose="020B0604020202020204" pitchFamily="34" charset="0"/>
              </a:rPr>
              <a:t>, а также ИЛ-2, ИЛ-4, ИЛ-7 и ИЛ-15.</a:t>
            </a:r>
            <a:br>
              <a:rPr lang="ru-RU" sz="2400" b="1" dirty="0">
                <a:solidFill>
                  <a:srgbClr val="FF0000"/>
                </a:solidFill>
                <a:effectLst/>
                <a:latin typeface="Arial" panose="020B0604020202020204" pitchFamily="34" charset="0"/>
                <a:ea typeface="Calibri" panose="020F0502020204030204" pitchFamily="34" charset="0"/>
                <a:cs typeface="Arial" panose="020B0604020202020204" pitchFamily="34" charset="0"/>
              </a:rPr>
            </a:br>
            <a:endParaRPr lang="ru-RU" b="1" dirty="0">
              <a:solidFill>
                <a:srgbClr val="FF0000"/>
              </a:solidFill>
            </a:endParaRPr>
          </a:p>
        </p:txBody>
      </p:sp>
    </p:spTree>
    <p:extLst>
      <p:ext uri="{BB962C8B-B14F-4D97-AF65-F5344CB8AC3E}">
        <p14:creationId xmlns:p14="http://schemas.microsoft.com/office/powerpoint/2010/main" xmlns="" val="2270166862"/>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xmlns="" id="{E946BCD0-D3EF-41C4-B759-90AADFAC2856}"/>
              </a:ext>
            </a:extLst>
          </p:cNvPr>
          <p:cNvSpPr>
            <a:spLocks noGrp="1"/>
          </p:cNvSpPr>
          <p:nvPr>
            <p:ph type="subTitle" idx="1"/>
          </p:nvPr>
        </p:nvSpPr>
        <p:spPr>
          <a:xfrm>
            <a:off x="720000" y="628651"/>
            <a:ext cx="11014800" cy="4514850"/>
          </a:xfrm>
        </p:spPr>
        <p:txBody>
          <a:bodyPr>
            <a:normAutofit/>
          </a:bodyPr>
          <a:lstStyle/>
          <a:p>
            <a:pPr algn="just">
              <a:spcBef>
                <a:spcPts val="0"/>
              </a:spcBef>
              <a:spcAft>
                <a:spcPts val="0"/>
              </a:spcAft>
            </a:pPr>
            <a:r>
              <a:rPr lang="ru-RU" sz="24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	Мф приводит к увеличению уровня апоптоза нормальных и опухолевых клеток (</a:t>
            </a:r>
            <a:r>
              <a:rPr lang="en-GB" sz="18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Slayden</a:t>
            </a:r>
            <a:r>
              <a:rPr lang="en-GB"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 O</a:t>
            </a:r>
            <a:r>
              <a:rPr lang="ru-RU"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r>
              <a:rPr lang="en-GB"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D</a:t>
            </a:r>
            <a:r>
              <a:rPr lang="ru-RU"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r>
              <a:rPr lang="ru-RU" sz="1800" cap="none" dirty="0">
                <a:solidFill>
                  <a:schemeClr val="bg1"/>
                </a:solidFill>
                <a:effectLst/>
                <a:latin typeface="Arial" panose="020B0604020202020204" pitchFamily="34" charset="0"/>
                <a:ea typeface="Calibri" panose="020F0502020204030204" pitchFamily="34" charset="0"/>
                <a:cs typeface="Arial" panose="020B0604020202020204" pitchFamily="34" charset="0"/>
              </a:rPr>
              <a:t> соавторы </a:t>
            </a:r>
            <a:r>
              <a:rPr lang="en-GB" sz="18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Etreby</a:t>
            </a:r>
            <a:r>
              <a:rPr lang="en-GB"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 M</a:t>
            </a:r>
            <a:r>
              <a:rPr lang="ru-RU"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r>
              <a:rPr lang="en-GB"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F</a:t>
            </a:r>
            <a:r>
              <a:rPr lang="ru-RU"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en-GB" sz="18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Xue</a:t>
            </a:r>
            <a:r>
              <a:rPr lang="en-GB"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 Y</a:t>
            </a:r>
            <a:r>
              <a:rPr lang="ru-RU"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en-GB" sz="18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Murdjeva</a:t>
            </a:r>
            <a:r>
              <a:rPr lang="en-GB"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 M</a:t>
            </a:r>
            <a:r>
              <a:rPr lang="ru-RU"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2015.</a:t>
            </a:r>
            <a:r>
              <a:rPr lang="ru-RU" sz="24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 Кроме того, Мф частично препятствует ингибированию апоптоза нейтрофилов человека глюкокортикоидами </a:t>
            </a:r>
            <a:r>
              <a:rPr lang="ru-RU" sz="2400" dirty="0">
                <a:solidFill>
                  <a:schemeClr val="bg1"/>
                </a:solidFill>
                <a:effectLst/>
                <a:latin typeface="Arial" panose="020B0604020202020204" pitchFamily="34" charset="0"/>
                <a:ea typeface="Calibri" panose="020F0502020204030204" pitchFamily="34" charset="0"/>
                <a:cs typeface="Arial" panose="020B0604020202020204" pitchFamily="34" charset="0"/>
              </a:rPr>
              <a:t>(</a:t>
            </a:r>
            <a:r>
              <a:rPr lang="en-GB"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Zhang X</a:t>
            </a:r>
            <a:r>
              <a:rPr lang="ru-RU"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ru-RU" sz="1800" cap="none" dirty="0">
                <a:solidFill>
                  <a:schemeClr val="bg1"/>
                </a:solidFill>
                <a:effectLst/>
                <a:latin typeface="Arial" panose="020B0604020202020204" pitchFamily="34" charset="0"/>
                <a:ea typeface="Calibri" panose="020F0502020204030204" pitchFamily="34" charset="0"/>
                <a:cs typeface="Arial" panose="020B0604020202020204" pitchFamily="34" charset="0"/>
              </a:rPr>
              <a:t>соавторы </a:t>
            </a:r>
            <a:r>
              <a:rPr lang="en-GB" sz="18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Moilanen</a:t>
            </a:r>
            <a:r>
              <a:rPr lang="en-GB"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 E</a:t>
            </a:r>
            <a:r>
              <a:rPr lang="ru-RU"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Adcock I</a:t>
            </a:r>
            <a:r>
              <a:rPr lang="ru-RU"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en-GB"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M</a:t>
            </a:r>
            <a:r>
              <a:rPr lang="ru-RU" sz="1800" dirty="0">
                <a:solidFill>
                  <a:schemeClr val="bg1"/>
                </a:solidFill>
                <a:effectLst/>
                <a:latin typeface="Arial" panose="020B0604020202020204" pitchFamily="34" charset="0"/>
                <a:ea typeface="Calibri" panose="020F0502020204030204" pitchFamily="34" charset="0"/>
                <a:cs typeface="Arial" panose="020B0604020202020204" pitchFamily="34" charset="0"/>
              </a:rPr>
              <a:t>.,2014)</a:t>
            </a:r>
            <a:r>
              <a:rPr lang="ru-RU" sz="18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ru-RU" sz="24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проявляя, тем самым, </a:t>
            </a:r>
            <a:r>
              <a:rPr lang="ru-RU" sz="2400" b="1"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антиглюкокортикодиный</a:t>
            </a:r>
            <a:r>
              <a:rPr lang="ru-RU" sz="24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 эффект. При этом наличие индукторов апоптоза для стимуляции </a:t>
            </a:r>
          </a:p>
          <a:p>
            <a:pPr algn="just">
              <a:spcBef>
                <a:spcPts val="0"/>
              </a:spcBef>
              <a:spcAft>
                <a:spcPts val="0"/>
              </a:spcAft>
            </a:pPr>
            <a:r>
              <a:rPr lang="ru-RU" sz="24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Мф клеточной гибели </a:t>
            </a:r>
          </a:p>
          <a:p>
            <a:pPr algn="just">
              <a:spcBef>
                <a:spcPts val="0"/>
              </a:spcBef>
              <a:spcAft>
                <a:spcPts val="0"/>
              </a:spcAft>
            </a:pPr>
            <a:r>
              <a:rPr lang="ru-RU" sz="24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не является обязательным, </a:t>
            </a:r>
          </a:p>
          <a:p>
            <a:pPr algn="just">
              <a:spcBef>
                <a:spcPts val="0"/>
              </a:spcBef>
              <a:spcAft>
                <a:spcPts val="0"/>
              </a:spcAft>
            </a:pPr>
            <a:r>
              <a:rPr lang="ru-RU" sz="24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хотя в других случаях </a:t>
            </a:r>
          </a:p>
          <a:p>
            <a:pPr algn="just">
              <a:spcBef>
                <a:spcPts val="0"/>
              </a:spcBef>
              <a:spcAft>
                <a:spcPts val="0"/>
              </a:spcAft>
            </a:pPr>
            <a:r>
              <a:rPr lang="ru-RU" sz="24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их присутствие оказывается </a:t>
            </a:r>
          </a:p>
          <a:p>
            <a:pPr algn="just">
              <a:spcBef>
                <a:spcPts val="0"/>
              </a:spcBef>
              <a:spcAft>
                <a:spcPts val="0"/>
              </a:spcAft>
            </a:pPr>
            <a:r>
              <a:rPr lang="ru-RU" sz="24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необходимым. </a:t>
            </a:r>
          </a:p>
          <a:p>
            <a:endParaRPr lang="ru-RU" b="1" dirty="0">
              <a:solidFill>
                <a:schemeClr val="bg1"/>
              </a:solidFill>
              <a:latin typeface="Arial" panose="020B0604020202020204" pitchFamily="34" charset="0"/>
              <a:cs typeface="Arial" panose="020B0604020202020204" pitchFamily="34" charset="0"/>
            </a:endParaRPr>
          </a:p>
        </p:txBody>
      </p:sp>
      <p:pic>
        <p:nvPicPr>
          <p:cNvPr id="7" name="Рисунок 6">
            <a:extLst>
              <a:ext uri="{FF2B5EF4-FFF2-40B4-BE49-F238E27FC236}">
                <a16:creationId xmlns:a16="http://schemas.microsoft.com/office/drawing/2014/main" xmlns="" id="{2B80722E-3C3B-4C5F-8F81-C72DE7B34662}"/>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5922600" y="3086099"/>
            <a:ext cx="5265754" cy="3143250"/>
          </a:xfrm>
          <a:prstGeom prst="rect">
            <a:avLst/>
          </a:prstGeom>
          <a:ln>
            <a:noFill/>
          </a:ln>
          <a:effectLst>
            <a:softEdge rad="112500"/>
          </a:effectLst>
        </p:spPr>
      </p:pic>
    </p:spTree>
    <p:extLst>
      <p:ext uri="{BB962C8B-B14F-4D97-AF65-F5344CB8AC3E}">
        <p14:creationId xmlns:p14="http://schemas.microsoft.com/office/powerpoint/2010/main" xmlns="" val="2438283055"/>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sld>
</file>

<file path=ppt/theme/theme1.xml><?xml version="1.0" encoding="utf-8"?>
<a:theme xmlns:a="http://schemas.openxmlformats.org/drawingml/2006/main" name="Сектор">
  <a:themeElements>
    <a:clrScheme name="Сектор">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Сектор">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ектор">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xmlns=""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95</TotalTime>
  <Words>253</Words>
  <Application>Microsoft Office PowerPoint</Application>
  <PresentationFormat>Произвольный</PresentationFormat>
  <Paragraphs>26</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Сектор</vt:lpstr>
      <vt:lpstr>ВЛИЯНИЕ НА ПРОЛИФЕРАЦИЮ И АПОПТОЗ МИФЕПРИСТОНА И МИЗОПРОСТОЛА В КЛИНИКЕ РЕПРОДУКТИВНОЙ МЕДИЦИНЫ.  </vt:lpstr>
      <vt:lpstr> Мифепристон (Мф) - синтетический стероид и Мизопростол (Мз) - синтетическое производное простагландина Е, препараты, широко применяемые в медицине, в частности для прерывания беременности на ранних сроках. Особенно для молодых нерожавших женщин данное сочетание препаратов, является методом первоочередного выбора с целью минимизации осложнений для сохранения репродуктивного здоровья. Следует полагать, что ключевым моментом, обеспечивающим реализацию клинического эффекта Мф и Мз, является их влияние на жизнеспособность клеток: способность их к пролиферации и подверженность апоптозу. </vt:lpstr>
      <vt:lpstr>Цель настоящего краткого обзора состояла в обобщении литературных данных о влиянии Мф и Мз на пролиферацию и апоптоз с точки зрения применения препаратов качестве стимуляторов прерывания беременности. </vt:lpstr>
      <vt:lpstr> Многочисленными исследованиями in vitro показано, что Мф (Li D.Q., соавторы Wang Z.B., Lin M.F., 2014) ингибирует пролиферацию клеток разных типов и линий. В первую очередь, Мф блокирует гены, обеспечивающие митогенную активность клеток и реализацию клеточного цикла (Liu Y., соавторы Maitra S. R., Zeytin F. N, 2012). Влияние Мф не ограничивается исключительно нормальными клетками или клетками половой сферы. Так, помимо клеток эндометрия (Murphy A.A., соавторы Zhou M.H.,Michna H.,2012), Мф оказывает антипролиферативный эффект на клетки периферической крови (макрофаги и лимфоциты), а также на опухолевые клетки многих тканей                                          (Schuster C., соавторы  Blankenstein M.A., Olson J.J., 2015).                                           </vt:lpstr>
      <vt:lpstr> Мф ингибрует экспрессию генов, ответственных за пролиферацию, синтез клетками ДНК (Chegini N., соавторы  Ma C., Tang X.M., 2013), приводит к уменьшению уровень маркеров пролиферации и останавливает ее в фазе G0/G1 клеточного цикла (Musgrove E.A., Sutherland R. L., 2009). Кроме того, Мф препятствует проявлению активности митогенных факторов: фактора роста эндотелия сосудов (Li D.Q., Wang Z.B., 2014), фактора роста фибробластов (Ngan E.S.,2011), колонийстимулирующего фактора роста макрофагов (Kacinski B.M., Flick M.B., 2015) и трансформирующего фактора роста (Olson J.J.,2013). В целом Мф оказывает на пролиферацию действие, противонаправленное эффекту, индуцируемому прогестерону, эстрогенам и другим индукторам пролиферации, рецепторы к которым он блокирует (Slayden O.D., соавторы Hirst J.J., Brenner R.M., 2009). В этом проявляется антирогестиновый и антиэстрогеновый эффект действия Мф, выражающийся, в частности, в прерывании развития плода и беременности. </vt:lpstr>
      <vt:lpstr> Однако имеются работы, авторы которых, напротив, обнаружили активирующее влияние Мф на пролиферацию или не нашли антипролиферативного эффекта. Показано стимулирование под действием Мф пролиферации некоторых клеток (Lin M.F., соавторы Bhargava-Periwal S., 2012), в том числе раковых (Lu J., Matsumoto K.,2016). В ряде случаев влияние Мф на пролиферацию отсутствует. Дело в том, что Мф стимулирует пролиферацию in vitro, как правило, в концентрациях, которые меньше фармакологических доз примерно на порядок. Обусловленная Мф митогенная активность ослабляется или не проявляется как в меньших концентрациях, так и при увеличении концентрации стероида (Blankenstein M. A., van der Meulen-Dijk C, 2014).               Следовательно, Мф в фармакологических дозах,          используемых для прерывания беременности на          ранних сроках, не стимулирует               пролиферацию in vivo.   </vt:lpstr>
      <vt:lpstr> Таким образом, Мф в определенных концентрациях непосредственно блокирует митоз и оказывает антипролиферативное действие, что, по-видимому, обусловливает его фармакологический эффект, приводящий к прерыванию беременности на ранних сроках. Альтернативный путь подавления пролиферации - стимуляция апоптоза, которая также может приводить к отторжению формирующегося плода.  </vt:lpstr>
      <vt:lpstr> В большом количестве исследований in vitro обнаружено, что Мф стимулирует апоптоз клеток разных линий (Etreby M.F., соавторы Li Q., Li J.J.2010), ингибируя тем самым их пролиферацию и останавливая клетки в фазе G0/G1  клеточного цикла. Апоптоз (в отличие от некроза) - физиологический процесс гибели клетки, которая встречается как часть нормального развития и функционирования организма в ответ на разнообразные физиологические и патофизиологические стимулы.</vt:lpstr>
      <vt:lpstr>Слайд 9</vt:lpstr>
      <vt:lpstr> Механизм влияния Мф на апоптоз заключается в регулировании транскрипции – синтеза РНК на матрице ДНК, являющегося этапом синтеза белка (трансляции). С одной стороны, увеличивает уровень и экспрессию проапоптозных белков, а с другой стороны, уменьшает уровень и подавляет экспрессию антиапоптозных  белков. Одновременно с этим Мф активирует каспазу - 3 – протеазу (фермент, гидролизующий белковые молекулы), участвующую в апоптозе.  </vt:lpstr>
      <vt:lpstr> Помимо непосредственного влияния на апоптоз, Мф опосредовано регулирует клеточную гибель, изменяя концентрацию цитокинов в различных органах и тканях (Antonakis N., соавторы El Etreby M. F., Visser J., 2014). В других работах не обнаружено влияния Мф на уровень интерлейкинов, участвующих в регуляции апоптоза. Наконец, Мф может, с одной стороны, стимулировать апоптоз, действуя как блокатор фермента синтазы оксида азота (NO-синтазы) и уменьшая уровень NO в крови, но, с другой стороны, выступая как антиоксидант, препятствует клеточной гибели.    Очевидно, что разнонаправленное влияние Мф на апоптоз аналогично его участию в подавлении пролиферации и обусловлено концентрацией, в которой он использован в исследованиях апоптоза in vitro. Экстремальное действие Мф выявлено, например, при изучении секреции клетками интерлейкинов. </vt:lpstr>
      <vt:lpstr>Таким образом, Мф и Мз, подавляют пролиферацию и стимулирует апоптоз, обусловливая тем самым физиологический эффект, который приводит к подавлению формирования плода и прерыванию беременности. Вместе с тем, влияние Мф и Мз на пролиферацию и апоптоз имеет неспецифический характер. Вследствие этого при применении Мф и Мз не исключено возникновение дополнительных эффектов, что следует учитывать при их назначении в качестве фармакологических препаратов.     Учитывая многообразие фармакокинетических и патофизиологических эффектов особенности глубокого изучения на разных уровнях репродуктивной системы Мф и Мз при отсутствии выраженных патологических эффектов препараты занимают заслуженное место как альтернативный и более безопасный метод в клинике репродуктивной медицины.    </vt:lpstr>
      <vt:lpstr>СПАСИБО ЗА ВНИМАНИЕ!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ВЛИЯНИЕ НА ПРОЛИФЕРАЦИЮ И АПОПТОЗ МИФЕПРИСТОНА И МИЗОПРОСТОЛА В КЛИНИКЕ РЕПРОДУКТИВНОЙ МЕДИЦИНЫ.</dc:title>
  <dc:creator>Александр Миронюк</dc:creator>
  <cp:lastModifiedBy>НИИ-МПС</cp:lastModifiedBy>
  <cp:revision>3</cp:revision>
  <dcterms:created xsi:type="dcterms:W3CDTF">2020-10-29T09:01:27Z</dcterms:created>
  <dcterms:modified xsi:type="dcterms:W3CDTF">2020-11-05T08:58:44Z</dcterms:modified>
</cp:coreProperties>
</file>