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9" r:id="rId4"/>
    <p:sldId id="263" r:id="rId5"/>
    <p:sldId id="278" r:id="rId6"/>
    <p:sldId id="279" r:id="rId7"/>
    <p:sldId id="285" r:id="rId8"/>
    <p:sldId id="280" r:id="rId9"/>
    <p:sldId id="286" r:id="rId10"/>
    <p:sldId id="281" r:id="rId11"/>
    <p:sldId id="282" r:id="rId12"/>
    <p:sldId id="283" r:id="rId13"/>
    <p:sldId id="284" r:id="rId14"/>
    <p:sldId id="28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183" autoAdjust="0"/>
  </p:normalViewPr>
  <p:slideViewPr>
    <p:cSldViewPr>
      <p:cViewPr varScale="1">
        <p:scale>
          <a:sx n="101" d="100"/>
          <a:sy n="101" d="100"/>
        </p:scale>
        <p:origin x="-2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4FA4E-441D-4B07-B41E-CCCD5B7A3B68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66EB-96F3-408F-97A6-2CDF9275A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91001-A819-4F49-95C3-9A51F505276D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F83EC-A41F-4F27-98B9-61D388661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E4AFB-00F7-4624-8CBE-B44FF9332DD6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D5217-2870-4B20-A6B1-768745E45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98E4-F95C-42DC-98A1-1B7F2328BD8A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4FFA-295E-4FA0-AE08-4AABAF94E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989C1-004C-4157-89B3-228D11E40721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ED5B2-8857-43ED-AA22-D570479F2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FD116-7F43-4DFD-A81F-207B0B5CA54A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3D02D-4C82-4552-A20A-4D321657F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3287F-4F2C-49F8-8FD0-E006A92A6DBE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2AF1D-839B-4540-863F-4D3DE12A6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1D917-67DC-4F6D-958F-A20395C1979D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AB67F-7FEB-4395-8C86-1620F3F48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C47F6-D344-427B-8585-245C9EAA1481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F83A4-0BFD-4013-A254-31F9AFAF9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F8F67-51A9-478A-833C-94D67A3FDACE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12FCA-D8B1-4645-9D2A-7A730C0E5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C1C42-5186-4DB0-89D0-E4592D9D6111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0A082-58E8-4218-8282-DC2DD1FFA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8F4FC6-1D73-4C68-BAD5-73C6188364B9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BB248B-7B91-4630-BC09-F2B41192B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2" r:id="rId2"/>
    <p:sldLayoutId id="2147483841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42" r:id="rId9"/>
    <p:sldLayoutId id="2147483838" r:id="rId10"/>
    <p:sldLayoutId id="2147483839" r:id="rId11"/>
  </p:sldLayoutIdLst>
  <p:transition>
    <p:wheel spokes="3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0825" y="188913"/>
            <a:ext cx="8713788" cy="928687"/>
          </a:xfrm>
        </p:spPr>
        <p:txBody>
          <a:bodyPr>
            <a:spAutoFit/>
          </a:bodyPr>
          <a:lstStyle/>
          <a:p>
            <a:pPr marR="0" algn="ctr" eaLnBrk="1" hangingPunct="1"/>
            <a:r>
              <a:rPr lang="ru-RU" sz="1600" smtClean="0">
                <a:latin typeface="yandex-sans"/>
              </a:rPr>
              <a:t>Государственная образовательная организация высшего профессионального образования </a:t>
            </a:r>
          </a:p>
          <a:p>
            <a:pPr marR="0" algn="ctr" eaLnBrk="1" hangingPunct="1"/>
            <a:r>
              <a:rPr lang="ru-RU" sz="1600" smtClean="0">
                <a:latin typeface="yandex-sans"/>
              </a:rPr>
              <a:t>«Донецкий национальный медицинский университет имени М.Горького»,</a:t>
            </a:r>
          </a:p>
          <a:p>
            <a:pPr marR="0" algn="ctr" eaLnBrk="1" hangingPunct="1"/>
            <a:r>
              <a:rPr lang="ru-RU" sz="1600" smtClean="0">
                <a:latin typeface="yandex-sans"/>
              </a:rPr>
              <a:t>Донецкая Народная Республика, г. Донецк</a:t>
            </a:r>
          </a:p>
        </p:txBody>
      </p:sp>
      <p:sp>
        <p:nvSpPr>
          <p:cNvPr id="13314" name="Прямоугольник 6"/>
          <p:cNvSpPr>
            <a:spLocks noChangeArrowheads="1"/>
          </p:cNvSpPr>
          <p:nvPr/>
        </p:nvSpPr>
        <p:spPr bwMode="auto">
          <a:xfrm>
            <a:off x="611188" y="5084763"/>
            <a:ext cx="8245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IV МЕЖДУНАРОДНЫЙ МЕДИЦИНСКИЙ ФОРУМ ДОНБАССА</a:t>
            </a:r>
          </a:p>
          <a:p>
            <a:pPr algn="ctr"/>
            <a:r>
              <a:rPr lang="ru-RU"/>
              <a:t>«НАУКА ПОБЕЖДАТЬ… БОЛЕЗНЬ», посвященный 90-летию Донецкого национального медицинского университета имени М. Горького, </a:t>
            </a:r>
          </a:p>
          <a:p>
            <a:pPr algn="ctr"/>
            <a:r>
              <a:rPr lang="ru-RU"/>
              <a:t>Донецк, 12-13 ноября 2020 г.</a:t>
            </a:r>
          </a:p>
        </p:txBody>
      </p:sp>
      <p:sp>
        <p:nvSpPr>
          <p:cNvPr id="13315" name="Прямоугольник 7"/>
          <p:cNvSpPr>
            <a:spLocks noChangeArrowheads="1"/>
          </p:cNvSpPr>
          <p:nvPr/>
        </p:nvSpPr>
        <p:spPr bwMode="auto">
          <a:xfrm>
            <a:off x="3924300" y="3573463"/>
            <a:ext cx="48514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u="sng">
                <a:latin typeface="yandex-sans"/>
              </a:rPr>
              <a:t>Докладчики:</a:t>
            </a:r>
          </a:p>
          <a:p>
            <a:pPr algn="ctr"/>
            <a:r>
              <a:rPr lang="ru-RU">
                <a:latin typeface="yandex-sans"/>
              </a:rPr>
              <a:t>д.мед.н., профессор Денисов В.К., ассистент Мельник А.В., </a:t>
            </a:r>
          </a:p>
          <a:p>
            <a:pPr algn="ctr"/>
            <a:r>
              <a:rPr lang="ru-RU">
                <a:latin typeface="yandex-sans"/>
              </a:rPr>
              <a:t>к.мед.н. доцент Мельник В.А.</a:t>
            </a:r>
          </a:p>
          <a:p>
            <a:pPr algn="ctr"/>
            <a:endParaRPr lang="ru-RU">
              <a:latin typeface="yandex-sans"/>
            </a:endParaRP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0" y="228600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/>
              <a:t>ОСОБЕННОСТИ ПОДГОТОВКИ СПЕЦИАЛИСТОВ В ОБЛАСТИ КЛИНИЧЕСКОЙ ЛАБОРАТОРНОЙ ДИАГНОСТИКИ НА ДО И ПОСЛЕДИПЛОМНОМ ЭТАПАХ ОБУЧЕНИЯ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547813" y="1700213"/>
            <a:ext cx="6053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/>
              <a:t>Кафедра трансплантологии и клинической лабораторной диагностики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>
          <a:xfrm>
            <a:off x="468313" y="476250"/>
            <a:ext cx="8229600" cy="2952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smtClean="0"/>
              <a:t>Одним    из    решений    проблемы    совершенствования    обучения    по специальности «Клиническая лабораторная диагностика» и конкретно по теме «Лабораторная диагностика инфекционных болезней» может стать привлечение к обучению на последипломном уровне научных разработок, проводимых в ВУЗе. Проведение научных исследований позволяет приблизить врача-интерна или ординатора к новейшим разработкам и достижениям в сфере его деятельности. В частности, от молодого врача-лаборанта клинического потребуется владение целым комплексом других компетенций. </a:t>
            </a:r>
          </a:p>
        </p:txBody>
      </p:sp>
      <p:pic>
        <p:nvPicPr>
          <p:cNvPr id="22530" name="Picture 4" descr="Шрам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500438"/>
            <a:ext cx="45307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РАБОЧАЯ ПРОГРАММА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200" smtClean="0"/>
              <a:t>Основным документом преподавания в университете, в т.ч. на кафедре трансплантологии и клинической лабораторной диагностики, является </a:t>
            </a:r>
            <a:r>
              <a:rPr lang="ru-RU" sz="2200" b="1" smtClean="0"/>
              <a:t>рабочая программа</a:t>
            </a:r>
            <a:r>
              <a:rPr lang="ru-RU" sz="2200" smtClean="0"/>
              <a:t>. </a:t>
            </a:r>
          </a:p>
          <a:p>
            <a:r>
              <a:rPr lang="ru-RU" sz="2200" smtClean="0"/>
              <a:t>В краткой форме она отражает содержание курса обучения, цели и задачи дисциплины, ее место в структуре образовательной программы. </a:t>
            </a:r>
          </a:p>
          <a:p>
            <a:r>
              <a:rPr lang="ru-RU" sz="2200" smtClean="0"/>
              <a:t>В ней перечисляются все компетенции, направленные на изучение дисциплин, описываются  формы  учебной  деятельности,  используемые  образовательные технологии,  способы  и  методы  обучения,  приводятся  оценочные  средства, позволяющие контролировать достижения поставленных целей.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РАБОЧАЯ ПРОГРАММА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 smtClean="0"/>
              <a:t>Рабочая программа для обучения слушателей на последипломном этапе отражает педагогическую деятельность кафедры в зависимости от программы переподготовки и изучаемой дисциплины (клиническая лабораторная диагностика, клиническая биохимия, лабораторная иммунология) и учебную деятельность слушателей в ходе обучения. 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Внедрение компетентностного подхода находит отражение в структуре рабочих программ, где фиксируется уровень ключевых компетенций в форме текущего и итогового контроля знаний. 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Исходя из сути рабочей программы, применение компетентностного подхода обеспечивает разные способы обучения, в основе которых лежит индивидуальное приобретение знаний, и их взаимодействие на учебных занятиях.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Выводы: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200" smtClean="0"/>
              <a:t>Организация профессионального образования на кафедре трансплантологии и клинической лабораторной диагностики направлена не на передачу готовых знаний, а на обучение способности находить эти знания, уметь применять их в различных ситуациях, адаптироваться к современным условиям, которые требуют от будущих специалистов ответственности, творческого подхода, способности предпринимать компетентные действия в своей профессиональной деятельности. </a:t>
            </a:r>
          </a:p>
          <a:p>
            <a:pPr>
              <a:lnSpc>
                <a:spcPct val="90000"/>
              </a:lnSpc>
            </a:pPr>
            <a:r>
              <a:rPr lang="ru-RU" sz="2200" smtClean="0"/>
              <a:t>Для успешной реализации приобретенных в ходе обучения знаний врачам-лаборантам клиническим необходимо будет постоянно самосовершенствоваться, дополнять свои профессиональные, научные и общекультурные компетенции информацией из других областей знаний.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mtClean="0"/>
              <a:t>Благодарим за внимание!</a:t>
            </a:r>
          </a:p>
        </p:txBody>
      </p:sp>
      <p:pic>
        <p:nvPicPr>
          <p:cNvPr id="26627" name="Picture 4" descr="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323850" y="188913"/>
            <a:ext cx="8686800" cy="5865812"/>
          </a:xfrm>
        </p:spPr>
        <p:txBody>
          <a:bodyPr/>
          <a:lstStyle/>
          <a:p>
            <a:pPr lvl="1" eaLnBrk="1" hangingPunct="1"/>
            <a:r>
              <a:rPr lang="uk-UA" smtClean="0"/>
              <a:t>Существующие ныне подходы к преподаванию дисциплины «Клиническая лабораторная диагностика» на додипломном этапе пока не позволяют полностью разрешить ряд жизненных ситуаций, когда успешно овладевшие теоретическим набором   знаний   и   умений в ВУЗе студенты-выпускники испытывают значительные трудности в своей практической деятельности. </a:t>
            </a:r>
          </a:p>
          <a:p>
            <a:pPr lvl="1" eaLnBrk="1" hangingPunct="1"/>
            <a:endParaRPr lang="ru-RU" smtClean="0"/>
          </a:p>
        </p:txBody>
      </p:sp>
      <p:pic>
        <p:nvPicPr>
          <p:cNvPr id="14338" name="Picture 3" descr="У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573463"/>
            <a:ext cx="3906837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395288" y="-49213"/>
            <a:ext cx="8640762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uk-UA"/>
              <a:t> Подготовка  специалистов в области КЛД инфекционных болезней для  современного  практического здравоохранения требует непрерывного</a:t>
            </a:r>
            <a:r>
              <a:rPr lang="ru-RU"/>
              <a:t> совершенствования профессиональных знаний и навыков на протяжении всей деятельности врача, а также совершенствования  профессионального  уровня  и  расширения  квалификации медицинских работников на последипломном этапе. </a:t>
            </a:r>
          </a:p>
          <a:p>
            <a:endParaRPr lang="ru-RU"/>
          </a:p>
          <a:p>
            <a:pPr>
              <a:buFontTx/>
              <a:buChar char="•"/>
            </a:pPr>
            <a:r>
              <a:rPr lang="ru-RU"/>
              <a:t> Важную роль в процессе непрерывного образования по праву отводится реализации образовательных программ высшего профессионального образования – программ ординатуры, дополнительных  профессиональных программ повышения квалификации и профессиональной переподготовки.</a:t>
            </a:r>
          </a:p>
          <a:p>
            <a:pPr>
              <a:buFontTx/>
              <a:buChar char="•"/>
            </a:pPr>
            <a:endParaRPr lang="ru-RU"/>
          </a:p>
          <a:p>
            <a:pPr>
              <a:buFontTx/>
              <a:buChar char="•"/>
            </a:pPr>
            <a:endParaRPr lang="ru-RU"/>
          </a:p>
        </p:txBody>
      </p:sp>
      <p:pic>
        <p:nvPicPr>
          <p:cNvPr id="15362" name="Picture 3" descr="лаборатор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429000"/>
            <a:ext cx="460851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ChangeArrowheads="1"/>
          </p:cNvSpPr>
          <p:nvPr/>
        </p:nvSpPr>
        <p:spPr bwMode="auto">
          <a:xfrm>
            <a:off x="323850" y="3141663"/>
            <a:ext cx="849788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u-RU"/>
          </a:p>
          <a:p>
            <a:pPr algn="just"/>
            <a:endParaRPr lang="ru-RU"/>
          </a:p>
          <a:p>
            <a:pPr algn="just"/>
            <a:endParaRPr lang="ru-RU"/>
          </a:p>
          <a:p>
            <a:pPr algn="just"/>
            <a:endParaRPr lang="ru-RU"/>
          </a:p>
          <a:p>
            <a:pPr algn="just"/>
            <a:endParaRPr lang="ru-RU"/>
          </a:p>
          <a:p>
            <a:pPr algn="just"/>
            <a:endParaRPr lang="ru-RU"/>
          </a:p>
          <a:p>
            <a:pPr algn="just"/>
            <a:r>
              <a:rPr lang="ru-RU"/>
              <a:t>Новый государственный образовательный стандарт высшего профессионального образования Донецкой Народной Республики ориентирован на результаты освоения основных образовательных программ, которые даны в форме  компетенций и характеризуют  не  только  профессиональные, но и общекультурные качества специалистов-медиков, в том числе и врачей-лаборантов.</a:t>
            </a:r>
          </a:p>
        </p:txBody>
      </p:sp>
      <p:pic>
        <p:nvPicPr>
          <p:cNvPr id="16386" name="Picture 3" descr="стандар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476250"/>
            <a:ext cx="4465638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468313" y="3141663"/>
            <a:ext cx="8218487" cy="3311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smtClean="0"/>
              <a:t>На качество обучения врачей-лаборантов клинических на последипломном уровне   обучения существенно влияет т.н. «внутренняя зацикленность» системы их подготовки. </a:t>
            </a:r>
          </a:p>
          <a:p>
            <a:pPr>
              <a:lnSpc>
                <a:spcPct val="90000"/>
              </a:lnSpc>
            </a:pPr>
            <a:r>
              <a:rPr lang="ru-RU" sz="1800" smtClean="0"/>
              <a:t>Врачи-интерны и ординаторы получают свой набор теоретических знаний и минимальный комплект практических навыков, которые не позволяют им сразу включиться в работу в конкретной лаборатории, техническое оснащение которой в ЛПУ может отличаться от т.н. «усредненной». </a:t>
            </a:r>
          </a:p>
          <a:p>
            <a:pPr>
              <a:lnSpc>
                <a:spcPct val="90000"/>
              </a:lnSpc>
            </a:pPr>
            <a:r>
              <a:rPr lang="ru-RU" sz="1800" smtClean="0"/>
              <a:t>Поэтому целесообразно включение в образовательный процесс различных дополнительных форм  получения знаний и  навыков для врачей-лаборантов клинических, в том числе и по лабораторной иммунологии. </a:t>
            </a:r>
          </a:p>
        </p:txBody>
      </p:sp>
      <p:pic>
        <p:nvPicPr>
          <p:cNvPr id="17411" name="Picture 4" descr="лаборатория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33375"/>
            <a:ext cx="3960813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1"/>
          </p:nvPr>
        </p:nvSpPr>
        <p:spPr>
          <a:xfrm>
            <a:off x="539750" y="981075"/>
            <a:ext cx="8229600" cy="4389438"/>
          </a:xfrm>
        </p:spPr>
        <p:txBody>
          <a:bodyPr/>
          <a:lstStyle/>
          <a:p>
            <a:r>
              <a:rPr lang="ru-RU" sz="2400" smtClean="0"/>
              <a:t>Особенно  актуальной  проблемой  подготовки кадров для лабораторной службы в плане диагностики инфекционных болезней в Донецкой Народной Республике остается необходимость проводить ограниченное 5-ю месяцами обучение специалистов с немедицинским образованием по специальности «КЛД» на цикле профессиональной переподготовки. </a:t>
            </a:r>
          </a:p>
          <a:p>
            <a:endParaRPr lang="ru-RU" sz="2400" smtClean="0"/>
          </a:p>
        </p:txBody>
      </p:sp>
      <p:pic>
        <p:nvPicPr>
          <p:cNvPr id="18434" name="Picture 4" descr="студен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789363"/>
            <a:ext cx="3810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ChangeArrowheads="1"/>
          </p:cNvSpPr>
          <p:nvPr/>
        </p:nvSpPr>
        <p:spPr bwMode="auto">
          <a:xfrm>
            <a:off x="611188" y="620713"/>
            <a:ext cx="3673475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/>
              <a:t> В отличие от выпускников медицинских ВУЗов, специалисты не медики, работающие на должности врача-лаборанта, не имеют того необходимого базового уровня знаний, навыков и умений, которые получают студенты-медики во время своего 6-ти летнего обучения на додипломном уровне. </a:t>
            </a:r>
          </a:p>
          <a:p>
            <a:endParaRPr lang="ru-RU"/>
          </a:p>
          <a:p>
            <a:pPr>
              <a:buFontTx/>
              <a:buChar char="•"/>
            </a:pPr>
            <a:r>
              <a:rPr lang="ru-RU"/>
              <a:t> Для специалистов с немедицинским образованием, дополнительно имеющих среднее медицинское образование, допустимо 5-ти месячное обучение на цикле профессиональной переподготовки по специальности «КЛД».</a:t>
            </a:r>
          </a:p>
        </p:txBody>
      </p:sp>
      <p:pic>
        <p:nvPicPr>
          <p:cNvPr id="19458" name="Picture 6" descr="курсан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349500"/>
            <a:ext cx="45624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1"/>
          </p:nvPr>
        </p:nvSpPr>
        <p:spPr>
          <a:xfrm>
            <a:off x="684213" y="692150"/>
            <a:ext cx="8229600" cy="4389438"/>
          </a:xfrm>
        </p:spPr>
        <p:txBody>
          <a:bodyPr/>
          <a:lstStyle/>
          <a:p>
            <a:r>
              <a:rPr lang="ru-RU" smtClean="0"/>
              <a:t>Учитывая опыт преподавания дисциплины «КЛД» на кафедре, мы считаем необходимым, чтобы формирование знаний, навыков и умений по ней осуществлялось в рамках каждого учебного предмета на соответствующих циклах у студентов лечебного и педиатрического факультетов и их следует считать «надпредметными».</a:t>
            </a:r>
          </a:p>
        </p:txBody>
      </p:sp>
      <p:pic>
        <p:nvPicPr>
          <p:cNvPr id="20482" name="Picture 4" descr="КУрсанты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573463"/>
            <a:ext cx="4602163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468313" y="3284538"/>
            <a:ext cx="8229600" cy="3255962"/>
          </a:xfrm>
        </p:spPr>
        <p:txBody>
          <a:bodyPr/>
          <a:lstStyle/>
          <a:p>
            <a:r>
              <a:rPr lang="ru-RU" sz="2200" smtClean="0"/>
              <a:t>Необходимо последовательно проводить на протяжении 4-го, 5-го и 6-го курсов обучения студентов совершенствование знаний, навыков и умений по отдельным  темам  цикла  «КЛД».  Обучение должно быть непрерывным и четко привязанным к изменениям компетенций соответствующих клинических дисциплин, в первую очередь это касается терапии, хирургии, педиатрии и инфекционных болезней.</a:t>
            </a:r>
          </a:p>
          <a:p>
            <a:endParaRPr lang="ru-RU" sz="2200" smtClean="0"/>
          </a:p>
        </p:txBody>
      </p:sp>
      <p:pic>
        <p:nvPicPr>
          <p:cNvPr id="21507" name="Picture 4" descr="кафед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33375"/>
            <a:ext cx="755808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346</TotalTime>
  <Words>743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Constantia</vt:lpstr>
      <vt:lpstr>Wingdings 2</vt:lpstr>
      <vt:lpstr>yandex-sans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РАБОЧАЯ ПРОГРАММА</vt:lpstr>
      <vt:lpstr>РАБОЧАЯ ПРОГРАММА</vt:lpstr>
      <vt:lpstr>Выводы: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Egoiste</dc:creator>
  <cp:lastModifiedBy>Пользователь Windows</cp:lastModifiedBy>
  <cp:revision>38</cp:revision>
  <dcterms:created xsi:type="dcterms:W3CDTF">2020-06-02T07:17:43Z</dcterms:created>
  <dcterms:modified xsi:type="dcterms:W3CDTF">2020-11-05T07:29:10Z</dcterms:modified>
</cp:coreProperties>
</file>