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4" r:id="rId4"/>
    <p:sldId id="266" r:id="rId5"/>
    <p:sldId id="262" r:id="rId6"/>
    <p:sldId id="258" r:id="rId7"/>
    <p:sldId id="261" r:id="rId8"/>
    <p:sldId id="259" r:id="rId9"/>
    <p:sldId id="277" r:id="rId10"/>
    <p:sldId id="260" r:id="rId11"/>
    <p:sldId id="267" r:id="rId12"/>
    <p:sldId id="278" r:id="rId13"/>
    <p:sldId id="270" r:id="rId14"/>
    <p:sldId id="269" r:id="rId15"/>
    <p:sldId id="280" r:id="rId16"/>
    <p:sldId id="273" r:id="rId17"/>
    <p:sldId id="275" r:id="rId18"/>
    <p:sldId id="272" r:id="rId19"/>
    <p:sldId id="27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06" autoAdjust="0"/>
  </p:normalViewPr>
  <p:slideViewPr>
    <p:cSldViewPr>
      <p:cViewPr varScale="1">
        <p:scale>
          <a:sx n="64" d="100"/>
          <a:sy n="64" d="100"/>
        </p:scale>
        <p:origin x="134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75"/>
      <c:rotY val="4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0343850683257416E-2"/>
          <c:w val="0.70013029082854661"/>
          <c:h val="0.94201922008665706"/>
        </c:manualLayout>
      </c:layout>
      <c:pie3DChart>
        <c:varyColors val="1"/>
        <c:ser>
          <c:idx val="0"/>
          <c:order val="0"/>
          <c:explosion val="25"/>
          <c:dLbls>
            <c:dLbl>
              <c:idx val="1"/>
              <c:layout>
                <c:manualLayout>
                  <c:x val="-0.1160780684028101"/>
                  <c:y val="-0.16419786690367738"/>
                </c:manualLayout>
              </c:layout>
              <c:tx>
                <c:rich>
                  <a:bodyPr/>
                  <a:lstStyle/>
                  <a:p>
                    <a:r>
                      <a:rPr lang="en-US" b="1" i="0" baseline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t>43,8%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95-4180-A225-099AADC9B837}"/>
                </c:ext>
              </c:extLst>
            </c:dLbl>
            <c:dLbl>
              <c:idx val="2"/>
              <c:layout>
                <c:manualLayout>
                  <c:x val="0.10814951992321173"/>
                  <c:y val="1.0963504055104989E-2"/>
                </c:manualLayout>
              </c:layout>
              <c:tx>
                <c:rich>
                  <a:bodyPr/>
                  <a:lstStyle/>
                  <a:p>
                    <a:r>
                      <a:rPr lang="en-US" b="1" i="0" baseline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t>24,4%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95-4180-A225-099AADC9B837}"/>
                </c:ext>
              </c:extLst>
            </c:dLbl>
            <c:dLbl>
              <c:idx val="3"/>
              <c:layout>
                <c:manualLayout>
                  <c:x val="2.679844882100187E-2"/>
                  <c:y val="0.13756804799466724"/>
                </c:manualLayout>
              </c:layout>
              <c:tx>
                <c:rich>
                  <a:bodyPr/>
                  <a:lstStyle/>
                  <a:p>
                    <a:r>
                      <a:rPr lang="en-US" b="1" i="0" baseline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t>13,9%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95-4180-A225-099AADC9B83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="1" i="0" baseline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t>3,5%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95-4180-A225-099AADC9B83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b="1" i="0" baseline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</a:rPr>
                      <a:t>1,1%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95-4180-A225-099AADC9B8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i="0" baseline="0">
                    <a:solidFill>
                      <a:schemeClr val="bg1"/>
                    </a:solidFill>
                    <a:latin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Лист1!$C$5:$C$10</c:f>
              <c:strCache>
                <c:ptCount val="6"/>
                <c:pt idx="0">
                  <c:v>Локализация опухоли</c:v>
                </c:pt>
                <c:pt idx="1">
                  <c:v>Женские ПО</c:v>
                </c:pt>
                <c:pt idx="2">
                  <c:v>Мочевой пузырь</c:v>
                </c:pt>
                <c:pt idx="3">
                  <c:v>Простата</c:v>
                </c:pt>
                <c:pt idx="4">
                  <c:v>Толстый кишечник</c:v>
                </c:pt>
                <c:pt idx="5">
                  <c:v>Система кроветворения</c:v>
                </c:pt>
              </c:strCache>
            </c:strRef>
          </c:cat>
          <c:val>
            <c:numRef>
              <c:f>Лист1!$D$5:$D$10</c:f>
              <c:numCache>
                <c:formatCode>0.00%</c:formatCode>
                <c:ptCount val="6"/>
                <c:pt idx="1">
                  <c:v>0.438</c:v>
                </c:pt>
                <c:pt idx="2">
                  <c:v>0.24399999999999999</c:v>
                </c:pt>
                <c:pt idx="3">
                  <c:v>0.13900000000000001</c:v>
                </c:pt>
                <c:pt idx="4">
                  <c:v>3.5000000000000003E-2</c:v>
                </c:pt>
                <c:pt idx="5">
                  <c:v>1.0999999999999999E-2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E95-4180-A225-099AADC9B8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600" b="1" i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600" b="1"/>
            </a:pPr>
            <a:endParaRPr lang="ru-RU"/>
          </a:p>
        </c:txPr>
      </c:legendEntry>
      <c:layout>
        <c:manualLayout>
          <c:xMode val="edge"/>
          <c:yMode val="edge"/>
          <c:x val="0.54037599623433652"/>
          <c:y val="1.9935284968336856E-2"/>
          <c:w val="0.3807219519468597"/>
          <c:h val="0.89847683590712146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effectLst>
      <a:outerShdw blurRad="50800" dist="50800" dir="5400000" algn="ctr" rotWithShape="0">
        <a:srgbClr val="000000">
          <a:alpha val="83000"/>
        </a:srgbClr>
      </a:outerShdw>
    </a:effectLst>
    <a:scene3d>
      <a:camera prst="orthographicFront"/>
      <a:lightRig rig="threePt" dir="t"/>
    </a:scene3d>
    <a:sp3d>
      <a:bevelT prst="relaxedInset"/>
    </a:sp3d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'[Диаграмма в Microsoft PowerPoint]Лист1'!$D$21</c:f>
              <c:strCache>
                <c:ptCount val="1"/>
                <c:pt idx="0">
                  <c:v>Исследуемая группа</c:v>
                </c:pt>
              </c:strCache>
            </c:strRef>
          </c:tx>
          <c:invertIfNegative val="0"/>
          <c:cat>
            <c:strRef>
              <c:f>'[Диаграмма в Microsoft PowerPoint]Лист1'!$C$22:$C$25</c:f>
              <c:strCache>
                <c:ptCount val="4"/>
                <c:pt idx="0">
                  <c:v>Гематурия</c:v>
                </c:pt>
                <c:pt idx="1">
                  <c:v>Тампонада ЧЛС</c:v>
                </c:pt>
                <c:pt idx="2">
                  <c:v>Выпадение нефростомы</c:v>
                </c:pt>
                <c:pt idx="3">
                  <c:v>Обострние пиелонефрита</c:v>
                </c:pt>
              </c:strCache>
            </c:strRef>
          </c:cat>
          <c:val>
            <c:numRef>
              <c:f>'[Диаграмма в Microsoft PowerPoint]Лист1'!$D$22:$D$25</c:f>
              <c:numCache>
                <c:formatCode>0.00%</c:formatCode>
                <c:ptCount val="4"/>
                <c:pt idx="0">
                  <c:v>0.182</c:v>
                </c:pt>
                <c:pt idx="1">
                  <c:v>1.4999999999999999E-2</c:v>
                </c:pt>
                <c:pt idx="2" formatCode="General">
                  <c:v>0</c:v>
                </c:pt>
                <c:pt idx="3">
                  <c:v>0.121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70-4038-ADB6-2EF09C1EAF2D}"/>
            </c:ext>
          </c:extLst>
        </c:ser>
        <c:ser>
          <c:idx val="1"/>
          <c:order val="1"/>
          <c:tx>
            <c:strRef>
              <c:f>'[Диаграмма в Microsoft PowerPoint]Лист1'!$E$21</c:f>
              <c:strCache>
                <c:ptCount val="1"/>
                <c:pt idx="0">
                  <c:v>Контрольная группа</c:v>
                </c:pt>
              </c:strCache>
            </c:strRef>
          </c:tx>
          <c:invertIfNegative val="0"/>
          <c:cat>
            <c:strRef>
              <c:f>'[Диаграмма в Microsoft PowerPoint]Лист1'!$C$22:$C$25</c:f>
              <c:strCache>
                <c:ptCount val="4"/>
                <c:pt idx="0">
                  <c:v>Гематурия</c:v>
                </c:pt>
                <c:pt idx="1">
                  <c:v>Тампонада ЧЛС</c:v>
                </c:pt>
                <c:pt idx="2">
                  <c:v>Выпадение нефростомы</c:v>
                </c:pt>
                <c:pt idx="3">
                  <c:v>Обострние пиелонефрита</c:v>
                </c:pt>
              </c:strCache>
            </c:strRef>
          </c:cat>
          <c:val>
            <c:numRef>
              <c:f>'[Диаграмма в Microsoft PowerPoint]Лист1'!$E$22:$E$25</c:f>
              <c:numCache>
                <c:formatCode>0.00%</c:formatCode>
                <c:ptCount val="4"/>
                <c:pt idx="0">
                  <c:v>0.42299999999999999</c:v>
                </c:pt>
                <c:pt idx="1">
                  <c:v>0.14299999999999999</c:v>
                </c:pt>
                <c:pt idx="2">
                  <c:v>9.5000000000000001E-2</c:v>
                </c:pt>
                <c:pt idx="3" formatCode="0%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70-4038-ADB6-2EF09C1EAF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538176"/>
        <c:axId val="36015488"/>
        <c:axId val="0"/>
      </c:bar3DChart>
      <c:catAx>
        <c:axId val="3153817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 i="0" baseline="0">
                <a:latin typeface="Arial" panose="020B0604020202020204" pitchFamily="34" charset="0"/>
              </a:defRPr>
            </a:pPr>
            <a:endParaRPr lang="ru-RU"/>
          </a:p>
        </c:txPr>
        <c:crossAx val="36015488"/>
        <c:crosses val="autoZero"/>
        <c:auto val="1"/>
        <c:lblAlgn val="ctr"/>
        <c:lblOffset val="100"/>
        <c:noMultiLvlLbl val="0"/>
      </c:catAx>
      <c:valAx>
        <c:axId val="36015488"/>
        <c:scaling>
          <c:orientation val="minMax"/>
        </c:scaling>
        <c:delete val="0"/>
        <c:axPos val="b"/>
        <c:majorGridlines/>
        <c:numFmt formatCode="0.00%" sourceLinked="1"/>
        <c:majorTickMark val="out"/>
        <c:minorTickMark val="none"/>
        <c:tickLblPos val="nextTo"/>
        <c:crossAx val="3153817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600" b="1" i="0" baseline="0">
              <a:latin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3F6C5-7CA0-46A4-9CC2-18915A3B312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B44958-9E68-455C-8CD6-B4A203D40DE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3F6C5-7CA0-46A4-9CC2-18915A3B312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44958-9E68-455C-8CD6-B4A203D40D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3F6C5-7CA0-46A4-9CC2-18915A3B312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44958-9E68-455C-8CD6-B4A203D40D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3F6C5-7CA0-46A4-9CC2-18915A3B312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44958-9E68-455C-8CD6-B4A203D40D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3F6C5-7CA0-46A4-9CC2-18915A3B312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44958-9E68-455C-8CD6-B4A203D40DE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3F6C5-7CA0-46A4-9CC2-18915A3B312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44958-9E68-455C-8CD6-B4A203D40DE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3F6C5-7CA0-46A4-9CC2-18915A3B312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44958-9E68-455C-8CD6-B4A203D40DE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3F6C5-7CA0-46A4-9CC2-18915A3B312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44958-9E68-455C-8CD6-B4A203D40D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3F6C5-7CA0-46A4-9CC2-18915A3B312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44958-9E68-455C-8CD6-B4A203D40D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3F6C5-7CA0-46A4-9CC2-18915A3B312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44958-9E68-455C-8CD6-B4A203D40D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3F6C5-7CA0-46A4-9CC2-18915A3B312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44958-9E68-455C-8CD6-B4A203D40D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843F6C5-7CA0-46A4-9CC2-18915A3B312D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6B44958-9E68-455C-8CD6-B4A203D40DE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836712"/>
            <a:ext cx="7772400" cy="1584176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ru-RU" sz="72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720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ГОО ВПО «Донецкий национальный медицинский университет им. М. Горького»</a:t>
            </a:r>
            <a:r>
              <a:rPr lang="ru-RU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Донецкое Клиническое Территориальное Медицинское Объединение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140968"/>
            <a:ext cx="7992888" cy="4032448"/>
          </a:xfrm>
        </p:spPr>
        <p:txBody>
          <a:bodyPr>
            <a:normAutofit fontScale="85000" lnSpcReduction="20000"/>
          </a:bodyPr>
          <a:lstStyle/>
          <a:p>
            <a:r>
              <a:rPr lang="ru-RU" sz="33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МЕТОД  ПАЛЛИАТИВНОГО  ДРЕНИРОВНИЯ  ВЕРХНИХ  МОЧЕВЫВОДЯЩИХ  </a:t>
            </a:r>
            <a:r>
              <a:rPr lang="ru-RU" sz="33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ПУТЕЙ</a:t>
            </a:r>
          </a:p>
          <a:p>
            <a:endParaRPr lang="ru-RU" sz="2000" dirty="0">
              <a:latin typeface="Times New Roman"/>
              <a:ea typeface="Calibri"/>
              <a:cs typeface="Times New Roman"/>
            </a:endParaRPr>
          </a:p>
          <a:p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Малинин Ю.Ю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.,  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Шапаренко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Э.В., 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Кривобок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А.А.,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Ковач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А.В.,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Присяжнюк Е.Н.</a:t>
            </a:r>
            <a:r>
              <a:rPr lang="ru-RU" sz="2800" baseline="300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endParaRPr lang="ru-RU" sz="2000" dirty="0">
              <a:latin typeface="Times New Roman"/>
              <a:ea typeface="Calibri"/>
              <a:cs typeface="Times New Roman"/>
            </a:endParaRPr>
          </a:p>
          <a:p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endParaRPr lang="ru-RU" sz="2000" dirty="0">
              <a:latin typeface="Times New Roman"/>
              <a:ea typeface="Calibri"/>
              <a:cs typeface="Times New Roman"/>
            </a:endParaRPr>
          </a:p>
          <a:p>
            <a:r>
              <a:rPr lang="ru-RU" sz="2000" dirty="0"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41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Односторонняя обструкция </a:t>
            </a:r>
            <a:endParaRPr lang="ru-RU" sz="3600" b="1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	была 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 60</a:t>
            </a:r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(69 %) 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больных, 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	двусторонняя 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 у 27</a:t>
            </a:r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(31%)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</a:t>
            </a:r>
            <a:endParaRPr lang="ru-RU" sz="3600" b="1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 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22 пациентов </a:t>
            </a:r>
            <a:r>
              <a:rPr lang="ru-RU" sz="4800" b="1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(25,3%) 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ЧПНС проведена на фоне анурии.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570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453336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21(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24,1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%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)случае ЧПНС проводилась по стандартной методике с помощью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J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стомы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– контрольная группа, а у 66(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75,9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%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  пациентов, исследуемая группа, устанавливалась первично-хроническая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нефростома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– катетер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Фолея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(16-24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Ch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). 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80182"/>
            <a:ext cx="3456384" cy="339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52936"/>
            <a:ext cx="3672407" cy="342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51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/>
          <a:lstStyle/>
          <a:p>
            <a:r>
              <a:rPr lang="ru-RU" sz="4400" dirty="0">
                <a:latin typeface="Arial"/>
              </a:rPr>
              <a:t>Подготовка к </a:t>
            </a:r>
            <a:r>
              <a:rPr lang="ru-RU" sz="4400" dirty="0" smtClean="0">
                <a:latin typeface="Arial"/>
              </a:rPr>
              <a:t>ЧПНС 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/>
              </a:rPr>
              <a:t>Предоперационная подготовка была стандартизирована для обеих групп:</a:t>
            </a:r>
          </a:p>
          <a:p>
            <a:pPr>
              <a:buFontTx/>
              <a:buChar char="-"/>
            </a:pPr>
            <a:endParaRPr lang="ru-RU" b="1" dirty="0" smtClean="0">
              <a:solidFill>
                <a:srgbClr val="002060"/>
              </a:solidFill>
              <a:latin typeface="Arial"/>
            </a:endParaRPr>
          </a:p>
          <a:p>
            <a:pPr>
              <a:buFontTx/>
              <a:buChar char="-"/>
            </a:pPr>
            <a:r>
              <a:rPr lang="ru-RU" b="1" dirty="0" err="1" smtClean="0">
                <a:solidFill>
                  <a:srgbClr val="002060"/>
                </a:solidFill>
                <a:latin typeface="Arial"/>
              </a:rPr>
              <a:t>Премедикация</a:t>
            </a:r>
            <a:r>
              <a:rPr lang="ru-RU" b="1" dirty="0" smtClean="0">
                <a:solidFill>
                  <a:srgbClr val="002060"/>
                </a:solidFill>
                <a:latin typeface="Arial"/>
              </a:rPr>
              <a:t>  </a:t>
            </a:r>
            <a:r>
              <a:rPr lang="ru-RU" b="1" dirty="0" err="1" smtClean="0">
                <a:solidFill>
                  <a:srgbClr val="002060"/>
                </a:solidFill>
                <a:latin typeface="Arial"/>
              </a:rPr>
              <a:t>промедолом</a:t>
            </a:r>
            <a:r>
              <a:rPr lang="ru-RU" b="1" dirty="0" smtClean="0">
                <a:solidFill>
                  <a:srgbClr val="002060"/>
                </a:solidFill>
                <a:latin typeface="Arial"/>
              </a:rPr>
              <a:t> (умеренная </a:t>
            </a:r>
            <a:r>
              <a:rPr lang="ru-RU" b="1" dirty="0" err="1" smtClean="0">
                <a:solidFill>
                  <a:srgbClr val="002060"/>
                </a:solidFill>
                <a:latin typeface="Arial"/>
              </a:rPr>
              <a:t>седация</a:t>
            </a:r>
            <a:r>
              <a:rPr lang="ru-RU" b="1" dirty="0" smtClean="0">
                <a:solidFill>
                  <a:srgbClr val="002060"/>
                </a:solidFill>
                <a:latin typeface="Arial"/>
              </a:rPr>
              <a:t>, обезболивание)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latin typeface="Arial"/>
              </a:rPr>
              <a:t>Превентивное введение антибиотиков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latin typeface="Arial"/>
              </a:rPr>
              <a:t>Противошоковая терапия (преднизолон 25-50мг, </a:t>
            </a:r>
            <a:r>
              <a:rPr lang="ru-RU" b="1" dirty="0" err="1" smtClean="0">
                <a:solidFill>
                  <a:srgbClr val="002060"/>
                </a:solidFill>
                <a:latin typeface="Arial"/>
              </a:rPr>
              <a:t>дексаметазон</a:t>
            </a:r>
            <a:r>
              <a:rPr lang="ru-RU" b="1" dirty="0" smtClean="0">
                <a:solidFill>
                  <a:srgbClr val="002060"/>
                </a:solidFill>
                <a:latin typeface="Arial"/>
              </a:rPr>
              <a:t> 4-8мг)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latin typeface="Arial"/>
              </a:rPr>
              <a:t>Форсирование диуреза (фуросемид 20-40мг)</a:t>
            </a:r>
          </a:p>
          <a:p>
            <a:pPr marL="0" indent="0">
              <a:buNone/>
            </a:pPr>
            <a:endParaRPr lang="ru-RU" b="1" dirty="0" smtClean="0">
              <a:solidFill>
                <a:srgbClr val="002060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/>
              </a:rPr>
              <a:t>При необходимости </a:t>
            </a:r>
            <a:r>
              <a:rPr lang="ru-RU" b="1" dirty="0" err="1" smtClean="0">
                <a:solidFill>
                  <a:srgbClr val="002060"/>
                </a:solidFill>
                <a:latin typeface="Arial"/>
              </a:rPr>
              <a:t>интраоперационно</a:t>
            </a:r>
            <a:r>
              <a:rPr lang="ru-RU" b="1" dirty="0" smtClean="0">
                <a:solidFill>
                  <a:srgbClr val="002060"/>
                </a:solidFill>
                <a:latin typeface="Arial"/>
              </a:rPr>
              <a:t> проводилась </a:t>
            </a:r>
            <a:r>
              <a:rPr lang="ru-RU" b="1" dirty="0" err="1" smtClean="0">
                <a:solidFill>
                  <a:srgbClr val="002060"/>
                </a:solidFill>
                <a:latin typeface="Arial"/>
              </a:rPr>
              <a:t>гемостатическая</a:t>
            </a:r>
            <a:r>
              <a:rPr lang="ru-RU" b="1" dirty="0" smtClean="0">
                <a:solidFill>
                  <a:srgbClr val="002060"/>
                </a:solidFill>
                <a:latin typeface="Arial"/>
              </a:rPr>
              <a:t> терапия (</a:t>
            </a:r>
            <a:r>
              <a:rPr lang="ru-RU" b="1" dirty="0" err="1" smtClean="0">
                <a:solidFill>
                  <a:srgbClr val="002060"/>
                </a:solidFill>
                <a:latin typeface="Arial"/>
              </a:rPr>
              <a:t>этамзилат</a:t>
            </a:r>
            <a:r>
              <a:rPr lang="ru-RU" b="1" dirty="0" smtClean="0">
                <a:solidFill>
                  <a:srgbClr val="002060"/>
                </a:solidFill>
                <a:latin typeface="Arial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Arial"/>
              </a:rPr>
              <a:t>транексам</a:t>
            </a:r>
            <a:r>
              <a:rPr lang="ru-RU" b="1" dirty="0" smtClean="0">
                <a:solidFill>
                  <a:srgbClr val="002060"/>
                </a:solidFill>
                <a:latin typeface="Arial"/>
              </a:rPr>
              <a:t>), </a:t>
            </a:r>
            <a:r>
              <a:rPr lang="ru-RU" b="1" dirty="0" err="1" smtClean="0">
                <a:solidFill>
                  <a:srgbClr val="002060"/>
                </a:solidFill>
                <a:latin typeface="Arial"/>
              </a:rPr>
              <a:t>посиндромальная</a:t>
            </a:r>
            <a:r>
              <a:rPr lang="ru-RU" b="1" dirty="0" smtClean="0">
                <a:solidFill>
                  <a:srgbClr val="002060"/>
                </a:solidFill>
                <a:latin typeface="Arial"/>
              </a:rPr>
              <a:t> терапия.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1863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блетон\Documents\УРОЛОГИЯ\Без названия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78886"/>
            <a:ext cx="3672408" cy="233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003232" cy="6120680"/>
          </a:xfrm>
        </p:spPr>
        <p:txBody>
          <a:bodyPr>
            <a:normAutofit lnSpcReduction="1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Предлагаемая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методика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включла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в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себя:  </a:t>
            </a:r>
          </a:p>
          <a:p>
            <a:pPr lvl="0">
              <a:spcBef>
                <a:spcPts val="0"/>
              </a:spcBef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пункцию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чашечно-лоханочной системы (ЧЛС) под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ультрозвуковым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  и(или)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Ro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-контролем,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введение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ЧЛС проводника по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Сельдингеру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 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(ткани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вплоть до капсулы, вдоль проводника инфильтрировались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15-20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мл 0, 5% раствора новокаина или 5-10мл 2% раствора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лидокаина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).</a:t>
            </a:r>
          </a:p>
          <a:p>
            <a:pPr lvl="0">
              <a:spcBef>
                <a:spcPts val="0"/>
              </a:spcBef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После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рассечения кожи канал 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дилатировался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бужами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Alken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 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или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Amplatz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на 1-2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Ch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больше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диаметра устанавливаемого  катетера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Далее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Сельдингеру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про-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водилась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ЧПНС катетером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Фолея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С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гемостатической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и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фикси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рующей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целью баллон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катетера     раздувался.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614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97666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Среднее время операции в исследуемой группе оставило  </a:t>
            </a:r>
            <a:r>
              <a:rPr lang="ru-RU" sz="26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17±2,6мин.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 а в контрольной - </a:t>
            </a:r>
            <a:r>
              <a:rPr lang="ru-RU" sz="26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15±3,1мин.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Основными осложнениями в исследуемой группе были: </a:t>
            </a:r>
            <a:endParaRPr lang="ru-RU" sz="2600" b="1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6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гаматурия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- 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	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	 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   12(</a:t>
            </a:r>
            <a:r>
              <a:rPr lang="ru-RU" sz="26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18,2</a:t>
            </a:r>
            <a:r>
              <a:rPr lang="ru-RU" sz="26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%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), </a:t>
            </a:r>
            <a:endParaRPr lang="ru-RU" sz="2600" b="1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тампонада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ЧЛС - 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		 1(</a:t>
            </a:r>
            <a:r>
              <a:rPr lang="ru-RU" sz="26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1,5</a:t>
            </a:r>
            <a:r>
              <a:rPr lang="ru-RU" sz="26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%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), </a:t>
            </a:r>
            <a:endParaRPr lang="ru-RU" sz="2600" b="1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обострение пиелонефрита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 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8(</a:t>
            </a:r>
            <a:r>
              <a:rPr lang="ru-RU" sz="26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12,1%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При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стандартной ЧПНС отмечены: </a:t>
            </a:r>
            <a:endParaRPr lang="ru-RU" sz="2600" b="1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6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гаматурия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-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			9(</a:t>
            </a:r>
            <a:r>
              <a:rPr lang="ru-RU" sz="26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42,3</a:t>
            </a:r>
            <a:r>
              <a:rPr lang="ru-RU" sz="26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%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), </a:t>
            </a:r>
            <a:endParaRPr lang="ru-RU" sz="2600" b="1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тампонада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ЧЛС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	          3(</a:t>
            </a:r>
            <a:r>
              <a:rPr lang="ru-RU" sz="26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14,3</a:t>
            </a:r>
            <a:r>
              <a:rPr lang="ru-RU" sz="26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%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), </a:t>
            </a:r>
            <a:endParaRPr lang="ru-RU" sz="2600" b="1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выпадение </a:t>
            </a:r>
            <a:r>
              <a:rPr lang="ru-RU" sz="26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нефростомы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-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	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2(</a:t>
            </a:r>
            <a:r>
              <a:rPr lang="ru-RU" sz="26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9,5</a:t>
            </a:r>
            <a:r>
              <a:rPr lang="ru-RU" sz="26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%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), </a:t>
            </a:r>
            <a:endParaRPr lang="ru-RU" sz="2600" b="1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обострение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пиелонефрита -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4(</a:t>
            </a:r>
            <a:r>
              <a:rPr lang="ru-RU" sz="26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19</a:t>
            </a:r>
            <a:r>
              <a:rPr lang="ru-RU" sz="26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%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). </a:t>
            </a:r>
          </a:p>
          <a:p>
            <a:endParaRPr lang="ru-RU" dirty="0"/>
          </a:p>
        </p:txBody>
      </p:sp>
      <p:pic>
        <p:nvPicPr>
          <p:cNvPr id="1027" name="Picture 3" descr="C:\Users\аблетон\Documents\УРОЛОГИЯ\unnamed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41" y="2276872"/>
            <a:ext cx="2559214" cy="25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блетон\Documents\УРОЛОГИЯ\unnamed (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53533"/>
            <a:ext cx="2520280" cy="126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44" y="3614738"/>
            <a:ext cx="2399821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C:\Users\аблетон\Documents\УРОЛОГИЯ\CHPNS_katetr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240" y="4238756"/>
            <a:ext cx="1974627" cy="214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14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0791881"/>
              </p:ext>
            </p:extLst>
          </p:nvPr>
        </p:nvGraphicFramePr>
        <p:xfrm>
          <a:off x="467544" y="117505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39552" y="5805264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NB!	</a:t>
            </a:r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Субъективно </a:t>
            </a: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первично-хроническая </a:t>
            </a:r>
            <a:r>
              <a:rPr lang="ru-RU" sz="2200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нефростомия</a:t>
            </a: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переносилась не хуже стандартной ЧПНС. </a:t>
            </a:r>
            <a:endParaRPr lang="ru-RU" sz="2200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76672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Осложнения, возникшие при первично-хронической 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нефростомии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и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стандартной ЧПНС. </a:t>
            </a:r>
            <a:endParaRPr lang="ru-RU" sz="2400" dirty="0">
              <a:solidFill>
                <a:prstClr val="black">
                  <a:lumMod val="50000"/>
                  <a:lumOff val="50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6983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0465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Таким образом,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первичнохроническая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нефростомия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имеет ряд преимуществ перед стандартной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ЧПНС ,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что характеризуется значительным снижением количества осложнений дренирования. </a:t>
            </a:r>
            <a:endParaRPr lang="en-US" sz="3200" b="1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3200" b="1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Предложенная 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тактика позволяет  отвести мочу  у требующих длительных сроков дренирования пациентов с критическими оперативными рисками и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коагулопатиями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84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328592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Использование в качестве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дренажа катетера </a:t>
            </a:r>
            <a:r>
              <a:rPr lang="en-US" sz="3200" b="1" dirty="0">
                <a:solidFill>
                  <a:srgbClr val="002060"/>
                </a:solidFill>
                <a:latin typeface="arial"/>
              </a:rPr>
              <a:t>Foley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позволяет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значительно снизить себестоимость лечения  за счет низкой стоимости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данного дренажа 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 большей, по сравнению со стандартной ЧПНС,  продолжительности его возможной  эксплуатации до замены.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001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/>
          <a:lstStyle/>
          <a:p>
            <a:r>
              <a:rPr lang="ru-RU" b="1" dirty="0" smtClean="0">
                <a:latin typeface="Times New Roman"/>
                <a:ea typeface="Calibri"/>
                <a:cs typeface="Times New Roman"/>
              </a:rPr>
              <a:t>Выводы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853136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  <a:r>
              <a:rPr lang="ru-RU" sz="38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Предложенный метод  паллиативного первично-хронического  дренирования </a:t>
            </a:r>
            <a:r>
              <a:rPr lang="ru-RU" sz="3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является </a:t>
            </a:r>
            <a:r>
              <a:rPr lang="ru-RU" sz="38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наиболее приемлемым способом отведения мочи у </a:t>
            </a:r>
            <a:r>
              <a:rPr lang="ru-RU" sz="3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38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онкологических </a:t>
            </a:r>
            <a:r>
              <a:rPr lang="ru-RU" sz="3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больных  с обструкцией ВМП.</a:t>
            </a:r>
            <a:endParaRPr lang="ru-RU" sz="380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ru-RU" sz="3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57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3250704" cy="6525344"/>
          </a:xfrm>
        </p:spPr>
        <p:txBody>
          <a:bodyPr/>
          <a:lstStyle/>
          <a:p>
            <a:r>
              <a:rPr lang="ru-RU" sz="4800" dirty="0" smtClean="0"/>
              <a:t>Спасибо за внимание!</a:t>
            </a:r>
            <a:endParaRPr lang="ru-RU" sz="4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4664"/>
            <a:ext cx="4495779" cy="608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06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46038"/>
            <a:ext cx="3883532" cy="366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3"/>
            <a:ext cx="8208912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Прекращение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пассажа мочи  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 мочеточнику на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фоне 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опухолевого процесса 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является частой причиной острого ухудшения состояния 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пациента.</a:t>
            </a:r>
            <a:endParaRPr lang="ru-RU" sz="260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Отсутствие  </a:t>
            </a:r>
            <a:r>
              <a:rPr lang="ru-RU" sz="2600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артифициального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отведения 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мочи часто приводит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 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гибели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не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от основного </a:t>
            </a:r>
            <a:r>
              <a:rPr lang="ru-RU" sz="2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заболе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</a:t>
            </a:r>
          </a:p>
          <a:p>
            <a:pPr marL="0" indent="0">
              <a:buNone/>
            </a:pPr>
            <a:r>
              <a:rPr lang="ru-RU" sz="2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вания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 фоне </a:t>
            </a:r>
            <a:r>
              <a:rPr lang="ru-RU" sz="2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септи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</a:t>
            </a:r>
          </a:p>
          <a:p>
            <a:pPr marL="0" indent="0">
              <a:buNone/>
            </a:pPr>
            <a:r>
              <a:rPr lang="ru-RU" sz="2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ческих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осложнений 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вторичного  </a:t>
            </a:r>
            <a:r>
              <a:rPr lang="ru-RU" sz="2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пиело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нефрита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острой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и(или) </a:t>
            </a:r>
            <a:endParaRPr lang="ru-RU" sz="2600" b="1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хронической почечной 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недостаточности</a:t>
            </a:r>
          </a:p>
          <a:p>
            <a:endParaRPr lang="ru-RU" sz="2800" b="1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54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476672"/>
            <a:ext cx="4186808" cy="5649491"/>
          </a:xfrm>
        </p:spPr>
        <p:txBody>
          <a:bodyPr/>
          <a:lstStyle/>
          <a:p>
            <a:pPr lvl="0"/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связи с тем, что тяжесть </a:t>
            </a:r>
            <a:r>
              <a:rPr lang="ru-RU" sz="2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состояния и распространенность опухолевого процесса часто препятствуют радикальному хирургическому лечению, проведению лучевой и(или) </a:t>
            </a:r>
            <a:r>
              <a:rPr lang="ru-RU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химиотерапии используются паллиативные методы  лечения. </a:t>
            </a:r>
            <a:endParaRPr lang="ru-RU" sz="260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941"/>
            <a:ext cx="4171999" cy="591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24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417646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332656"/>
            <a:ext cx="4968552" cy="652534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Стандартом дренирования  верхних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мочевывыводящих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путей (ВМП)  при данной патологии  является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чрескожная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пункционная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нефростомия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(ЧПНС).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ru-RU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Данное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хирургическое  пособие предполагает установку  постоянного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нефростомического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дренажа малого диаметра (6-14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Ch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),  что  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тебует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регулярного обслуживания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нефростомы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и ее замены раз в 4-6 недель.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941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lum bright="-8000" contras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28578"/>
            <a:ext cx="2448272" cy="3112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связи с этим целесообразным решением проблемы может стать использование первично-хронического дренирования ЧЛС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нефростомами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большего диаметра (16-24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Ch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 под местной анестезией.  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02" y="2744924"/>
            <a:ext cx="266841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lum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49080"/>
            <a:ext cx="345121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70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3"/>
            <a:ext cx="5410944" cy="465037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Arial"/>
              </a:rPr>
              <a:t>Методика </a:t>
            </a:r>
            <a:r>
              <a:rPr lang="ru-RU" b="1" dirty="0" err="1">
                <a:solidFill>
                  <a:srgbClr val="002060"/>
                </a:solidFill>
                <a:latin typeface="Arial"/>
              </a:rPr>
              <a:t>чрескожной</a:t>
            </a:r>
            <a:r>
              <a:rPr lang="ru-RU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/>
              </a:rPr>
              <a:t>нефростомии</a:t>
            </a:r>
            <a:r>
              <a:rPr lang="ru-RU" b="1" dirty="0" smtClean="0">
                <a:solidFill>
                  <a:srgbClr val="002060"/>
                </a:solidFill>
                <a:latin typeface="Arial"/>
              </a:rPr>
              <a:t> впервые была </a:t>
            </a:r>
            <a:r>
              <a:rPr lang="ru-RU" b="1" dirty="0">
                <a:solidFill>
                  <a:srgbClr val="002060"/>
                </a:solidFill>
                <a:latin typeface="Arial"/>
              </a:rPr>
              <a:t>описана в </a:t>
            </a:r>
            <a:r>
              <a:rPr lang="ru-RU" b="1" dirty="0" smtClean="0">
                <a:solidFill>
                  <a:srgbClr val="002060"/>
                </a:solidFill>
                <a:latin typeface="Arial"/>
              </a:rPr>
              <a:t>1955г</a:t>
            </a:r>
            <a:r>
              <a:rPr lang="ru-RU" b="1" dirty="0">
                <a:solidFill>
                  <a:srgbClr val="002060"/>
                </a:solidFill>
                <a:latin typeface="Arial"/>
              </a:rPr>
              <a:t>. </a:t>
            </a:r>
            <a:r>
              <a:rPr lang="ru-RU" b="1" dirty="0" smtClean="0">
                <a:solidFill>
                  <a:srgbClr val="002060"/>
                </a:solidFill>
                <a:latin typeface="Arial"/>
              </a:rPr>
              <a:t>(</a:t>
            </a:r>
            <a:r>
              <a:rPr lang="ru-RU" b="1" dirty="0" err="1">
                <a:solidFill>
                  <a:srgbClr val="002060"/>
                </a:solidFill>
                <a:latin typeface="Arial"/>
              </a:rPr>
              <a:t>Goodwin</a:t>
            </a:r>
            <a:r>
              <a:rPr lang="ru-RU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/>
              </a:rPr>
              <a:t>et</a:t>
            </a:r>
            <a:r>
              <a:rPr lang="ru-RU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/>
              </a:rPr>
              <a:t>al</a:t>
            </a:r>
            <a:r>
              <a:rPr lang="ru-RU" b="1" dirty="0" smtClean="0">
                <a:solidFill>
                  <a:srgbClr val="002060"/>
                </a:solidFill>
                <a:latin typeface="Arial"/>
              </a:rPr>
              <a:t>).</a:t>
            </a:r>
          </a:p>
          <a:p>
            <a:pPr marL="0" indent="0">
              <a:buNone/>
            </a:pPr>
            <a:endParaRPr lang="ru-RU" sz="1000" b="1" dirty="0" smtClean="0">
              <a:solidFill>
                <a:srgbClr val="002060"/>
              </a:solidFill>
              <a:latin typeface="Arial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Arial"/>
              </a:rPr>
              <a:t>До </a:t>
            </a:r>
            <a:r>
              <a:rPr lang="ru-RU" b="1" dirty="0">
                <a:solidFill>
                  <a:srgbClr val="002060"/>
                </a:solidFill>
                <a:latin typeface="Arial"/>
              </a:rPr>
              <a:t>этого отведение мочи из </a:t>
            </a:r>
            <a:r>
              <a:rPr lang="ru-RU" b="1" dirty="0" smtClean="0">
                <a:solidFill>
                  <a:srgbClr val="002060"/>
                </a:solidFill>
                <a:latin typeface="Arial"/>
              </a:rPr>
              <a:t>собирательной </a:t>
            </a:r>
            <a:r>
              <a:rPr lang="ru-RU" b="1" dirty="0">
                <a:solidFill>
                  <a:srgbClr val="002060"/>
                </a:solidFill>
                <a:latin typeface="Arial"/>
              </a:rPr>
              <a:t>системы </a:t>
            </a:r>
            <a:r>
              <a:rPr lang="ru-RU" b="1" dirty="0" smtClean="0">
                <a:solidFill>
                  <a:srgbClr val="002060"/>
                </a:solidFill>
                <a:latin typeface="Arial"/>
              </a:rPr>
              <a:t>почек </a:t>
            </a:r>
            <a:endParaRPr lang="ru-RU" b="1" dirty="0">
              <a:solidFill>
                <a:srgbClr val="002060"/>
              </a:solidFill>
              <a:latin typeface="Arial"/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Arial"/>
              </a:rPr>
              <a:t>осуществлялось </a:t>
            </a:r>
            <a:r>
              <a:rPr lang="ru-RU" b="1" dirty="0" smtClean="0">
                <a:solidFill>
                  <a:srgbClr val="002060"/>
                </a:solidFill>
                <a:latin typeface="Arial"/>
              </a:rPr>
              <a:t>только с </a:t>
            </a:r>
            <a:r>
              <a:rPr lang="ru-RU" b="1" dirty="0">
                <a:solidFill>
                  <a:srgbClr val="002060"/>
                </a:solidFill>
                <a:latin typeface="Arial"/>
              </a:rPr>
              <a:t>помощью </a:t>
            </a:r>
            <a:r>
              <a:rPr lang="ru-RU" b="1" dirty="0" smtClean="0">
                <a:solidFill>
                  <a:srgbClr val="002060"/>
                </a:solidFill>
                <a:latin typeface="Arial"/>
              </a:rPr>
              <a:t>операционной </a:t>
            </a:r>
            <a:r>
              <a:rPr lang="ru-RU" b="1" dirty="0" err="1" smtClean="0">
                <a:solidFill>
                  <a:srgbClr val="002060"/>
                </a:solidFill>
                <a:latin typeface="Arial"/>
              </a:rPr>
              <a:t>нефростомии</a:t>
            </a:r>
            <a:r>
              <a:rPr lang="ru-RU" b="1" dirty="0">
                <a:solidFill>
                  <a:srgbClr val="002060"/>
                </a:solidFill>
                <a:latin typeface="Arial"/>
              </a:rPr>
              <a:t>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6906"/>
            <a:ext cx="518457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8777"/>
            <a:ext cx="3456384" cy="621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70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Цель работы.</a:t>
            </a:r>
            <a:r>
              <a:rPr lang="ru-RU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Исследовать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возможность малоинвазивной установки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нефростом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большого диаметра под местным обезболиванием, сравнить результаты лечения со стандартной ЧПНС.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3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655239"/>
            <a:ext cx="3887639" cy="2365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bright="12000" contras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72751"/>
            <a:ext cx="3867375" cy="2365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70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период с января 2018г. по октябрь 2020г. проведено </a:t>
            </a:r>
            <a:r>
              <a:rPr 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ЧПНС пациентам  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онкологическими заболеваниями. </a:t>
            </a:r>
          </a:p>
          <a:p>
            <a:endParaRPr lang="ru-RU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Мужчин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 </a:t>
            </a:r>
            <a:r>
              <a:rPr 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(41,4 %)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женщин - </a:t>
            </a:r>
            <a:r>
              <a:rPr 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 (58,6%)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70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075240" cy="5760640"/>
          </a:xfrm>
        </p:spPr>
        <p:txBody>
          <a:bodyPr/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Причиной обструкции  ВМП у 38 (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43,8%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больных была опухоль женских половых органов, у 28 (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24,4%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- рак мочевого пузыря, у 16 (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13,9%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- рак простаты, у 4(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3,5%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- рак толстого кишечника,  у одной пациентки  (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1,1 %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окклюзия мочеточников  была вызвана лейкозной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лимфаденопатией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1736414"/>
              </p:ext>
            </p:extLst>
          </p:nvPr>
        </p:nvGraphicFramePr>
        <p:xfrm>
          <a:off x="467544" y="2780928"/>
          <a:ext cx="820891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94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435</TotalTime>
  <Words>519</Words>
  <Application>Microsoft Office PowerPoint</Application>
  <PresentationFormat>Экран (4:3)</PresentationFormat>
  <Paragraphs>84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Arial</vt:lpstr>
      <vt:lpstr>Calibri</vt:lpstr>
      <vt:lpstr>Century Gothic</vt:lpstr>
      <vt:lpstr>Courier New</vt:lpstr>
      <vt:lpstr>Palatino Linotype</vt:lpstr>
      <vt:lpstr>Times New Roman</vt:lpstr>
      <vt:lpstr>Исполнительная</vt:lpstr>
      <vt:lpstr> ГОО ВПО «Донецкий национальный медицинский университет им. М. Горького» Донецкое Клиническое Территориальное Медицинское Объединение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работы. 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Подготовка к ЧПНС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 </vt:lpstr>
      <vt:lpstr>Спасибо за внимание!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ГОО ВПО «Донецкий национальный медицинский университет им. М. Горького» Донецкое Клиническое Территориальное Медицинское Объединение</dc:title>
  <dc:creator>аблетон</dc:creator>
  <cp:lastModifiedBy>Пользователь</cp:lastModifiedBy>
  <cp:revision>41</cp:revision>
  <dcterms:created xsi:type="dcterms:W3CDTF">2020-10-29T12:57:06Z</dcterms:created>
  <dcterms:modified xsi:type="dcterms:W3CDTF">2020-11-03T09:12:34Z</dcterms:modified>
</cp:coreProperties>
</file>