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media/image6.jpg" ContentType="image/jpeg"/>
  <Override PartName="/ppt/media/image7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notesSlides/notesSlide2.xml" ContentType="application/vnd.openxmlformats-officedocument.presentationml.notesSlide+xml"/>
  <Override PartName="/ppt/media/image23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29.jpg" ContentType="image/jpeg"/>
  <Override PartName="/ppt/media/image30.jpg" ContentType="image/jpeg"/>
  <Override PartName="/ppt/charts/chart1.xml" ContentType="application/vnd.openxmlformats-officedocument.drawingml.chart+xml"/>
  <Override PartName="/ppt/media/image3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5"/>
  </p:notesMasterIdLst>
  <p:sldIdLst>
    <p:sldId id="256" r:id="rId3"/>
    <p:sldId id="274" r:id="rId4"/>
    <p:sldId id="275" r:id="rId5"/>
    <p:sldId id="258" r:id="rId6"/>
    <p:sldId id="277" r:id="rId7"/>
    <p:sldId id="279" r:id="rId8"/>
    <p:sldId id="264" r:id="rId9"/>
    <p:sldId id="280" r:id="rId10"/>
    <p:sldId id="267" r:id="rId11"/>
    <p:sldId id="268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73" r:id="rId24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DBB"/>
    <a:srgbClr val="63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38" autoAdjust="0"/>
  </p:normalViewPr>
  <p:slideViewPr>
    <p:cSldViewPr>
      <p:cViewPr>
        <p:scale>
          <a:sx n="63" d="100"/>
          <a:sy n="63" d="100"/>
        </p:scale>
        <p:origin x="-129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yduk\&#1090;&#1088;&#1072;&#1085;&#1079;&#1080;&#1090;\2018\&#1042;&#1088;&#1072;&#1095;&#1077;&#1073;&#1085;&#1099;&#1081;%20&#1086;&#1090;&#1076;&#1077;&#1083;\&#1060;&#1077;&#1076;&#1086;&#1089;&#1077;&#1077;&#1074;\&#1060;&#1054;&#1056;&#1059;&#1052;%20&#1058;&#1045;&#1047;&#1048;&#1057;&#1067;\&#1048;&#1089;&#1087;&#1086;&#1083;&#1055;&#1088;&#1086;&#1075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view3D>
      <c:rotX val="45"/>
      <c:rotY val="2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216293882204461E-4"/>
          <c:y val="1.6104713641652883E-2"/>
          <c:w val="0.88090613458432798"/>
          <c:h val="0.98389528635834711"/>
        </c:manualLayout>
      </c:layout>
      <c:pie3DChart>
        <c:varyColors val="1"/>
        <c:ser>
          <c:idx val="0"/>
          <c:order val="0"/>
          <c:tx>
            <c:strRef>
              <c:f>Лист1!$C$4</c:f>
              <c:strCache>
                <c:ptCount val="1"/>
                <c:pt idx="0">
                  <c:v>всего</c:v>
                </c:pt>
              </c:strCache>
            </c:strRef>
          </c:tx>
          <c:explosion val="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497-4D37-BE8C-FB6113C3805D}"/>
              </c:ext>
            </c:extLst>
          </c:dPt>
          <c:dPt>
            <c:idx val="1"/>
            <c:bubble3D val="0"/>
            <c:explosion val="16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497-4D37-BE8C-FB6113C3805D}"/>
              </c:ext>
            </c:extLst>
          </c:dPt>
          <c:dPt>
            <c:idx val="2"/>
            <c:bubble3D val="0"/>
            <c:explosion val="19"/>
            <c:spPr>
              <a:solidFill>
                <a:srgbClr val="497DB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497-4D37-BE8C-FB6113C3805D}"/>
              </c:ext>
            </c:extLst>
          </c:dPt>
          <c:dPt>
            <c:idx val="3"/>
            <c:bubble3D val="0"/>
            <c:explosion val="14"/>
            <c:spPr>
              <a:solidFill>
                <a:srgbClr val="6A95C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497-4D37-BE8C-FB6113C3805D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97-4D37-BE8C-FB6113C3805D}"/>
                </c:ext>
              </c:extLst>
            </c:dLbl>
            <c:dLbl>
              <c:idx val="1"/>
              <c:layout>
                <c:manualLayout>
                  <c:x val="6.0430270274324314E-2"/>
                  <c:y val="1.6401369660840569E-3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2000" dirty="0" err="1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республи-канские</a:t>
                    </a:r>
                    <a:r>
                      <a:rPr lang="ru-RU" sz="20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УЗ </a:t>
                    </a:r>
                  </a:p>
                  <a:p>
                    <a:pPr>
                      <a:defRPr sz="2000" b="1" i="0" u="none" strike="noStrike" baseline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20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19</a:t>
                    </a:r>
                    <a:endParaRPr lang="ru-RU" sz="20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683573902015516"/>
                      <c:h val="0.17953473953230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497-4D37-BE8C-FB6113C3805D}"/>
                </c:ext>
              </c:extLst>
            </c:dLbl>
            <c:dLbl>
              <c:idx val="2"/>
              <c:layout>
                <c:manualLayout>
                  <c:x val="4.980094075559003E-2"/>
                  <c:y val="0.14347323383984875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2000" baseline="0" dirty="0" err="1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Районые</a:t>
                    </a:r>
                    <a:r>
                      <a:rPr lang="ru-RU" sz="20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УЗ </a:t>
                    </a:r>
                    <a:endParaRPr lang="ru-RU" sz="2000" baseline="0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  <a:p>
                    <a:pPr>
                      <a:defRPr sz="2000" b="1" i="0" u="none" strike="noStrike" baseline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2000" baseline="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3</a:t>
                    </a:r>
                    <a:endParaRPr lang="ru-RU" sz="20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236392065437796"/>
                      <c:h val="0.211523343491329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497-4D37-BE8C-FB6113C3805D}"/>
                </c:ext>
              </c:extLst>
            </c:dLbl>
            <c:dLbl>
              <c:idx val="3"/>
              <c:layout>
                <c:manualLayout>
                  <c:x val="0.12478518721722778"/>
                  <c:y val="-4.4470776786369841E-2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20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УЗ городов</a:t>
                    </a:r>
                    <a:endParaRPr lang="ru-RU" sz="2000" baseline="0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  <a:p>
                    <a:pPr>
                      <a:defRPr sz="2000" b="1" i="0" u="none" strike="noStrike" baseline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2000" baseline="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109</a:t>
                    </a:r>
                    <a:endParaRPr lang="ru-RU" sz="20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544604400490787"/>
                      <c:h val="0.122044471703836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497-4D37-BE8C-FB6113C3805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350" b="1" i="0" u="none" strike="noStrike" baseline="0">
                    <a:solidFill>
                      <a:schemeClr val="tx2">
                        <a:lumMod val="75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Лист1!$B$5:$B$8</c:f>
              <c:strCache>
                <c:ptCount val="4"/>
                <c:pt idx="0">
                  <c:v>другие</c:v>
                </c:pt>
                <c:pt idx="1">
                  <c:v>республиканские</c:v>
                </c:pt>
                <c:pt idx="2">
                  <c:v>районы</c:v>
                </c:pt>
                <c:pt idx="3">
                  <c:v>города</c:v>
                </c:pt>
              </c:strCache>
            </c:strRef>
          </c:cat>
          <c:val>
            <c:numRef>
              <c:f>Лист1!$C$5:$C$8</c:f>
              <c:numCache>
                <c:formatCode>General</c:formatCode>
                <c:ptCount val="4"/>
                <c:pt idx="0">
                  <c:v>45</c:v>
                </c:pt>
                <c:pt idx="1">
                  <c:v>19</c:v>
                </c:pt>
                <c:pt idx="2">
                  <c:v>3</c:v>
                </c:pt>
                <c:pt idx="3">
                  <c:v>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497-4D37-BE8C-FB6113C38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C965E-BD22-4003-84E6-24CCBC339086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E78E4-A8B8-4AC8-BE14-C9E7EA7C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4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E78E4-A8B8-4AC8-BE14-C9E7EA7C16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1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E78E4-A8B8-4AC8-BE14-C9E7EA7C16F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2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93AA3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30"/>
              </a:lnSpc>
            </a:pP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889"/>
            <a:ext cx="4724775" cy="705515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8404"/>
            <a:ext cx="4724775" cy="4357393"/>
          </a:xfrm>
        </p:spPr>
        <p:txBody>
          <a:bodyPr/>
          <a:lstStyle>
            <a:lvl1pPr>
              <a:defRPr sz="2647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889"/>
            <a:ext cx="4726631" cy="705515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8404"/>
            <a:ext cx="4726631" cy="4357393"/>
          </a:xfrm>
        </p:spPr>
        <p:txBody>
          <a:bodyPr/>
          <a:lstStyle>
            <a:lvl1pPr>
              <a:defRPr sz="2647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EAB52-13D8-49AA-A7E1-2DF4FC84B3ED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BA263-9E9B-4BCE-BA9E-493234905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5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6B6E-59D4-468B-B187-3C0D9F40E44C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2CBD-FD62-4665-8AAB-9B8C3C49B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970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DC6F1-D58E-4BE3-B83F-88FF96B624B5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F909-546C-4281-8F6B-AD5C81F67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7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113"/>
            <a:ext cx="3518055" cy="1281483"/>
          </a:xfrm>
        </p:spPr>
        <p:txBody>
          <a:bodyPr anchor="b"/>
          <a:lstStyle>
            <a:lvl1pPr algn="l">
              <a:defRPr sz="220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114"/>
            <a:ext cx="5977908" cy="6454683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7"/>
            </a:lvl3pPr>
            <a:lvl4pPr>
              <a:defRPr sz="2206"/>
            </a:lvl4pPr>
            <a:lvl5pPr>
              <a:defRPr sz="2206"/>
            </a:lvl5pPr>
            <a:lvl6pPr>
              <a:defRPr sz="2206"/>
            </a:lvl6pPr>
            <a:lvl7pPr>
              <a:defRPr sz="2206"/>
            </a:lvl7pPr>
            <a:lvl8pPr>
              <a:defRPr sz="2206"/>
            </a:lvl8pPr>
            <a:lvl9pPr>
              <a:defRPr sz="220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597"/>
            <a:ext cx="3518055" cy="5173200"/>
          </a:xfrm>
        </p:spPr>
        <p:txBody>
          <a:bodyPr/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D049F-74EA-48A6-82DF-751961EBDFFE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D67DF-2277-493C-9228-90E2CAF65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79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3995"/>
            <a:ext cx="6416040" cy="624986"/>
          </a:xfrm>
        </p:spPr>
        <p:txBody>
          <a:bodyPr anchor="b"/>
          <a:lstStyle>
            <a:lvl1pPr algn="l">
              <a:defRPr sz="220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755"/>
            <a:ext cx="6416040" cy="4537710"/>
          </a:xfrm>
        </p:spPr>
        <p:txBody>
          <a:bodyPr rtlCol="0">
            <a:normAutofit/>
          </a:bodyPr>
          <a:lstStyle>
            <a:lvl1pPr marL="0" indent="0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8981"/>
            <a:ext cx="6416040" cy="887584"/>
          </a:xfrm>
        </p:spPr>
        <p:txBody>
          <a:bodyPr/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58A07-6599-463F-A0B7-4333DEDB04B7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6A84-5A09-4217-BBA6-FF4C524A3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04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35429-F6EA-4DA4-8D69-01C3CA1F2072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35CB1-1378-4112-B1C0-46321DF2F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89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65"/>
            <a:ext cx="2406015" cy="645293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65"/>
            <a:ext cx="7039822" cy="64529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55F3A-6205-4E46-86A7-16C57FF120AC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87A9-2ECB-4D46-BBBC-DABAF6F53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8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93AA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93AA3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30"/>
              </a:lnSpc>
            </a:pP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130" cy="1188085"/>
          </a:xfrm>
          <a:custGeom>
            <a:avLst/>
            <a:gdLst/>
            <a:ahLst/>
            <a:cxnLst/>
            <a:rect l="l" t="t" r="r" b="b"/>
            <a:pathLst>
              <a:path w="10692130" h="1188085">
                <a:moveTo>
                  <a:pt x="0" y="1187996"/>
                </a:moveTo>
                <a:lnTo>
                  <a:pt x="10692003" y="1187996"/>
                </a:lnTo>
                <a:lnTo>
                  <a:pt x="10692003" y="0"/>
                </a:lnTo>
                <a:lnTo>
                  <a:pt x="0" y="0"/>
                </a:lnTo>
                <a:lnTo>
                  <a:pt x="0" y="1187996"/>
                </a:lnTo>
                <a:close/>
              </a:path>
            </a:pathLst>
          </a:custGeom>
          <a:solidFill>
            <a:srgbClr val="091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997431" y="12"/>
            <a:ext cx="6694571" cy="118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188008"/>
            <a:ext cx="4585304" cy="6371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698009" y="1942211"/>
            <a:ext cx="5994400" cy="4718050"/>
          </a:xfrm>
          <a:custGeom>
            <a:avLst/>
            <a:gdLst/>
            <a:ahLst/>
            <a:cxnLst/>
            <a:rect l="l" t="t" r="r" b="b"/>
            <a:pathLst>
              <a:path w="5994400" h="4718050">
                <a:moveTo>
                  <a:pt x="0" y="4717796"/>
                </a:moveTo>
                <a:lnTo>
                  <a:pt x="5993993" y="4717796"/>
                </a:lnTo>
                <a:lnTo>
                  <a:pt x="5993993" y="0"/>
                </a:lnTo>
                <a:lnTo>
                  <a:pt x="0" y="0"/>
                </a:lnTo>
                <a:lnTo>
                  <a:pt x="0" y="4717796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93AA3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30"/>
              </a:lnSpc>
            </a:pP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0" cy="1188085"/>
          </a:xfrm>
          <a:custGeom>
            <a:avLst/>
            <a:gdLst/>
            <a:ahLst/>
            <a:cxnLst/>
            <a:rect l="l" t="t" r="r" b="b"/>
            <a:pathLst>
              <a:path h="1188085">
                <a:moveTo>
                  <a:pt x="0" y="0"/>
                </a:moveTo>
                <a:lnTo>
                  <a:pt x="0" y="1187996"/>
                </a:lnTo>
              </a:path>
            </a:pathLst>
          </a:custGeom>
          <a:ln w="3175">
            <a:solidFill>
              <a:srgbClr val="0916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93AA3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30"/>
              </a:lnSpc>
            </a:pP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93AA3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30"/>
              </a:lnSpc>
            </a:pP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386"/>
            <a:ext cx="9089390" cy="16211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8374-2DB9-4CD8-BDDF-2F0929E844B5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CD7A5-E1E5-4C6E-BD05-7B7DCC072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8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8A54C-23A2-495D-B960-105DF160265B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1AF4E-DDB3-40BF-B0CD-0FFDD19F0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39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832"/>
            <a:ext cx="9089390" cy="1502066"/>
          </a:xfrm>
        </p:spPr>
        <p:txBody>
          <a:bodyPr anchor="t"/>
          <a:lstStyle>
            <a:lvl1pPr algn="l">
              <a:defRPr sz="441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5459"/>
            <a:ext cx="9089390" cy="1654373"/>
          </a:xfrm>
        </p:spPr>
        <p:txBody>
          <a:bodyPr anchor="b"/>
          <a:lstStyle>
            <a:lvl1pPr marL="0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32C79-182C-47CF-8571-5218DFEA7056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333F2-CBE8-4AFB-86E6-4451916C1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50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666"/>
            <a:ext cx="4722918" cy="4991131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666"/>
            <a:ext cx="4722918" cy="4991131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468D6-D505-4119-85D4-BFAC29475942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B3DD-8F2C-412A-B289-EFF4097C6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9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130" cy="1188085"/>
          </a:xfrm>
          <a:custGeom>
            <a:avLst/>
            <a:gdLst/>
            <a:ahLst/>
            <a:cxnLst/>
            <a:rect l="l" t="t" r="r" b="b"/>
            <a:pathLst>
              <a:path w="10692130" h="1188085">
                <a:moveTo>
                  <a:pt x="0" y="1187996"/>
                </a:moveTo>
                <a:lnTo>
                  <a:pt x="10692003" y="1187996"/>
                </a:lnTo>
                <a:lnTo>
                  <a:pt x="10692003" y="0"/>
                </a:lnTo>
                <a:lnTo>
                  <a:pt x="0" y="0"/>
                </a:lnTo>
                <a:lnTo>
                  <a:pt x="0" y="1187996"/>
                </a:lnTo>
                <a:close/>
              </a:path>
            </a:pathLst>
          </a:custGeom>
          <a:solidFill>
            <a:srgbClr val="091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997431" y="12"/>
            <a:ext cx="6694571" cy="1187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9499" y="171750"/>
            <a:ext cx="5574400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16354" y="1642256"/>
            <a:ext cx="6660690" cy="2756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93AA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04576" y="6885063"/>
            <a:ext cx="25590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93AA3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30"/>
              </a:lnSpc>
            </a:pP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670" y="302865"/>
            <a:ext cx="962406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764666"/>
            <a:ext cx="9624060" cy="499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23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89FC21-259E-46FC-88AB-D9616F220CD1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9642"/>
            <a:ext cx="338624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9642"/>
            <a:ext cx="2495127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23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0B715A-EE8B-4BA3-89FB-08E0BE9C8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51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52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52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52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52">
          <a:solidFill>
            <a:schemeClr val="tx1"/>
          </a:solidFill>
          <a:latin typeface="Calibri" pitchFamily="34" charset="0"/>
        </a:defRPr>
      </a:lvl5pPr>
      <a:lvl6pPr marL="504200" algn="ctr" rtl="0" fontAlgn="base">
        <a:spcBef>
          <a:spcPct val="0"/>
        </a:spcBef>
        <a:spcAft>
          <a:spcPct val="0"/>
        </a:spcAft>
        <a:defRPr sz="4852">
          <a:solidFill>
            <a:schemeClr val="tx1"/>
          </a:solidFill>
          <a:latin typeface="Calibri" pitchFamily="34" charset="0"/>
        </a:defRPr>
      </a:lvl6pPr>
      <a:lvl7pPr marL="1008400" algn="ctr" rtl="0" fontAlgn="base">
        <a:spcBef>
          <a:spcPct val="0"/>
        </a:spcBef>
        <a:spcAft>
          <a:spcPct val="0"/>
        </a:spcAft>
        <a:defRPr sz="4852">
          <a:solidFill>
            <a:schemeClr val="tx1"/>
          </a:solidFill>
          <a:latin typeface="Calibri" pitchFamily="34" charset="0"/>
        </a:defRPr>
      </a:lvl7pPr>
      <a:lvl8pPr marL="1512600" algn="ctr" rtl="0" fontAlgn="base">
        <a:spcBef>
          <a:spcPct val="0"/>
        </a:spcBef>
        <a:spcAft>
          <a:spcPct val="0"/>
        </a:spcAft>
        <a:defRPr sz="4852">
          <a:solidFill>
            <a:schemeClr val="tx1"/>
          </a:solidFill>
          <a:latin typeface="Calibri" pitchFamily="34" charset="0"/>
        </a:defRPr>
      </a:lvl8pPr>
      <a:lvl9pPr marL="2016801" algn="ctr" rtl="0" fontAlgn="base">
        <a:spcBef>
          <a:spcPct val="0"/>
        </a:spcBef>
        <a:spcAft>
          <a:spcPct val="0"/>
        </a:spcAft>
        <a:defRPr sz="4852">
          <a:solidFill>
            <a:schemeClr val="tx1"/>
          </a:solidFill>
          <a:latin typeface="Calibri" pitchFamily="34" charset="0"/>
        </a:defRPr>
      </a:lvl9pPr>
    </p:titleStyle>
    <p:bodyStyle>
      <a:lvl1pPr marL="378150" indent="-3781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529" kern="1200">
          <a:solidFill>
            <a:schemeClr val="tx1"/>
          </a:solidFill>
          <a:latin typeface="+mn-lt"/>
          <a:ea typeface="+mn-ea"/>
          <a:cs typeface="+mn-cs"/>
        </a:defRPr>
      </a:lvl1pPr>
      <a:lvl2pPr marL="819325" indent="-31512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088" kern="1200">
          <a:solidFill>
            <a:schemeClr val="tx1"/>
          </a:solidFill>
          <a:latin typeface="+mn-lt"/>
          <a:ea typeface="+mn-ea"/>
          <a:cs typeface="+mn-cs"/>
        </a:defRPr>
      </a:lvl2pPr>
      <a:lvl3pPr marL="1260500" indent="-2521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3pPr>
      <a:lvl4pPr marL="1764701" indent="-2521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206" kern="1200">
          <a:solidFill>
            <a:schemeClr val="tx1"/>
          </a:solidFill>
          <a:latin typeface="+mn-lt"/>
          <a:ea typeface="+mn-ea"/>
          <a:cs typeface="+mn-cs"/>
        </a:defRPr>
      </a:lvl4pPr>
      <a:lvl5pPr marL="2268901" indent="-2521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206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spcBef>
          <a:spcPct val="20000"/>
        </a:spcBef>
        <a:buFont typeface="Arial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spcBef>
          <a:spcPct val="20000"/>
        </a:spcBef>
        <a:buFont typeface="Arial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spcBef>
          <a:spcPct val="20000"/>
        </a:spcBef>
        <a:buFont typeface="Arial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spcBef>
          <a:spcPct val="20000"/>
        </a:spcBef>
        <a:buFont typeface="Arial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indent="457200" algn="ctr">
              <a:spcAft>
                <a:spcPts val="0"/>
              </a:spcAft>
              <a:tabLst>
                <a:tab pos="685800" algn="l"/>
              </a:tabLst>
            </a:pP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  <a:tabLst>
                <a:tab pos="685800" algn="l"/>
              </a:tabLst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  <a:tabLst>
                <a:tab pos="685800" algn="l"/>
              </a:tabLst>
            </a:pP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  <a:tabLst>
                <a:tab pos="685800" algn="l"/>
              </a:tabLst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  <a:tabLst>
                <a:tab pos="685800" algn="l"/>
              </a:tabLst>
            </a:pP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  <a:tabLst>
                <a:tab pos="685800" algn="l"/>
              </a:tabLst>
            </a:pP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  <a:tabLst>
                <a:tab pos="685800" algn="l"/>
              </a:tabLst>
            </a:pP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  <a:tabLst>
                <a:tab pos="685800" algn="l"/>
              </a:tabLst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АВТОМАТИЗАЦИЯ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ПРОЦЕССОВ ВНУТРЕННЕГО КОНТРОЛЯ КАЧЕСТВА В УЧРЕЖДЕНИЯХ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ЗДРАВООХРАНЕНИЯ</a:t>
            </a:r>
          </a:p>
          <a:p>
            <a:pPr indent="457200" algn="ctr">
              <a:spcAft>
                <a:spcPts val="0"/>
              </a:spcAft>
              <a:tabLst>
                <a:tab pos="685800" algn="l"/>
              </a:tabLst>
            </a:pP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								</a:t>
            </a:r>
            <a:r>
              <a:rPr lang="ru-RU" sz="2400" b="1" dirty="0" smtClean="0">
                <a:solidFill>
                  <a:schemeClr val="bg1"/>
                </a:solidFill>
              </a:rPr>
              <a:t>	Федосеев </a:t>
            </a:r>
            <a:r>
              <a:rPr lang="ru-RU" sz="2400" b="1" dirty="0">
                <a:solidFill>
                  <a:schemeClr val="bg1"/>
                </a:solidFill>
              </a:rPr>
              <a:t>А. </a:t>
            </a:r>
            <a:r>
              <a:rPr lang="ru-RU" sz="2400" b="1" dirty="0" smtClean="0">
                <a:solidFill>
                  <a:schemeClr val="bg1"/>
                </a:solidFill>
              </a:rPr>
              <a:t>Б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							«</a:t>
            </a:r>
            <a:r>
              <a:rPr lang="ru-RU" b="1" dirty="0">
                <a:solidFill>
                  <a:schemeClr val="bg1"/>
                </a:solidFill>
              </a:rPr>
              <a:t>Республиканский Центр организации </a:t>
            </a:r>
            <a:r>
              <a:rPr lang="ru-RU" b="1" dirty="0" smtClean="0">
                <a:solidFill>
                  <a:schemeClr val="bg1"/>
                </a:solidFill>
              </a:rPr>
              <a:t>							здравоохранения</a:t>
            </a:r>
            <a:r>
              <a:rPr lang="ru-RU" b="1" dirty="0">
                <a:solidFill>
                  <a:schemeClr val="bg1"/>
                </a:solidFill>
              </a:rPr>
              <a:t>, медицинской </a:t>
            </a:r>
            <a:r>
              <a:rPr lang="ru-RU" b="1" dirty="0" smtClean="0">
                <a:solidFill>
                  <a:schemeClr val="bg1"/>
                </a:solidFill>
              </a:rPr>
              <a:t>								статистики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							и </a:t>
            </a:r>
            <a:r>
              <a:rPr lang="ru-RU" b="1" dirty="0">
                <a:solidFill>
                  <a:schemeClr val="bg1"/>
                </a:solidFill>
              </a:rPr>
              <a:t>информационных технологий»</a:t>
            </a:r>
            <a:endParaRPr lang="ru-RU" dirty="0">
              <a:solidFill>
                <a:schemeClr val="bg1"/>
              </a:solidFill>
            </a:endParaRPr>
          </a:p>
          <a:p>
            <a:pPr indent="457200" algn="ctr">
              <a:spcAft>
                <a:spcPts val="0"/>
              </a:spcAft>
              <a:tabLst>
                <a:tab pos="685800" algn="l"/>
              </a:tabLst>
            </a:pP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49357" y="6897763"/>
            <a:ext cx="1860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b="1" spc="-50" dirty="0">
                <a:solidFill>
                  <a:srgbClr val="093AA3"/>
                </a:solidFill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88008"/>
            <a:ext cx="8242300" cy="6371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87996"/>
            <a:ext cx="0" cy="4446270"/>
          </a:xfrm>
          <a:custGeom>
            <a:avLst/>
            <a:gdLst/>
            <a:ahLst/>
            <a:cxnLst/>
            <a:rect l="l" t="t" r="r" b="b"/>
            <a:pathLst>
              <a:path h="4446270">
                <a:moveTo>
                  <a:pt x="0" y="0"/>
                </a:moveTo>
                <a:lnTo>
                  <a:pt x="0" y="4446003"/>
                </a:lnTo>
              </a:path>
            </a:pathLst>
          </a:custGeom>
          <a:ln w="3175">
            <a:solidFill>
              <a:srgbClr val="F4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9499" y="1215634"/>
            <a:ext cx="7675912" cy="5385192"/>
          </a:xfrm>
          <a:custGeom>
            <a:avLst/>
            <a:gdLst/>
            <a:ahLst/>
            <a:cxnLst/>
            <a:rect l="l" t="t" r="r" b="b"/>
            <a:pathLst>
              <a:path w="8120380" h="4446270">
                <a:moveTo>
                  <a:pt x="0" y="4446003"/>
                </a:moveTo>
                <a:lnTo>
                  <a:pt x="8119795" y="4446003"/>
                </a:lnTo>
                <a:lnTo>
                  <a:pt x="8119795" y="0"/>
                </a:lnTo>
                <a:lnTo>
                  <a:pt x="0" y="0"/>
                </a:lnTo>
                <a:lnTo>
                  <a:pt x="0" y="4446003"/>
                </a:lnTo>
                <a:close/>
              </a:path>
            </a:pathLst>
          </a:custGeom>
          <a:solidFill>
            <a:srgbClr val="F4F4F4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3700" y="105654"/>
            <a:ext cx="6444802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pc="55" dirty="0">
                <a:solidFill>
                  <a:prstClr val="white"/>
                </a:solidFill>
              </a:rPr>
              <a:t>Оценка случая оказания медицинской помощи в поликлинике</a:t>
            </a:r>
            <a:endParaRPr spc="105" dirty="0"/>
          </a:p>
        </p:txBody>
      </p:sp>
      <p:sp>
        <p:nvSpPr>
          <p:cNvPr id="12" name="object 12"/>
          <p:cNvSpPr/>
          <p:nvPr/>
        </p:nvSpPr>
        <p:spPr>
          <a:xfrm>
            <a:off x="2574302" y="6955879"/>
            <a:ext cx="3720465" cy="0"/>
          </a:xfrm>
          <a:custGeom>
            <a:avLst/>
            <a:gdLst/>
            <a:ahLst/>
            <a:cxnLst/>
            <a:rect l="l" t="t" r="r" b="b"/>
            <a:pathLst>
              <a:path w="3720465">
                <a:moveTo>
                  <a:pt x="0" y="0"/>
                </a:moveTo>
                <a:lnTo>
                  <a:pt x="3719995" y="0"/>
                </a:lnTo>
              </a:path>
            </a:pathLst>
          </a:custGeom>
          <a:ln w="84150">
            <a:solidFill>
              <a:srgbClr val="E0D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02" y="1119537"/>
            <a:ext cx="8141791" cy="5600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03" y="4772024"/>
            <a:ext cx="8141790" cy="2787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00" y="171750"/>
            <a:ext cx="7740199" cy="1200329"/>
          </a:xfrm>
        </p:spPr>
        <p:txBody>
          <a:bodyPr/>
          <a:lstStyle/>
          <a:p>
            <a:r>
              <a:rPr lang="ru-RU" spc="55" dirty="0"/>
              <a:t>Оценка случая оказания медицинской помощи в поликлинике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424"/>
            <a:ext cx="106934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" y="171750"/>
            <a:ext cx="7968799" cy="1200329"/>
          </a:xfrm>
        </p:spPr>
        <p:txBody>
          <a:bodyPr/>
          <a:lstStyle/>
          <a:p>
            <a:r>
              <a:rPr lang="ru-RU" spc="55" dirty="0"/>
              <a:t>Оценка случая оказания медицинской помощи в поликлинике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4424"/>
            <a:ext cx="7175499" cy="6448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3" y="1635452"/>
            <a:ext cx="4508787" cy="57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025"/>
            <a:ext cx="8991599" cy="1200329"/>
          </a:xfrm>
        </p:spPr>
        <p:txBody>
          <a:bodyPr/>
          <a:lstStyle/>
          <a:p>
            <a:r>
              <a:rPr lang="ru-RU" spc="55" dirty="0"/>
              <a:t>Оценка случая оказания медицинской помощи в </a:t>
            </a:r>
            <a:r>
              <a:rPr lang="ru-RU" spc="55" dirty="0" smtClean="0"/>
              <a:t>стационаре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25"/>
            <a:ext cx="6718300" cy="6372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800346"/>
            <a:ext cx="4508498" cy="3209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3324225"/>
            <a:ext cx="5118098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" y="171750"/>
            <a:ext cx="9448799" cy="1200329"/>
          </a:xfrm>
        </p:spPr>
        <p:txBody>
          <a:bodyPr/>
          <a:lstStyle/>
          <a:p>
            <a:r>
              <a:rPr lang="ru-RU" spc="55" dirty="0"/>
              <a:t>Оценка случая оказания медицинской помощи в стационаре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4424"/>
            <a:ext cx="6489700" cy="6448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1" y="1114424"/>
            <a:ext cx="4584696" cy="64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200025"/>
            <a:ext cx="6825801" cy="800219"/>
          </a:xfrm>
        </p:spPr>
        <p:txBody>
          <a:bodyPr/>
          <a:lstStyle/>
          <a:p>
            <a:r>
              <a:rPr lang="ru-RU" dirty="0" smtClean="0"/>
              <a:t>ОЦЕНКА РЕЗУЛЬТАТОВ КОНТРОЛЯ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24"/>
            <a:ext cx="5803900" cy="4191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772622"/>
            <a:ext cx="6642098" cy="4495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7" y="3835110"/>
            <a:ext cx="8677044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100" y="171750"/>
            <a:ext cx="7206799" cy="400110"/>
          </a:xfrm>
        </p:spPr>
        <p:txBody>
          <a:bodyPr/>
          <a:lstStyle/>
          <a:p>
            <a:r>
              <a:rPr lang="ru-RU" dirty="0" smtClean="0"/>
              <a:t>ОЦЕНКА ПО СЛУЖБАМ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24"/>
            <a:ext cx="1069340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" y="171750"/>
            <a:ext cx="7892599" cy="800219"/>
          </a:xfrm>
        </p:spPr>
        <p:txBody>
          <a:bodyPr/>
          <a:lstStyle/>
          <a:p>
            <a:pPr algn="ctr"/>
            <a:r>
              <a:rPr lang="ru-RU" dirty="0" smtClean="0"/>
              <a:t>Индикативная оценка </a:t>
            </a:r>
            <a:r>
              <a:rPr lang="ru-RU" dirty="0"/>
              <a:t>деятельности отдельных служб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350"/>
            <a:ext cx="8545286" cy="6590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3629025"/>
            <a:ext cx="3517898" cy="406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9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2300" y="200025"/>
            <a:ext cx="9220200" cy="830997"/>
          </a:xfrm>
        </p:spPr>
        <p:txBody>
          <a:bodyPr/>
          <a:lstStyle/>
          <a:p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Возможны</a:t>
            </a:r>
            <a:r>
              <a:rPr lang="ru-RU" sz="1800" spc="-7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разные</a:t>
            </a:r>
            <a:r>
              <a:rPr lang="ru-RU" sz="1800" spc="-7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определения</a:t>
            </a:r>
            <a:r>
              <a:rPr lang="ru-RU" sz="1800" spc="-6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качественной</a:t>
            </a:r>
            <a:r>
              <a:rPr lang="ru-RU" sz="1800" spc="-7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медицинской</a:t>
            </a:r>
            <a:r>
              <a:rPr lang="ru-RU" sz="1800" spc="-7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помощи.</a:t>
            </a:r>
            <a:r>
              <a:rPr lang="ru-RU" sz="1800" spc="-95" dirty="0">
                <a:latin typeface="Arial" panose="020B0604020202020204" pitchFamily="34" charset="0"/>
                <a:ea typeface="Arial" panose="020B0604020202020204" pitchFamily="34" charset="0"/>
              </a:rPr>
              <a:t> Рамочной основе ВОЗ по обеспечению интегрированных ориентированных на человека услуг здравоохранения качественная медицинская помощь подразумевает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419224"/>
            <a:ext cx="10693400" cy="6143625"/>
          </a:xfrm>
        </p:spPr>
        <p:txBody>
          <a:bodyPr/>
          <a:lstStyle/>
          <a:p>
            <a:pPr marL="342900" marR="692785" lvl="0" indent="-342900" defTabSz="914400" eaLnBrk="1" fontAlgn="auto" latinLnBrk="0" hangingPunct="1">
              <a:lnSpc>
                <a:spcPct val="105000"/>
              </a:lnSpc>
              <a:spcBef>
                <a:spcPts val="515"/>
              </a:spcBef>
              <a:spcAft>
                <a:spcPts val="0"/>
              </a:spcAft>
              <a:buClr>
                <a:srgbClr val="5F9E45"/>
              </a:buClr>
              <a:buSzPts val="900"/>
              <a:buFont typeface="Arial" panose="020B0604020202020204" pitchFamily="34" charset="0"/>
              <a:buChar char="•"/>
              <a:tabLst>
                <a:tab pos="316865" algn="l"/>
              </a:tabLst>
              <a:defRPr/>
            </a:pPr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Эффективность:</a:t>
            </a:r>
            <a:r>
              <a:rPr lang="ru-RU" spc="-105" dirty="0">
                <a:solidFill>
                  <a:srgbClr val="FF0000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предоставление</a:t>
            </a:r>
            <a:r>
              <a:rPr lang="ru-RU" spc="-95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услуг</a:t>
            </a:r>
            <a:r>
              <a:rPr lang="ru-RU" spc="-1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здравоохранения,</a:t>
            </a:r>
            <a:r>
              <a:rPr lang="ru-RU" spc="-12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основанных на доказательной медицине, тем, кто нуждается в таких</a:t>
            </a:r>
            <a:r>
              <a:rPr lang="ru-RU" spc="-15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услугах.</a:t>
            </a:r>
          </a:p>
          <a:p>
            <a:pPr marL="342900" marR="300990" lvl="0" indent="-342900" defTabSz="914400" eaLnBrk="1" fontAlgn="auto" latinLnBrk="0" hangingPunct="1">
              <a:lnSpc>
                <a:spcPct val="105000"/>
              </a:lnSpc>
              <a:spcBef>
                <a:spcPts val="380"/>
              </a:spcBef>
              <a:spcAft>
                <a:spcPts val="0"/>
              </a:spcAft>
              <a:buClr>
                <a:srgbClr val="5F9E45"/>
              </a:buClr>
              <a:buSzPts val="900"/>
              <a:buFont typeface="Arial" panose="020B0604020202020204" pitchFamily="34" charset="0"/>
              <a:buChar char="•"/>
              <a:tabLst>
                <a:tab pos="316865" algn="l"/>
              </a:tabLst>
              <a:defRPr/>
            </a:pPr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Безопасность: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недопущение причинения вреда людям, которым </a:t>
            </a:r>
            <a:r>
              <a:rPr lang="ru-RU" spc="-15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оказывается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медицинская</a:t>
            </a:r>
            <a:r>
              <a:rPr lang="ru-RU" spc="-25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помощь.</a:t>
            </a:r>
          </a:p>
          <a:p>
            <a:pPr marL="342900" marR="459105" lvl="0" indent="-342900" defTabSz="914400" eaLnBrk="1" fontAlgn="auto" latinLnBrk="0" hangingPunct="1">
              <a:lnSpc>
                <a:spcPct val="105000"/>
              </a:lnSpc>
              <a:spcBef>
                <a:spcPts val="380"/>
              </a:spcBef>
              <a:spcAft>
                <a:spcPts val="0"/>
              </a:spcAft>
              <a:buClr>
                <a:srgbClr val="5F9E45"/>
              </a:buClr>
              <a:buSzPts val="900"/>
              <a:buFont typeface="Arial" panose="020B0604020202020204" pitchFamily="34" charset="0"/>
              <a:buChar char="•"/>
              <a:tabLst>
                <a:tab pos="316865" algn="l"/>
              </a:tabLst>
              <a:defRPr/>
            </a:pPr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Ориентированность на человека:</a:t>
            </a:r>
            <a:r>
              <a:rPr lang="ru-RU" spc="-190" dirty="0">
                <a:solidFill>
                  <a:srgbClr val="FF0000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предоставление медицинской </a:t>
            </a:r>
            <a:r>
              <a:rPr lang="ru-RU" spc="-15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помощи,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которая отвечает предпочтениям, потребностям и ценностям</a:t>
            </a:r>
            <a:r>
              <a:rPr lang="ru-RU" spc="13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людей.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0800" marR="438150" lvl="0" indent="0" defTabSz="914400" eaLnBrk="1" fontAlgn="auto" latinLnBrk="0" hangingPunct="1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0800" marR="438150" lvl="0" indent="0" defTabSz="914400" eaLnBrk="1" fontAlgn="auto" latinLnBrk="0" hangingPunct="1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Помимо</a:t>
            </a:r>
            <a:r>
              <a:rPr lang="ru-RU" spc="-165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этого,</a:t>
            </a:r>
            <a:r>
              <a:rPr lang="ru-RU" spc="-175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чтобы</a:t>
            </a:r>
            <a:r>
              <a:rPr lang="ru-RU" spc="-16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реализовать</a:t>
            </a:r>
            <a:r>
              <a:rPr lang="ru-RU" spc="-16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преимущества</a:t>
            </a:r>
            <a:r>
              <a:rPr lang="ru-RU" spc="-16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качественного</a:t>
            </a:r>
            <a:r>
              <a:rPr lang="ru-RU" spc="-16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обслуживания,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 медицинские</a:t>
            </a:r>
            <a:r>
              <a:rPr lang="ru-RU" spc="-55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услуги</a:t>
            </a:r>
            <a:r>
              <a:rPr lang="ru-RU" spc="-5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должны</a:t>
            </a:r>
            <a:r>
              <a:rPr lang="ru-RU" spc="-5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отвечать</a:t>
            </a:r>
            <a:r>
              <a:rPr lang="ru-RU" spc="-5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следующим</a:t>
            </a:r>
            <a:r>
              <a:rPr lang="ru-RU" spc="-5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критериям:</a:t>
            </a:r>
          </a:p>
          <a:p>
            <a:pPr marL="342900" marR="548005" lvl="0" indent="-342900" defTabSz="914400" eaLnBrk="1" fontAlgn="auto" latinLnBrk="0" hangingPunct="1">
              <a:lnSpc>
                <a:spcPct val="105000"/>
              </a:lnSpc>
              <a:spcBef>
                <a:spcPts val="370"/>
              </a:spcBef>
              <a:spcAft>
                <a:spcPts val="0"/>
              </a:spcAft>
              <a:buClr>
                <a:srgbClr val="5F9E45"/>
              </a:buClr>
              <a:buSzPts val="900"/>
              <a:buFont typeface="Arial" panose="020B0604020202020204" pitchFamily="34" charset="0"/>
              <a:buChar char="•"/>
              <a:tabLst>
                <a:tab pos="316865" algn="l"/>
              </a:tabLst>
              <a:defRPr/>
            </a:pPr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Своевременность:</a:t>
            </a:r>
            <a:r>
              <a:rPr lang="ru-RU" dirty="0">
                <a:solidFill>
                  <a:srgbClr val="009999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сокращение времени ожидания, а иногда и опасных задержек как для тех, кто получает услуги, так и для тех, кто их</a:t>
            </a:r>
            <a:r>
              <a:rPr lang="ru-RU" spc="-165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оказывает.</a:t>
            </a:r>
          </a:p>
          <a:p>
            <a:pPr marL="342900" marR="481965" lvl="0" indent="-342900" defTabSz="914400" eaLnBrk="1" fontAlgn="auto" latinLnBrk="0" hangingPunct="1">
              <a:lnSpc>
                <a:spcPct val="105000"/>
              </a:lnSpc>
              <a:spcBef>
                <a:spcPts val="380"/>
              </a:spcBef>
              <a:spcAft>
                <a:spcPts val="0"/>
              </a:spcAft>
              <a:buClr>
                <a:srgbClr val="5F9E45"/>
              </a:buClr>
              <a:buSzPts val="900"/>
              <a:buFont typeface="Arial" panose="020B0604020202020204" pitchFamily="34" charset="0"/>
              <a:buChar char="•"/>
              <a:tabLst>
                <a:tab pos="316865" algn="l"/>
              </a:tabLst>
              <a:defRPr/>
            </a:pPr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Справедливость: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обеспечение медицинского обслуживания одинакового качества вне зависимости от возраста, пола, гендерной идентичности, расы,</a:t>
            </a:r>
            <a:r>
              <a:rPr lang="ru-RU" spc="-155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национальности,</a:t>
            </a:r>
            <a:r>
              <a:rPr lang="ru-RU" spc="-15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географического</a:t>
            </a:r>
            <a:r>
              <a:rPr lang="ru-RU" spc="-135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положения,</a:t>
            </a:r>
            <a:r>
              <a:rPr lang="ru-RU" spc="-155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религии,</a:t>
            </a:r>
            <a:r>
              <a:rPr lang="ru-RU" spc="-15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социально- экономического</a:t>
            </a:r>
            <a:r>
              <a:rPr lang="ru-RU" spc="-8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статуса,</a:t>
            </a:r>
            <a:r>
              <a:rPr lang="ru-RU" spc="-105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языковой</a:t>
            </a:r>
            <a:r>
              <a:rPr lang="ru-RU" spc="-75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или</a:t>
            </a:r>
            <a:r>
              <a:rPr lang="ru-RU" spc="-8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политической</a:t>
            </a:r>
            <a:r>
              <a:rPr lang="ru-RU" spc="-8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принадлежности.</a:t>
            </a:r>
          </a:p>
          <a:p>
            <a:pPr marL="342900" marR="457835" lvl="0" indent="-342900" defTabSz="914400" eaLnBrk="1" fontAlgn="auto" latinLnBrk="0" hangingPunct="1">
              <a:lnSpc>
                <a:spcPct val="105000"/>
              </a:lnSpc>
              <a:spcBef>
                <a:spcPts val="365"/>
              </a:spcBef>
              <a:spcAft>
                <a:spcPts val="0"/>
              </a:spcAft>
              <a:buClr>
                <a:srgbClr val="5F9E45"/>
              </a:buClr>
              <a:buSzPts val="900"/>
              <a:buFont typeface="Arial" panose="020B0604020202020204" pitchFamily="34" charset="0"/>
              <a:buChar char="•"/>
              <a:tabLst>
                <a:tab pos="316865" algn="l"/>
              </a:tabLst>
              <a:defRPr/>
            </a:pPr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Комплексность: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обеспечение медицинского обслуживания, скоординированного</a:t>
            </a:r>
            <a:r>
              <a:rPr lang="ru-RU" spc="-6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</a:t>
            </a:r>
            <a:r>
              <a:rPr lang="ru-RU" spc="-6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уровням</a:t>
            </a:r>
            <a:r>
              <a:rPr lang="ru-RU" spc="-6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</a:t>
            </a:r>
            <a:r>
              <a:rPr lang="ru-RU" spc="-6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поставщикам,</a:t>
            </a:r>
            <a:r>
              <a:rPr lang="ru-RU" spc="-85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а</a:t>
            </a:r>
            <a:r>
              <a:rPr lang="ru-RU" spc="-55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также</a:t>
            </a:r>
            <a:r>
              <a:rPr lang="ru-RU" spc="-6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полного</a:t>
            </a:r>
            <a:r>
              <a:rPr lang="ru-RU" spc="-6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спектра медицинских</a:t>
            </a:r>
            <a:r>
              <a:rPr lang="ru-RU" spc="-45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услуг</a:t>
            </a:r>
            <a:r>
              <a:rPr lang="ru-RU" spc="-4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ru-RU" spc="-45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протяжении</a:t>
            </a:r>
            <a:r>
              <a:rPr lang="ru-RU" spc="-4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всей</a:t>
            </a:r>
            <a:r>
              <a:rPr lang="ru-RU" spc="-45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жизни.</a:t>
            </a:r>
          </a:p>
          <a:p>
            <a:pPr marL="342900" marR="487680" lvl="0" indent="-342900" defTabSz="914400" eaLnBrk="1" fontAlgn="auto" latinLnBrk="0" hangingPunct="1">
              <a:lnSpc>
                <a:spcPct val="105000"/>
              </a:lnSpc>
              <a:spcBef>
                <a:spcPts val="360"/>
              </a:spcBef>
              <a:spcAft>
                <a:spcPts val="0"/>
              </a:spcAft>
              <a:buClr>
                <a:srgbClr val="5F9E45"/>
              </a:buClr>
              <a:buSzPts val="900"/>
              <a:buFont typeface="Arial" panose="020B0604020202020204" pitchFamily="34" charset="0"/>
              <a:buChar char="•"/>
              <a:tabLst>
                <a:tab pos="316865" algn="l"/>
              </a:tabLst>
              <a:defRPr/>
            </a:pPr>
            <a:r>
              <a:rPr lang="ru-RU" dirty="0" err="1">
                <a:solidFill>
                  <a:srgbClr val="FF0000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Затратоэффективность</a:t>
            </a:r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:</a:t>
            </a:r>
            <a:r>
              <a:rPr lang="ru-RU" spc="-145" dirty="0">
                <a:solidFill>
                  <a:srgbClr val="009999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извлечение</a:t>
            </a:r>
            <a:r>
              <a:rPr lang="ru-RU" spc="-14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максимальной</a:t>
            </a:r>
            <a:r>
              <a:rPr lang="ru-RU" spc="-14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пользы</a:t>
            </a:r>
            <a:r>
              <a:rPr lang="ru-RU" spc="-145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из</a:t>
            </a:r>
            <a:r>
              <a:rPr lang="ru-RU" spc="-14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pc="-15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имеющихся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ресурсов и недопущение</a:t>
            </a:r>
            <a:r>
              <a:rPr lang="ru-RU" spc="-55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расточительства.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/>
            <a:endParaRPr lang="ru-RU" sz="1500" dirty="0">
              <a:solidFill>
                <a:srgbClr val="009999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3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9499" y="171750"/>
            <a:ext cx="5574400" cy="800219"/>
          </a:xfrm>
        </p:spPr>
        <p:txBody>
          <a:bodyPr/>
          <a:lstStyle/>
          <a:p>
            <a:r>
              <a:rPr lang="ru-RU" dirty="0" smtClean="0"/>
              <a:t>Использование программы в учреждениях здравоохранения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1876425"/>
            <a:ext cx="4813300" cy="5486400"/>
          </a:xfrm>
          <a:prstGeom prst="rect">
            <a:avLst/>
          </a:prstGeom>
        </p:spPr>
      </p:pic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7708900" y="5762624"/>
            <a:ext cx="2743200" cy="509469"/>
          </a:xfrm>
        </p:spPr>
        <p:txBody>
          <a:bodyPr/>
          <a:lstStyle/>
          <a:p>
            <a:pPr algn="ctr"/>
            <a:r>
              <a:rPr lang="ru-RU" sz="3200" dirty="0" smtClean="0"/>
              <a:t>560</a:t>
            </a:r>
            <a:r>
              <a:rPr lang="ru-RU" dirty="0" smtClean="0"/>
              <a:t> </a:t>
            </a:r>
            <a:r>
              <a:rPr lang="ru-RU" sz="2800" dirty="0" smtClean="0"/>
              <a:t>пользователей</a:t>
            </a:r>
            <a:endParaRPr lang="ru-RU" sz="2800" dirty="0"/>
          </a:p>
        </p:txBody>
      </p:sp>
      <p:graphicFrame>
        <p:nvGraphicFramePr>
          <p:cNvPr id="9" name="Shap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010763"/>
              </p:ext>
            </p:extLst>
          </p:nvPr>
        </p:nvGraphicFramePr>
        <p:xfrm>
          <a:off x="-444500" y="1266825"/>
          <a:ext cx="6933363" cy="5393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93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1750"/>
            <a:ext cx="8133899" cy="800219"/>
          </a:xfrm>
        </p:spPr>
        <p:txBody>
          <a:bodyPr/>
          <a:lstStyle/>
          <a:p>
            <a:pPr algn="ctr"/>
            <a:r>
              <a:rPr lang="ru-RU" dirty="0" smtClean="0"/>
              <a:t>Модернизация программного комплекса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500" y="1952625"/>
            <a:ext cx="7315200" cy="393954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/>
              <a:t>добавляется раздел </a:t>
            </a:r>
            <a:r>
              <a:rPr lang="ru-RU" sz="3200" dirty="0"/>
              <a:t>для учета и автоматизированной обработки анкетных опросов </a:t>
            </a:r>
            <a:r>
              <a:rPr lang="ru-RU" sz="3200" dirty="0" smtClean="0"/>
              <a:t>пациентов;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/>
              <a:t>создается </a:t>
            </a:r>
            <a:r>
              <a:rPr lang="ru-RU" sz="3200" dirty="0"/>
              <a:t>модуль формирования унифицированного сводного отчета результатов контроля </a:t>
            </a:r>
            <a:r>
              <a:rPr lang="ru-RU" sz="3200" dirty="0" smtClean="0"/>
              <a:t>качества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3019425"/>
            <a:ext cx="3302456" cy="415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01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09162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62640" y="3138149"/>
            <a:ext cx="518287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1465">
              <a:lnSpc>
                <a:spcPct val="100000"/>
              </a:lnSpc>
              <a:spcBef>
                <a:spcPts val="100"/>
              </a:spcBef>
            </a:pPr>
            <a:r>
              <a:rPr lang="ru-RU" spc="120" dirty="0" smtClean="0">
                <a:solidFill>
                  <a:srgbClr val="E0DF53"/>
                </a:solidFill>
              </a:rPr>
              <a:t>СПАСИБО ЗА ВНИМАНИЕ !</a:t>
            </a:r>
            <a:endParaRPr spc="120" dirty="0">
              <a:solidFill>
                <a:srgbClr val="E0DF53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5604" y="4238724"/>
            <a:ext cx="62769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10" dirty="0" smtClean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23371" y="5640658"/>
            <a:ext cx="4261485" cy="252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0594" marR="5080" indent="-938530">
              <a:lnSpc>
                <a:spcPct val="119000"/>
              </a:lnSpc>
              <a:spcBef>
                <a:spcPts val="100"/>
              </a:spcBef>
            </a:pPr>
            <a:endParaRPr sz="1400" dirty="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23193" y="5136083"/>
            <a:ext cx="124587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603" y="0"/>
                </a:lnTo>
              </a:path>
            </a:pathLst>
          </a:custGeom>
          <a:ln w="84150">
            <a:solidFill>
              <a:srgbClr val="E0D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572" y="4543425"/>
            <a:ext cx="5875728" cy="1477328"/>
          </a:xfrm>
        </p:spPr>
        <p:txBody>
          <a:bodyPr/>
          <a:lstStyle/>
          <a:p>
            <a:pPr algn="l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п.2 ст.2 Закона 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Донецкой Народной Республики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 О здравоохранении»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17500" y="1642255"/>
            <a:ext cx="9906000" cy="2901170"/>
          </a:xfrm>
        </p:spPr>
        <p:txBody>
          <a:bodyPr/>
          <a:lstStyle/>
          <a:p>
            <a:pPr algn="just"/>
            <a:r>
              <a:rPr lang="ru-RU" sz="2400" dirty="0"/>
              <a:t>качество медицинской помощи определяется как совокупность характеристик, отражающих своевременность оказания медицинской помощи, правильность выбора методов профилактики, диагностики, лечения и реабилитации при оказании медицинской помощи, степень достижения запланированного результата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900" y="4667744"/>
            <a:ext cx="85351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99275" y="5250522"/>
            <a:ext cx="0" cy="1188085"/>
          </a:xfrm>
          <a:custGeom>
            <a:avLst/>
            <a:gdLst/>
            <a:ahLst/>
            <a:cxnLst/>
            <a:rect l="l" t="t" r="r" b="b"/>
            <a:pathLst>
              <a:path h="1188085">
                <a:moveTo>
                  <a:pt x="0" y="0"/>
                </a:moveTo>
                <a:lnTo>
                  <a:pt x="0" y="1187996"/>
                </a:lnTo>
              </a:path>
            </a:pathLst>
          </a:custGeom>
          <a:ln w="84150">
            <a:solidFill>
              <a:srgbClr val="E0D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086895" y="6885063"/>
            <a:ext cx="17335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0"/>
              </a:lnSpc>
            </a:pPr>
            <a:fld id="{81D60167-4931-47E6-BA6A-407CBD079E47}" type="slidenum">
              <a:rPr sz="1400" b="1" spc="185" dirty="0">
                <a:solidFill>
                  <a:srgbClr val="093AA3"/>
                </a:solidFill>
                <a:latin typeface="Arial"/>
                <a:cs typeface="Arial"/>
              </a:rPr>
              <a:t>4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1503982"/>
            <a:ext cx="8583295" cy="2215991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учреждениями здравоохранения государственной, муниципальной и частной систем здравоохранения осуществляется внутренний контроль качества и безопасности медицинской деятельности в порядке, установленном руководителями указанных учреждений здравоохранения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802005" y="5475232"/>
            <a:ext cx="4529265" cy="738664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</a:rPr>
              <a:t>ст. 101. Закона ДНР «О здравоохранении»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17" y="3571819"/>
            <a:ext cx="5832933" cy="380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5294989" y="3146154"/>
            <a:ext cx="0" cy="43670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29165" y="684481"/>
            <a:ext cx="7861473" cy="499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400" fontAlgn="base">
              <a:spcBef>
                <a:spcPct val="0"/>
              </a:spcBef>
              <a:spcAft>
                <a:spcPct val="0"/>
              </a:spcAft>
            </a:pPr>
            <a:r>
              <a:rPr lang="ru-RU" sz="264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Основной нормативный документ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35077" y="1557978"/>
            <a:ext cx="7543838" cy="158817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fontAlgn="base">
              <a:spcBef>
                <a:spcPct val="0"/>
              </a:spcBef>
              <a:spcAft>
                <a:spcPct val="0"/>
              </a:spcAft>
            </a:pPr>
            <a:r>
              <a:rPr lang="ru-RU" sz="1985" b="1" dirty="0">
                <a:solidFill>
                  <a:srgbClr val="FFC000"/>
                </a:solidFill>
                <a:latin typeface="Cambria"/>
              </a:rPr>
              <a:t>Приказ МЗ ДНР от 21.12.2015 № 012.1/670 «Об утверждении основных документов по вопросам контроля качества оказания медицинской помощи», </a:t>
            </a:r>
            <a:r>
              <a:rPr lang="ru-RU" sz="1985" b="1" dirty="0" err="1">
                <a:solidFill>
                  <a:srgbClr val="FFC000"/>
                </a:solidFill>
                <a:latin typeface="Cambria"/>
              </a:rPr>
              <a:t>зарегистр</a:t>
            </a:r>
            <a:r>
              <a:rPr lang="ru-RU" sz="1985" b="1" dirty="0">
                <a:solidFill>
                  <a:srgbClr val="FFC000"/>
                </a:solidFill>
                <a:latin typeface="Cambria"/>
              </a:rPr>
              <a:t>. в Минюсте ДНР 21.01.2016, регистр. № 905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088166" y="3543199"/>
            <a:ext cx="2421969" cy="714679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fontAlgn="base">
              <a:spcBef>
                <a:spcPct val="0"/>
              </a:spcBef>
              <a:spcAft>
                <a:spcPct val="0"/>
              </a:spcAft>
            </a:pPr>
            <a:r>
              <a:rPr lang="ru-RU" sz="1985" b="1" dirty="0">
                <a:solidFill>
                  <a:srgbClr val="FFFFFF"/>
                </a:solidFill>
                <a:latin typeface="Cambria"/>
              </a:rPr>
              <a:t>Утверждает</a:t>
            </a:r>
          </a:p>
        </p:txBody>
      </p:sp>
      <p:cxnSp>
        <p:nvCxnSpPr>
          <p:cNvPr id="11" name="Прямая соединительная линия 10"/>
          <p:cNvCxnSpPr>
            <a:stCxn id="5" idx="1"/>
          </p:cNvCxnSpPr>
          <p:nvPr/>
        </p:nvCxnSpPr>
        <p:spPr>
          <a:xfrm flipH="1">
            <a:off x="5294988" y="4257878"/>
            <a:ext cx="4162" cy="397044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54190" y="4654922"/>
            <a:ext cx="738502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740988" y="5210784"/>
            <a:ext cx="1826403" cy="182640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fontAlgn="base">
              <a:spcBef>
                <a:spcPct val="0"/>
              </a:spcBef>
              <a:spcAft>
                <a:spcPct val="0"/>
              </a:spcAft>
            </a:pPr>
            <a:r>
              <a:rPr lang="ru-RU" sz="1985" dirty="0">
                <a:solidFill>
                  <a:srgbClr val="FFFFFF"/>
                </a:solidFill>
                <a:latin typeface="Cambria"/>
              </a:rPr>
              <a:t>Порядок контроля качества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02662" y="5210784"/>
            <a:ext cx="1826403" cy="182640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fontAlgn="base">
              <a:spcBef>
                <a:spcPct val="0"/>
              </a:spcBef>
              <a:spcAft>
                <a:spcPct val="0"/>
              </a:spcAft>
            </a:pPr>
            <a:r>
              <a:rPr lang="ru-RU" sz="1985" dirty="0">
                <a:solidFill>
                  <a:srgbClr val="FFFFFF"/>
                </a:solidFill>
                <a:latin typeface="Cambria"/>
              </a:rPr>
              <a:t>Положение о КЭК МЗ ДНР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64335" y="5210784"/>
            <a:ext cx="1826403" cy="182640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fontAlgn="base">
              <a:spcBef>
                <a:spcPct val="0"/>
              </a:spcBef>
              <a:spcAft>
                <a:spcPct val="0"/>
              </a:spcAft>
            </a:pPr>
            <a:r>
              <a:rPr lang="ru-RU" sz="1985" dirty="0">
                <a:solidFill>
                  <a:srgbClr val="FFFFFF"/>
                </a:solidFill>
                <a:latin typeface="Cambria"/>
              </a:rPr>
              <a:t>Типовое положение о Мед. совете </a:t>
            </a:r>
            <a:r>
              <a:rPr lang="ru-RU" sz="1985" dirty="0" err="1">
                <a:solidFill>
                  <a:srgbClr val="FFFFFF"/>
                </a:solidFill>
                <a:latin typeface="Cambria"/>
              </a:rPr>
              <a:t>учр</a:t>
            </a:r>
            <a:r>
              <a:rPr lang="ru-RU" sz="1985" dirty="0">
                <a:solidFill>
                  <a:srgbClr val="FFFFFF"/>
                </a:solidFill>
                <a:latin typeface="Cambria"/>
              </a:rPr>
              <a:t>. </a:t>
            </a:r>
            <a:r>
              <a:rPr lang="ru-RU" sz="1985" dirty="0" err="1">
                <a:solidFill>
                  <a:srgbClr val="FFFFFF"/>
                </a:solidFill>
                <a:latin typeface="Cambria"/>
              </a:rPr>
              <a:t>здравоохр</a:t>
            </a:r>
            <a:r>
              <a:rPr lang="ru-RU" sz="1985" dirty="0">
                <a:solidFill>
                  <a:srgbClr val="FFFFFF"/>
                </a:solidFill>
                <a:latin typeface="Cambria"/>
              </a:rPr>
              <a:t>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26009" y="5210784"/>
            <a:ext cx="1826403" cy="182640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00" fontAlgn="base">
              <a:spcBef>
                <a:spcPct val="0"/>
              </a:spcBef>
              <a:spcAft>
                <a:spcPct val="0"/>
              </a:spcAft>
            </a:pPr>
            <a:r>
              <a:rPr lang="ru-RU" sz="1985" dirty="0">
                <a:solidFill>
                  <a:srgbClr val="FFFFFF"/>
                </a:solidFill>
                <a:latin typeface="Cambria"/>
              </a:rPr>
              <a:t>Порядок проведения </a:t>
            </a:r>
            <a:r>
              <a:rPr lang="ru-RU" sz="1985" dirty="0" err="1">
                <a:solidFill>
                  <a:srgbClr val="FFFFFF"/>
                </a:solidFill>
                <a:latin typeface="Cambria"/>
              </a:rPr>
              <a:t>ведомст</a:t>
            </a:r>
            <a:r>
              <a:rPr lang="ru-RU" sz="1985" dirty="0">
                <a:solidFill>
                  <a:srgbClr val="FFFFFF"/>
                </a:solidFill>
                <a:latin typeface="Cambria"/>
              </a:rPr>
              <a:t>-венных проверок</a:t>
            </a:r>
          </a:p>
        </p:txBody>
      </p:sp>
      <p:cxnSp>
        <p:nvCxnSpPr>
          <p:cNvPr id="19" name="Прямая соединительная линия 18"/>
          <p:cNvCxnSpPr>
            <a:endCxn id="14" idx="0"/>
          </p:cNvCxnSpPr>
          <p:nvPr/>
        </p:nvCxnSpPr>
        <p:spPr>
          <a:xfrm>
            <a:off x="1654190" y="4654922"/>
            <a:ext cx="0" cy="555862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5" idx="0"/>
          </p:cNvCxnSpPr>
          <p:nvPr/>
        </p:nvCxnSpPr>
        <p:spPr>
          <a:xfrm>
            <a:off x="4115863" y="4654922"/>
            <a:ext cx="0" cy="555862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6" idx="0"/>
          </p:cNvCxnSpPr>
          <p:nvPr/>
        </p:nvCxnSpPr>
        <p:spPr>
          <a:xfrm>
            <a:off x="6577537" y="4654922"/>
            <a:ext cx="0" cy="555862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7" idx="0"/>
          </p:cNvCxnSpPr>
          <p:nvPr/>
        </p:nvCxnSpPr>
        <p:spPr>
          <a:xfrm>
            <a:off x="9039210" y="4654922"/>
            <a:ext cx="0" cy="555862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3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64110" y="1398778"/>
            <a:ext cx="2023763" cy="161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85" b="1" spc="55" dirty="0">
                <a:ln w="11430"/>
                <a:gradFill>
                  <a:gsLst>
                    <a:gs pos="25000">
                      <a:srgbClr val="DC5270">
                        <a:satMod val="155000"/>
                      </a:srgbClr>
                    </a:gs>
                    <a:gs pos="100000">
                      <a:srgbClr val="DC527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Постоянно действующие группы </a:t>
            </a:r>
            <a:r>
              <a:rPr lang="ru-RU" sz="1985" b="1" spc="55" dirty="0" err="1">
                <a:ln w="11430"/>
                <a:gradFill>
                  <a:gsLst>
                    <a:gs pos="25000">
                      <a:srgbClr val="DC5270">
                        <a:satMod val="155000"/>
                      </a:srgbClr>
                    </a:gs>
                    <a:gs pos="100000">
                      <a:srgbClr val="DC527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профессио-налов</a:t>
            </a:r>
            <a:endParaRPr lang="ru-RU" sz="1985" b="1" spc="55" dirty="0">
              <a:ln w="11430"/>
              <a:gradFill>
                <a:gsLst>
                  <a:gs pos="25000">
                    <a:srgbClr val="DC5270">
                      <a:satMod val="155000"/>
                    </a:srgbClr>
                  </a:gs>
                  <a:gs pos="100000">
                    <a:srgbClr val="DC527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632020" y="6855583"/>
            <a:ext cx="2296866" cy="70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Plain">
              <a:avLst/>
            </a:prstTxWarp>
            <a:spAutoFit/>
          </a:bodyPr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970" b="1" dirty="0">
                <a:solidFill>
                  <a:srgbClr val="B92D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Пациент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293248" y="3882963"/>
            <a:ext cx="2032864" cy="10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1008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85" b="1" dirty="0">
                <a:ln w="11430"/>
                <a:gradFill>
                  <a:gsLst>
                    <a:gs pos="0">
                      <a:srgbClr val="C74965">
                        <a:tint val="90000"/>
                        <a:satMod val="120000"/>
                      </a:srgbClr>
                    </a:gs>
                    <a:gs pos="25000">
                      <a:srgbClr val="C74965">
                        <a:tint val="93000"/>
                        <a:satMod val="120000"/>
                      </a:srgbClr>
                    </a:gs>
                    <a:gs pos="50000">
                      <a:srgbClr val="C74965">
                        <a:shade val="89000"/>
                        <a:satMod val="110000"/>
                      </a:srgbClr>
                    </a:gs>
                    <a:gs pos="75000">
                      <a:srgbClr val="C74965">
                        <a:tint val="93000"/>
                        <a:satMod val="120000"/>
                      </a:srgbClr>
                    </a:gs>
                    <a:gs pos="100000">
                      <a:srgbClr val="C74965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III </a:t>
            </a:r>
            <a:r>
              <a:rPr lang="ru-RU" sz="1985" b="1" dirty="0">
                <a:ln w="11430"/>
                <a:gradFill>
                  <a:gsLst>
                    <a:gs pos="0">
                      <a:srgbClr val="C74965">
                        <a:tint val="90000"/>
                        <a:satMod val="120000"/>
                      </a:srgbClr>
                    </a:gs>
                    <a:gs pos="25000">
                      <a:srgbClr val="C74965">
                        <a:tint val="93000"/>
                        <a:satMod val="120000"/>
                      </a:srgbClr>
                    </a:gs>
                    <a:gs pos="50000">
                      <a:srgbClr val="C74965">
                        <a:shade val="89000"/>
                        <a:satMod val="110000"/>
                      </a:srgbClr>
                    </a:gs>
                    <a:gs pos="75000">
                      <a:srgbClr val="C74965">
                        <a:tint val="93000"/>
                        <a:satMod val="120000"/>
                      </a:srgbClr>
                    </a:gs>
                    <a:gs pos="100000">
                      <a:srgbClr val="C74965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ступенчатая</a:t>
            </a:r>
          </a:p>
          <a:p>
            <a:pPr algn="ctr" defTabSz="1008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85" b="1" dirty="0">
                <a:ln w="11430"/>
                <a:gradFill>
                  <a:gsLst>
                    <a:gs pos="0">
                      <a:srgbClr val="C74965">
                        <a:tint val="90000"/>
                        <a:satMod val="120000"/>
                      </a:srgbClr>
                    </a:gs>
                    <a:gs pos="25000">
                      <a:srgbClr val="C74965">
                        <a:tint val="93000"/>
                        <a:satMod val="120000"/>
                      </a:srgbClr>
                    </a:gs>
                    <a:gs pos="50000">
                      <a:srgbClr val="C74965">
                        <a:shade val="89000"/>
                        <a:satMod val="110000"/>
                      </a:srgbClr>
                    </a:gs>
                    <a:gs pos="75000">
                      <a:srgbClr val="C74965">
                        <a:tint val="93000"/>
                        <a:satMod val="120000"/>
                      </a:srgbClr>
                    </a:gs>
                    <a:gs pos="100000">
                      <a:srgbClr val="C74965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система </a:t>
            </a:r>
          </a:p>
          <a:p>
            <a:pPr algn="ctr" defTabSz="1008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85" b="1" dirty="0">
                <a:ln w="11430"/>
                <a:gradFill>
                  <a:gsLst>
                    <a:gs pos="0">
                      <a:srgbClr val="C74965">
                        <a:tint val="90000"/>
                        <a:satMod val="120000"/>
                      </a:srgbClr>
                    </a:gs>
                    <a:gs pos="25000">
                      <a:srgbClr val="C74965">
                        <a:tint val="93000"/>
                        <a:satMod val="120000"/>
                      </a:srgbClr>
                    </a:gs>
                    <a:gs pos="50000">
                      <a:srgbClr val="C74965">
                        <a:shade val="89000"/>
                        <a:satMod val="110000"/>
                      </a:srgbClr>
                    </a:gs>
                    <a:gs pos="75000">
                      <a:srgbClr val="C74965">
                        <a:tint val="93000"/>
                        <a:satMod val="120000"/>
                      </a:srgbClr>
                    </a:gs>
                    <a:gs pos="100000">
                      <a:srgbClr val="C74965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контроля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43314" y="5925984"/>
            <a:ext cx="2118850" cy="39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85" b="1" spc="55" dirty="0">
                <a:ln w="11430"/>
                <a:gradFill>
                  <a:gsLst>
                    <a:gs pos="25000">
                      <a:srgbClr val="DC5270">
                        <a:satMod val="155000"/>
                      </a:srgbClr>
                    </a:gs>
                    <a:gs pos="100000">
                      <a:srgbClr val="DC527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Самоконтроль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464797" y="3145937"/>
            <a:ext cx="1677767" cy="90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008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47" b="1" dirty="0">
                <a:ln w="1905"/>
                <a:gradFill>
                  <a:gsLst>
                    <a:gs pos="0">
                      <a:srgbClr val="C74965">
                        <a:shade val="20000"/>
                        <a:satMod val="200000"/>
                      </a:srgbClr>
                    </a:gs>
                    <a:gs pos="78000">
                      <a:srgbClr val="C7496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7496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Главный</a:t>
            </a:r>
          </a:p>
          <a:p>
            <a:pPr algn="ctr" defTabSz="1008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47" b="1" dirty="0">
                <a:ln w="1905"/>
                <a:gradFill>
                  <a:gsLst>
                    <a:gs pos="0">
                      <a:srgbClr val="C74965">
                        <a:shade val="20000"/>
                        <a:satMod val="200000"/>
                      </a:srgbClr>
                    </a:gs>
                    <a:gs pos="78000">
                      <a:srgbClr val="C7496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7496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врач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3576784" y="4257605"/>
            <a:ext cx="3627367" cy="77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008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6" b="1" dirty="0">
                <a:ln w="1905"/>
                <a:gradFill>
                  <a:gsLst>
                    <a:gs pos="0">
                      <a:srgbClr val="C74965">
                        <a:shade val="20000"/>
                        <a:satMod val="200000"/>
                      </a:srgbClr>
                    </a:gs>
                    <a:gs pos="78000">
                      <a:srgbClr val="C7496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7496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Заместители </a:t>
            </a:r>
          </a:p>
          <a:p>
            <a:pPr algn="ctr" defTabSz="1008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6" b="1" dirty="0">
                <a:ln w="1905"/>
                <a:gradFill>
                  <a:gsLst>
                    <a:gs pos="0">
                      <a:srgbClr val="C74965">
                        <a:shade val="20000"/>
                        <a:satMod val="200000"/>
                      </a:srgbClr>
                    </a:gs>
                    <a:gs pos="78000">
                      <a:srgbClr val="C7496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7496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главного врача</a:t>
            </a:r>
          </a:p>
        </p:txBody>
      </p:sp>
      <p:grpSp>
        <p:nvGrpSpPr>
          <p:cNvPr id="38920" name="Group 20"/>
          <p:cNvGrpSpPr>
            <a:grpSpLocks/>
          </p:cNvGrpSpPr>
          <p:nvPr/>
        </p:nvGrpSpPr>
        <p:grpSpPr bwMode="auto">
          <a:xfrm>
            <a:off x="2351322" y="5845452"/>
            <a:ext cx="7900727" cy="577716"/>
            <a:chOff x="1111" y="1117"/>
            <a:chExt cx="4264" cy="330"/>
          </a:xfrm>
        </p:grpSpPr>
        <p:sp>
          <p:nvSpPr>
            <p:cNvPr id="53263" name="Rectangle 15"/>
            <p:cNvSpPr>
              <a:spLocks noChangeArrowheads="1"/>
            </p:cNvSpPr>
            <p:nvPr/>
          </p:nvSpPr>
          <p:spPr bwMode="auto">
            <a:xfrm>
              <a:off x="1111" y="1117"/>
              <a:ext cx="4264" cy="317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008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985">
                <a:solidFill>
                  <a:srgbClr val="005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3264" name="Text Box 16"/>
            <p:cNvSpPr txBox="1">
              <a:spLocks noChangeArrowheads="1"/>
            </p:cNvSpPr>
            <p:nvPr/>
          </p:nvSpPr>
          <p:spPr bwMode="auto">
            <a:xfrm>
              <a:off x="1156" y="1162"/>
              <a:ext cx="4082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1008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647" b="1" dirty="0">
                  <a:solidFill>
                    <a:srgbClr val="00009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Медицинские работники</a:t>
              </a:r>
            </a:p>
          </p:txBody>
        </p:sp>
      </p:grp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6999323" y="4655005"/>
            <a:ext cx="2794053" cy="77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008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6" b="1" dirty="0">
                <a:ln w="1905"/>
                <a:gradFill>
                  <a:gsLst>
                    <a:gs pos="0">
                      <a:srgbClr val="C74965">
                        <a:shade val="20000"/>
                        <a:satMod val="200000"/>
                      </a:srgbClr>
                    </a:gs>
                    <a:gs pos="78000">
                      <a:srgbClr val="C7496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7496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Заведующие</a:t>
            </a:r>
          </a:p>
          <a:p>
            <a:pPr algn="ctr" defTabSz="1008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6" b="1" dirty="0">
                <a:ln w="1905"/>
                <a:gradFill>
                  <a:gsLst>
                    <a:gs pos="0">
                      <a:srgbClr val="C74965">
                        <a:shade val="20000"/>
                        <a:satMod val="200000"/>
                      </a:srgbClr>
                    </a:gs>
                    <a:gs pos="78000">
                      <a:srgbClr val="C7496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7496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отделениями</a:t>
            </a:r>
          </a:p>
        </p:txBody>
      </p:sp>
      <p:sp>
        <p:nvSpPr>
          <p:cNvPr id="53270" name="Oval 22"/>
          <p:cNvSpPr>
            <a:spLocks noChangeArrowheads="1"/>
          </p:cNvSpPr>
          <p:nvPr/>
        </p:nvSpPr>
        <p:spPr bwMode="auto">
          <a:xfrm>
            <a:off x="2668191" y="1398778"/>
            <a:ext cx="4289116" cy="1111668"/>
          </a:xfrm>
          <a:prstGeom prst="ellipse">
            <a:avLst/>
          </a:prstGeom>
          <a:noFill/>
          <a:ln w="38100">
            <a:solidFill>
              <a:srgbClr val="B92D0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3044584" y="1689388"/>
            <a:ext cx="3522759" cy="49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47" b="1">
                <a:solidFill>
                  <a:srgbClr val="B92D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Медицинский совет</a:t>
            </a: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6696459" y="2352887"/>
            <a:ext cx="679994" cy="397801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85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ВКК</a:t>
            </a: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6696459" y="2829067"/>
            <a:ext cx="2425536" cy="397801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85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Комиссия по ВБИ</a:t>
            </a: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6696459" y="3317501"/>
            <a:ext cx="2960365" cy="1008738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85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Комиссия по разбору госпитальной летальности</a:t>
            </a:r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8420488" y="3933732"/>
            <a:ext cx="1271374" cy="39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85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и другие</a:t>
            </a:r>
          </a:p>
        </p:txBody>
      </p:sp>
      <p:sp>
        <p:nvSpPr>
          <p:cNvPr id="53276" name="Line 28"/>
          <p:cNvSpPr>
            <a:spLocks noChangeShapeType="1"/>
          </p:cNvSpPr>
          <p:nvPr/>
        </p:nvSpPr>
        <p:spPr bwMode="auto">
          <a:xfrm>
            <a:off x="6934549" y="1955487"/>
            <a:ext cx="317744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77" name="Line 29"/>
          <p:cNvSpPr>
            <a:spLocks noChangeShapeType="1"/>
          </p:cNvSpPr>
          <p:nvPr/>
        </p:nvSpPr>
        <p:spPr bwMode="auto">
          <a:xfrm flipH="1" flipV="1">
            <a:off x="10110246" y="1955487"/>
            <a:ext cx="1750" cy="34943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78" name="Line 30"/>
          <p:cNvSpPr>
            <a:spLocks noChangeShapeType="1"/>
          </p:cNvSpPr>
          <p:nvPr/>
        </p:nvSpPr>
        <p:spPr bwMode="auto">
          <a:xfrm>
            <a:off x="7354707" y="2510446"/>
            <a:ext cx="259797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79" name="Line 31"/>
          <p:cNvSpPr>
            <a:spLocks noChangeShapeType="1"/>
          </p:cNvSpPr>
          <p:nvPr/>
        </p:nvSpPr>
        <p:spPr bwMode="auto">
          <a:xfrm flipH="1" flipV="1">
            <a:off x="9952686" y="2510447"/>
            <a:ext cx="0" cy="29393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80" name="Line 32"/>
          <p:cNvSpPr>
            <a:spLocks noChangeShapeType="1"/>
          </p:cNvSpPr>
          <p:nvPr/>
        </p:nvSpPr>
        <p:spPr bwMode="auto">
          <a:xfrm>
            <a:off x="9079107" y="2986625"/>
            <a:ext cx="8735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81" name="Line 33"/>
          <p:cNvSpPr>
            <a:spLocks noChangeShapeType="1"/>
          </p:cNvSpPr>
          <p:nvPr/>
        </p:nvSpPr>
        <p:spPr bwMode="auto">
          <a:xfrm>
            <a:off x="9691837" y="3781425"/>
            <a:ext cx="23809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82" name="Line 34"/>
          <p:cNvSpPr>
            <a:spLocks noChangeShapeType="1"/>
          </p:cNvSpPr>
          <p:nvPr/>
        </p:nvSpPr>
        <p:spPr bwMode="auto">
          <a:xfrm>
            <a:off x="2249784" y="354333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auto">
          <a:xfrm flipH="1" flipV="1">
            <a:off x="2328563" y="4098296"/>
            <a:ext cx="22759" cy="1747158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84" name="Line 36"/>
          <p:cNvSpPr>
            <a:spLocks noChangeShapeType="1"/>
          </p:cNvSpPr>
          <p:nvPr/>
        </p:nvSpPr>
        <p:spPr bwMode="auto">
          <a:xfrm>
            <a:off x="2328563" y="4098295"/>
            <a:ext cx="1906469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85" name="Line 37"/>
          <p:cNvSpPr>
            <a:spLocks noChangeShapeType="1"/>
          </p:cNvSpPr>
          <p:nvPr/>
        </p:nvSpPr>
        <p:spPr bwMode="auto">
          <a:xfrm>
            <a:off x="4201769" y="4110549"/>
            <a:ext cx="0" cy="952359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86" name="Line 38"/>
          <p:cNvSpPr>
            <a:spLocks noChangeShapeType="1"/>
          </p:cNvSpPr>
          <p:nvPr/>
        </p:nvSpPr>
        <p:spPr bwMode="auto">
          <a:xfrm>
            <a:off x="4235032" y="5052404"/>
            <a:ext cx="2223338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87" name="Line 39"/>
          <p:cNvSpPr>
            <a:spLocks noChangeShapeType="1"/>
          </p:cNvSpPr>
          <p:nvPr/>
        </p:nvSpPr>
        <p:spPr bwMode="auto">
          <a:xfrm flipV="1">
            <a:off x="6435610" y="5040150"/>
            <a:ext cx="0" cy="397399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88" name="Line 40"/>
          <p:cNvSpPr>
            <a:spLocks noChangeShapeType="1"/>
          </p:cNvSpPr>
          <p:nvPr/>
        </p:nvSpPr>
        <p:spPr bwMode="auto">
          <a:xfrm>
            <a:off x="6458370" y="5474314"/>
            <a:ext cx="3777924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89" name="Line 41"/>
          <p:cNvSpPr>
            <a:spLocks noChangeShapeType="1"/>
          </p:cNvSpPr>
          <p:nvPr/>
        </p:nvSpPr>
        <p:spPr bwMode="auto">
          <a:xfrm>
            <a:off x="10269555" y="5449804"/>
            <a:ext cx="0" cy="952359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90" name="Line 42"/>
          <p:cNvSpPr>
            <a:spLocks noChangeShapeType="1"/>
          </p:cNvSpPr>
          <p:nvPr/>
        </p:nvSpPr>
        <p:spPr bwMode="auto">
          <a:xfrm>
            <a:off x="5346700" y="5052404"/>
            <a:ext cx="0" cy="793049"/>
          </a:xfrm>
          <a:prstGeom prst="line">
            <a:avLst/>
          </a:prstGeom>
          <a:noFill/>
          <a:ln w="63500">
            <a:solidFill>
              <a:srgbClr val="001F3E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91" name="Line 43"/>
          <p:cNvSpPr>
            <a:spLocks noChangeShapeType="1"/>
          </p:cNvSpPr>
          <p:nvPr/>
        </p:nvSpPr>
        <p:spPr bwMode="auto">
          <a:xfrm flipH="1">
            <a:off x="7491259" y="5449804"/>
            <a:ext cx="752784" cy="397399"/>
          </a:xfrm>
          <a:prstGeom prst="line">
            <a:avLst/>
          </a:prstGeom>
          <a:noFill/>
          <a:ln w="63500">
            <a:solidFill>
              <a:srgbClr val="001F3E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92" name="Line 44"/>
          <p:cNvSpPr>
            <a:spLocks noChangeShapeType="1"/>
          </p:cNvSpPr>
          <p:nvPr/>
        </p:nvSpPr>
        <p:spPr bwMode="auto">
          <a:xfrm>
            <a:off x="3319436" y="4098296"/>
            <a:ext cx="42016" cy="1747158"/>
          </a:xfrm>
          <a:prstGeom prst="line">
            <a:avLst/>
          </a:prstGeom>
          <a:noFill/>
          <a:ln w="63500">
            <a:solidFill>
              <a:srgbClr val="001F3E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93" name="Line 45"/>
          <p:cNvSpPr>
            <a:spLocks noChangeShapeType="1"/>
          </p:cNvSpPr>
          <p:nvPr/>
        </p:nvSpPr>
        <p:spPr bwMode="auto">
          <a:xfrm>
            <a:off x="3280922" y="4098296"/>
            <a:ext cx="954110" cy="716019"/>
          </a:xfrm>
          <a:prstGeom prst="line">
            <a:avLst/>
          </a:prstGeom>
          <a:noFill/>
          <a:ln w="63500">
            <a:solidFill>
              <a:srgbClr val="001F3E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94" name="Line 46"/>
          <p:cNvSpPr>
            <a:spLocks noChangeShapeType="1"/>
          </p:cNvSpPr>
          <p:nvPr/>
        </p:nvSpPr>
        <p:spPr bwMode="auto">
          <a:xfrm>
            <a:off x="6537149" y="4655005"/>
            <a:ext cx="794800" cy="397399"/>
          </a:xfrm>
          <a:prstGeom prst="line">
            <a:avLst/>
          </a:prstGeom>
          <a:noFill/>
          <a:ln w="63500">
            <a:solidFill>
              <a:srgbClr val="001F3E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95" name="Line 47"/>
          <p:cNvSpPr>
            <a:spLocks noChangeShapeType="1"/>
          </p:cNvSpPr>
          <p:nvPr/>
        </p:nvSpPr>
        <p:spPr bwMode="auto">
          <a:xfrm>
            <a:off x="4156251" y="3622116"/>
            <a:ext cx="554960" cy="716019"/>
          </a:xfrm>
          <a:prstGeom prst="line">
            <a:avLst/>
          </a:prstGeom>
          <a:noFill/>
          <a:ln w="63500">
            <a:solidFill>
              <a:srgbClr val="001F3E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96" name="Line 48"/>
          <p:cNvSpPr>
            <a:spLocks noChangeShapeType="1"/>
          </p:cNvSpPr>
          <p:nvPr/>
        </p:nvSpPr>
        <p:spPr bwMode="auto">
          <a:xfrm flipH="1">
            <a:off x="3361452" y="2431667"/>
            <a:ext cx="514694" cy="635489"/>
          </a:xfrm>
          <a:prstGeom prst="line">
            <a:avLst/>
          </a:prstGeom>
          <a:noFill/>
          <a:ln w="63500">
            <a:solidFill>
              <a:srgbClr val="001F3E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97" name="Line 49"/>
          <p:cNvSpPr>
            <a:spLocks noChangeShapeType="1"/>
          </p:cNvSpPr>
          <p:nvPr/>
        </p:nvSpPr>
        <p:spPr bwMode="auto">
          <a:xfrm>
            <a:off x="4551901" y="2510446"/>
            <a:ext cx="873580" cy="1827689"/>
          </a:xfrm>
          <a:prstGeom prst="line">
            <a:avLst/>
          </a:prstGeom>
          <a:noFill/>
          <a:ln w="63500">
            <a:solidFill>
              <a:srgbClr val="001F3E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98" name="Line 50"/>
          <p:cNvSpPr>
            <a:spLocks noChangeShapeType="1"/>
          </p:cNvSpPr>
          <p:nvPr/>
        </p:nvSpPr>
        <p:spPr bwMode="auto">
          <a:xfrm flipH="1">
            <a:off x="5663571" y="2669757"/>
            <a:ext cx="1032889" cy="1587848"/>
          </a:xfrm>
          <a:prstGeom prst="line">
            <a:avLst/>
          </a:prstGeom>
          <a:noFill/>
          <a:ln w="63500">
            <a:solidFill>
              <a:srgbClr val="001F3E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299" name="Line 51"/>
          <p:cNvSpPr>
            <a:spLocks noChangeShapeType="1"/>
          </p:cNvSpPr>
          <p:nvPr/>
        </p:nvSpPr>
        <p:spPr bwMode="auto">
          <a:xfrm flipH="1">
            <a:off x="6060969" y="3702646"/>
            <a:ext cx="595224" cy="554959"/>
          </a:xfrm>
          <a:prstGeom prst="line">
            <a:avLst/>
          </a:prstGeom>
          <a:noFill/>
          <a:ln w="63500">
            <a:solidFill>
              <a:srgbClr val="001F3E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300" name="Oval 52"/>
          <p:cNvSpPr>
            <a:spLocks noChangeArrowheads="1"/>
          </p:cNvSpPr>
          <p:nvPr/>
        </p:nvSpPr>
        <p:spPr bwMode="auto">
          <a:xfrm>
            <a:off x="2328563" y="3067156"/>
            <a:ext cx="1827689" cy="952359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301" name="Oval 53"/>
          <p:cNvSpPr>
            <a:spLocks noChangeArrowheads="1"/>
          </p:cNvSpPr>
          <p:nvPr/>
        </p:nvSpPr>
        <p:spPr bwMode="auto">
          <a:xfrm>
            <a:off x="4235032" y="4178825"/>
            <a:ext cx="2382647" cy="952359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3302" name="Oval 54"/>
          <p:cNvSpPr>
            <a:spLocks noChangeArrowheads="1"/>
          </p:cNvSpPr>
          <p:nvPr/>
        </p:nvSpPr>
        <p:spPr bwMode="auto">
          <a:xfrm>
            <a:off x="7172639" y="4576225"/>
            <a:ext cx="2382647" cy="87358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>
              <a:solidFill>
                <a:srgbClr val="0052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955" name="AutoShape 47"/>
          <p:cNvSpPr>
            <a:spLocks noChangeArrowheads="1"/>
          </p:cNvSpPr>
          <p:nvPr/>
        </p:nvSpPr>
        <p:spPr bwMode="auto">
          <a:xfrm>
            <a:off x="5426109" y="6401916"/>
            <a:ext cx="555862" cy="555862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</a:pPr>
            <a:endParaRPr lang="ru-RU" sz="1985">
              <a:solidFill>
                <a:srgbClr val="0052A4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9555287" y="4971874"/>
            <a:ext cx="397400" cy="0"/>
          </a:xfrm>
          <a:prstGeom prst="straightConnector1">
            <a:avLst/>
          </a:prstGeom>
          <a:ln w="34925">
            <a:solidFill>
              <a:schemeClr val="tx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304800" y="1"/>
            <a:ext cx="10083800" cy="922598"/>
          </a:xfrm>
          <a:prstGeom prst="rect">
            <a:avLst/>
          </a:prstGeom>
          <a:solidFill>
            <a:srgbClr val="00B0F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97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rPr>
              <a:t>Внутренний контроль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40049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458" y="177350"/>
            <a:ext cx="7445077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pc="85" dirty="0" smtClean="0"/>
              <a:t>ПРИКЛАДНОЙ ПРОГРАММНЫЙ ПРОДУКТ «КОНТРОЛЬ КАЧЕСТВА»</a:t>
            </a:r>
            <a:endParaRPr spc="80" dirty="0"/>
          </a:p>
        </p:txBody>
      </p:sp>
      <p:sp>
        <p:nvSpPr>
          <p:cNvPr id="5" name="object 5"/>
          <p:cNvSpPr/>
          <p:nvPr/>
        </p:nvSpPr>
        <p:spPr>
          <a:xfrm>
            <a:off x="0" y="1187996"/>
            <a:ext cx="0" cy="4446270"/>
          </a:xfrm>
          <a:custGeom>
            <a:avLst/>
            <a:gdLst/>
            <a:ahLst/>
            <a:cxnLst/>
            <a:rect l="l" t="t" r="r" b="b"/>
            <a:pathLst>
              <a:path h="4446270">
                <a:moveTo>
                  <a:pt x="0" y="0"/>
                </a:moveTo>
                <a:lnTo>
                  <a:pt x="0" y="4446003"/>
                </a:lnTo>
              </a:path>
            </a:pathLst>
          </a:custGeom>
          <a:ln w="3175">
            <a:solidFill>
              <a:srgbClr val="F4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7988" y="1187995"/>
            <a:ext cx="7554586" cy="5565229"/>
          </a:xfrm>
          <a:custGeom>
            <a:avLst/>
            <a:gdLst/>
            <a:ahLst/>
            <a:cxnLst/>
            <a:rect l="l" t="t" r="r" b="b"/>
            <a:pathLst>
              <a:path w="8120380" h="4446270">
                <a:moveTo>
                  <a:pt x="0" y="4446003"/>
                </a:moveTo>
                <a:lnTo>
                  <a:pt x="8119795" y="4446003"/>
                </a:lnTo>
                <a:lnTo>
                  <a:pt x="8119795" y="0"/>
                </a:lnTo>
                <a:lnTo>
                  <a:pt x="0" y="0"/>
                </a:lnTo>
                <a:lnTo>
                  <a:pt x="0" y="4446003"/>
                </a:lnTo>
                <a:close/>
              </a:path>
            </a:pathLst>
          </a:custGeom>
          <a:solidFill>
            <a:srgbClr val="F4F4F4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74302" y="6955879"/>
            <a:ext cx="3720465" cy="0"/>
          </a:xfrm>
          <a:custGeom>
            <a:avLst/>
            <a:gdLst/>
            <a:ahLst/>
            <a:cxnLst/>
            <a:rect l="l" t="t" r="r" b="b"/>
            <a:pathLst>
              <a:path w="3720465">
                <a:moveTo>
                  <a:pt x="0" y="0"/>
                </a:moveTo>
                <a:lnTo>
                  <a:pt x="3719995" y="0"/>
                </a:lnTo>
              </a:path>
            </a:pathLst>
          </a:custGeom>
          <a:ln w="84150">
            <a:solidFill>
              <a:srgbClr val="E0D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0"/>
              </a:lnSpc>
            </a:pPr>
            <a:fld id="{81D60167-4931-47E6-BA6A-407CBD079E47}" type="slidenum">
              <a:rPr spc="25" dirty="0"/>
              <a:t>7</a:t>
            </a:fld>
            <a:endParaRPr spc="25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" y="1214385"/>
            <a:ext cx="3119042" cy="5705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11" r="6152" b="211"/>
          <a:stretch/>
        </p:blipFill>
        <p:spPr>
          <a:xfrm>
            <a:off x="0" y="1178158"/>
            <a:ext cx="10692573" cy="6384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1" y="2921282"/>
            <a:ext cx="203710" cy="40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38" tIns="50419" rIns="100838" bIns="50419" numCol="1" anchor="ctr" anchorCtr="0" compatLnSpc="1">
            <a:prstTxWarp prst="textNoShape">
              <a:avLst/>
            </a:prstTxWarp>
            <a:spAutoFit/>
          </a:bodyPr>
          <a:lstStyle/>
          <a:p>
            <a:pPr defTabSz="1008400" fontAlgn="base">
              <a:spcBef>
                <a:spcPct val="0"/>
              </a:spcBef>
              <a:spcAft>
                <a:spcPct val="0"/>
              </a:spcAft>
            </a:pPr>
            <a:endParaRPr lang="ru-RU" sz="1985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6"/>
            <a:ext cx="10693400" cy="756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6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72194" y="1187996"/>
            <a:ext cx="8120380" cy="4446270"/>
          </a:xfrm>
          <a:custGeom>
            <a:avLst/>
            <a:gdLst/>
            <a:ahLst/>
            <a:cxnLst/>
            <a:rect l="l" t="t" r="r" b="b"/>
            <a:pathLst>
              <a:path w="8120380" h="4446270">
                <a:moveTo>
                  <a:pt x="0" y="4446003"/>
                </a:moveTo>
                <a:lnTo>
                  <a:pt x="8119795" y="4446003"/>
                </a:lnTo>
                <a:lnTo>
                  <a:pt x="8119795" y="0"/>
                </a:lnTo>
                <a:lnTo>
                  <a:pt x="0" y="0"/>
                </a:lnTo>
                <a:lnTo>
                  <a:pt x="0" y="4446003"/>
                </a:lnTo>
                <a:close/>
              </a:path>
            </a:pathLst>
          </a:custGeom>
          <a:solidFill>
            <a:srgbClr val="F4F4F4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98500" y="171750"/>
            <a:ext cx="807720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pc="55" dirty="0">
                <a:solidFill>
                  <a:prstClr val="white"/>
                </a:solidFill>
              </a:rPr>
              <a:t>Оценка случая оказания медицинской помощи в поликлинике</a:t>
            </a:r>
            <a:endParaRPr spc="75" dirty="0"/>
          </a:p>
        </p:txBody>
      </p:sp>
      <p:sp>
        <p:nvSpPr>
          <p:cNvPr id="10" name="object 10"/>
          <p:cNvSpPr/>
          <p:nvPr/>
        </p:nvSpPr>
        <p:spPr>
          <a:xfrm>
            <a:off x="2572207" y="6955879"/>
            <a:ext cx="3720465" cy="0"/>
          </a:xfrm>
          <a:custGeom>
            <a:avLst/>
            <a:gdLst/>
            <a:ahLst/>
            <a:cxnLst/>
            <a:rect l="l" t="t" r="r" b="b"/>
            <a:pathLst>
              <a:path w="3720465">
                <a:moveTo>
                  <a:pt x="0" y="0"/>
                </a:moveTo>
                <a:lnTo>
                  <a:pt x="3719995" y="0"/>
                </a:lnTo>
              </a:path>
            </a:pathLst>
          </a:custGeom>
          <a:ln w="84150">
            <a:solidFill>
              <a:srgbClr val="E0D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0"/>
              </a:lnSpc>
            </a:pPr>
            <a:fld id="{81D60167-4931-47E6-BA6A-407CBD079E47}" type="slidenum">
              <a:rPr spc="25" dirty="0"/>
              <a:t>9</a:t>
            </a:fld>
            <a:endParaRPr spc="25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196"/>
            <a:ext cx="5499100" cy="3579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3545"/>
            <a:ext cx="5499100" cy="3699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02" y="1040196"/>
            <a:ext cx="5185771" cy="6522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2200" b="1" dirty="0"/>
        </a:defPPr>
      </a:lst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354</Words>
  <Application>Microsoft Office PowerPoint</Application>
  <PresentationFormat>Произвольный</PresentationFormat>
  <Paragraphs>82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Office Theme</vt:lpstr>
      <vt:lpstr>Тема Office</vt:lpstr>
      <vt:lpstr>Презентация PowerPoint</vt:lpstr>
      <vt:lpstr>Возможны разные определения качественной медицинской помощи. Рамочной основе ВОЗ по обеспечению интегрированных ориентированных на человека услуг здравоохранения качественная медицинская помощь подразумевает</vt:lpstr>
      <vt:lpstr>п.2 ст.2 Закона  Донецкой Народной Республики « О здравоохранении» </vt:lpstr>
      <vt:lpstr>учреждениями здравоохранения государственной, муниципальной и частной систем здравоохранения осуществляется внутренний контроль качества и безопасности медицинской деятельности в порядке, установленном руководителями указанных учреждений здравоохранения </vt:lpstr>
      <vt:lpstr>Презентация PowerPoint</vt:lpstr>
      <vt:lpstr>Презентация PowerPoint</vt:lpstr>
      <vt:lpstr>ПРИКЛАДНОЙ ПРОГРАММНЫЙ ПРОДУКТ «КОНТРОЛЬ КАЧЕСТВА»</vt:lpstr>
      <vt:lpstr>Презентация PowerPoint</vt:lpstr>
      <vt:lpstr>Оценка случая оказания медицинской помощи в поликлинике</vt:lpstr>
      <vt:lpstr>Оценка случая оказания медицинской помощи в поликлинике</vt:lpstr>
      <vt:lpstr>Оценка случая оказания медицинской помощи в поликлинике</vt:lpstr>
      <vt:lpstr>Оценка случая оказания медицинской помощи в поликлинике</vt:lpstr>
      <vt:lpstr>Оценка случая оказания медицинской помощи в стационаре</vt:lpstr>
      <vt:lpstr>Оценка случая оказания медицинской помощи в стационаре</vt:lpstr>
      <vt:lpstr>ОЦЕНКА РЕЗУЛЬТАТОВ КОНТРОЛЯ</vt:lpstr>
      <vt:lpstr>ОЦЕНКА ПО СЛУЖБАМ</vt:lpstr>
      <vt:lpstr>Индикативная оценка деятельности отдельных служб </vt:lpstr>
      <vt:lpstr>Презентация PowerPoint</vt:lpstr>
      <vt:lpstr>Презентация PowerPoint</vt:lpstr>
      <vt:lpstr>Использование программы в учреждениях здравоохранения</vt:lpstr>
      <vt:lpstr>Модернизация программного комплекса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admin</cp:lastModifiedBy>
  <cp:revision>20</cp:revision>
  <dcterms:created xsi:type="dcterms:W3CDTF">2020-10-26T11:24:39Z</dcterms:created>
  <dcterms:modified xsi:type="dcterms:W3CDTF">2020-10-30T17:06:40Z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2020-10-22T00:00:00Z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2020-10-26T00:00:00Z</vt:filetime>
  </property>
</Properties>
</file>