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4;&#1072;&#1085;&#1085;&#1099;&#1077;%20&#1087;&#1086;%20&#1086;&#1078;&#1080;&#1088;&#1077;&#1085;&#1080;&#110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Лист2!$K$7</c:f>
              <c:strCache>
                <c:ptCount val="1"/>
                <c:pt idx="0">
                  <c:v>УПБ N ИМТ</c:v>
                </c:pt>
              </c:strCache>
            </c:strRef>
          </c:tx>
          <c:spPr>
            <a:solidFill>
              <a:srgbClr val="0070C0"/>
            </a:solidFill>
          </c:spPr>
          <c:invertIfNegative val="1"/>
          <c:cat>
            <c:strRef>
              <c:f>Лист2!$L$6:$Q$6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Лист2!$L$7:$Q$7</c:f>
              <c:numCache>
                <c:formatCode>0%</c:formatCode>
                <c:ptCount val="6"/>
                <c:pt idx="0">
                  <c:v>0.17</c:v>
                </c:pt>
                <c:pt idx="1">
                  <c:v>0.30000000000000004</c:v>
                </c:pt>
                <c:pt idx="2">
                  <c:v>0.32000000000000006</c:v>
                </c:pt>
                <c:pt idx="3">
                  <c:v>0.42000000000000004</c:v>
                </c:pt>
                <c:pt idx="4">
                  <c:v>0.46</c:v>
                </c:pt>
                <c:pt idx="5">
                  <c:v>0.48000000000000004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Лист2!$K$8</c:f>
              <c:strCache>
                <c:ptCount val="1"/>
                <c:pt idx="0">
                  <c:v>УПБ ИМТ&gt;32</c:v>
                </c:pt>
              </c:strCache>
            </c:strRef>
          </c:tx>
          <c:spPr>
            <a:solidFill>
              <a:schemeClr val="accent4"/>
            </a:solidFill>
          </c:spPr>
          <c:invertIfNegative val="1"/>
          <c:cat>
            <c:strRef>
              <c:f>Лист2!$L$6:$Q$6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Лист2!$L$8:$Q$8</c:f>
              <c:numCache>
                <c:formatCode>0.00%</c:formatCode>
                <c:ptCount val="6"/>
                <c:pt idx="0">
                  <c:v>0.17</c:v>
                </c:pt>
                <c:pt idx="1">
                  <c:v>0.30000000000000004</c:v>
                </c:pt>
                <c:pt idx="2">
                  <c:v>0.32000000000000006</c:v>
                </c:pt>
                <c:pt idx="3">
                  <c:v>0.70000000000000007</c:v>
                </c:pt>
                <c:pt idx="4">
                  <c:v>0.56999999999999995</c:v>
                </c:pt>
                <c:pt idx="5">
                  <c:v>0.58000000000000007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1905280"/>
        <c:axId val="71906816"/>
        <c:axId val="0"/>
      </c:bar3DChart>
      <c:catAx>
        <c:axId val="71905280"/>
        <c:scaling>
          <c:orientation val="minMax"/>
        </c:scaling>
        <c:delete val="1"/>
        <c:axPos val="b"/>
        <c:majorTickMark val="cross"/>
        <c:minorTickMark val="cross"/>
        <c:tickLblPos val="none"/>
        <c:crossAx val="71906816"/>
        <c:crosses val="autoZero"/>
        <c:auto val="1"/>
        <c:lblAlgn val="ctr"/>
        <c:lblOffset val="100"/>
        <c:noMultiLvlLbl val="1"/>
      </c:catAx>
      <c:valAx>
        <c:axId val="71906816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190528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85476390422043169"/>
          <c:y val="0.44717320502099528"/>
          <c:w val="0.13634726806779637"/>
          <c:h val="0.13141830495765866"/>
        </c:manualLayout>
      </c:layout>
      <c:overlay val="1"/>
    </c:legend>
    <c:plotVisOnly val="1"/>
    <c:dispBlanksAs val="zero"/>
    <c:showDLblsOverMax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Лист2!$A$3</c:f>
              <c:strCache>
                <c:ptCount val="1"/>
                <c:pt idx="0">
                  <c:v>УПР N ИМТ</c:v>
                </c:pt>
              </c:strCache>
            </c:strRef>
          </c:tx>
          <c:spPr>
            <a:solidFill>
              <a:srgbClr val="0070C0"/>
            </a:solidFill>
          </c:spPr>
          <c:invertIfNegative val="1"/>
          <c:cat>
            <c:strRef>
              <c:f>Лист2!$B$2:$G$2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Лист2!$B$3:$G$3</c:f>
              <c:numCache>
                <c:formatCode>0%</c:formatCode>
                <c:ptCount val="6"/>
                <c:pt idx="0">
                  <c:v>0.3300000000000004</c:v>
                </c:pt>
                <c:pt idx="1">
                  <c:v>0.19</c:v>
                </c:pt>
                <c:pt idx="2">
                  <c:v>0.21000000000000013</c:v>
                </c:pt>
                <c:pt idx="3">
                  <c:v>0.17</c:v>
                </c:pt>
                <c:pt idx="4">
                  <c:v>0.28000000000000008</c:v>
                </c:pt>
                <c:pt idx="5">
                  <c:v>8.0000000000000043E-2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УПР ИМТ&gt;32</c:v>
                </c:pt>
              </c:strCache>
            </c:strRef>
          </c:tx>
          <c:spPr>
            <a:solidFill>
              <a:schemeClr val="accent5"/>
            </a:solidFill>
          </c:spPr>
          <c:invertIfNegative val="1"/>
          <c:cat>
            <c:strRef>
              <c:f>Лист2!$B$2:$G$2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Лист2!$B$4:$G$4</c:f>
              <c:numCache>
                <c:formatCode>0%</c:formatCode>
                <c:ptCount val="6"/>
                <c:pt idx="0">
                  <c:v>0.17</c:v>
                </c:pt>
                <c:pt idx="1">
                  <c:v>0.26</c:v>
                </c:pt>
                <c:pt idx="2">
                  <c:v>0.11</c:v>
                </c:pt>
                <c:pt idx="3">
                  <c:v>0.15000000000000013</c:v>
                </c:pt>
                <c:pt idx="4">
                  <c:v>0.11</c:v>
                </c:pt>
                <c:pt idx="5">
                  <c:v>4.0000000000000022E-2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1954816"/>
        <c:axId val="71956352"/>
        <c:axId val="0"/>
      </c:bar3DChart>
      <c:catAx>
        <c:axId val="71954816"/>
        <c:scaling>
          <c:orientation val="minMax"/>
        </c:scaling>
        <c:delete val="1"/>
        <c:axPos val="b"/>
        <c:majorTickMark val="cross"/>
        <c:minorTickMark val="cross"/>
        <c:tickLblPos val="none"/>
        <c:crossAx val="71956352"/>
        <c:crosses val="autoZero"/>
        <c:auto val="1"/>
        <c:lblAlgn val="ctr"/>
        <c:lblOffset val="100"/>
        <c:noMultiLvlLbl val="1"/>
      </c:catAx>
      <c:valAx>
        <c:axId val="71956352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1954816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c:spPr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Лист2!$K$37</c:f>
              <c:strCache>
                <c:ptCount val="1"/>
                <c:pt idx="0">
                  <c:v>N ИМТ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1"/>
          <c:cat>
            <c:strRef>
              <c:f>Лист2!$L$36:$Q$36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Лист2!$L$37:$Q$37</c:f>
              <c:numCache>
                <c:formatCode>0%</c:formatCode>
                <c:ptCount val="6"/>
                <c:pt idx="0">
                  <c:v>0.18000000000000002</c:v>
                </c:pt>
                <c:pt idx="1">
                  <c:v>0.2</c:v>
                </c:pt>
                <c:pt idx="2">
                  <c:v>0.4</c:v>
                </c:pt>
                <c:pt idx="3">
                  <c:v>0.35000000000000003</c:v>
                </c:pt>
                <c:pt idx="4">
                  <c:v>0.46</c:v>
                </c:pt>
                <c:pt idx="5">
                  <c:v>0.44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Лист2!$K$38</c:f>
              <c:strCache>
                <c:ptCount val="1"/>
                <c:pt idx="0">
                  <c:v>ИМТ&gt;32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cat>
            <c:strRef>
              <c:f>Лист2!$L$36:$Q$36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Лист2!$L$38:$Q$38</c:f>
              <c:numCache>
                <c:formatCode>0%</c:formatCode>
                <c:ptCount val="6"/>
                <c:pt idx="0">
                  <c:v>0.19</c:v>
                </c:pt>
                <c:pt idx="1">
                  <c:v>0.22</c:v>
                </c:pt>
                <c:pt idx="2">
                  <c:v>0.32000000000000006</c:v>
                </c:pt>
                <c:pt idx="3">
                  <c:v>0.30000000000000004</c:v>
                </c:pt>
                <c:pt idx="4">
                  <c:v>0.46</c:v>
                </c:pt>
                <c:pt idx="5">
                  <c:v>0.65000000000000013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1268992"/>
        <c:axId val="71278976"/>
        <c:axId val="0"/>
      </c:bar3DChart>
      <c:catAx>
        <c:axId val="71268992"/>
        <c:scaling>
          <c:orientation val="minMax"/>
        </c:scaling>
        <c:delete val="1"/>
        <c:axPos val="b"/>
        <c:majorTickMark val="cross"/>
        <c:minorTickMark val="cross"/>
        <c:tickLblPos val="none"/>
        <c:crossAx val="71278976"/>
        <c:crosses val="autoZero"/>
        <c:auto val="1"/>
        <c:lblAlgn val="ctr"/>
        <c:lblOffset val="100"/>
        <c:noMultiLvlLbl val="1"/>
      </c:catAx>
      <c:valAx>
        <c:axId val="71278976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126899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Лист2!$A$16</c:f>
              <c:strCache>
                <c:ptCount val="1"/>
                <c:pt idx="0">
                  <c:v>ФПД без н\к N ИМТ</c:v>
                </c:pt>
              </c:strCache>
            </c:strRef>
          </c:tx>
          <c:invertIfNegative val="1"/>
          <c:cat>
            <c:strRef>
              <c:f>Лист2!$B$15:$G$15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Лист2!$B$16:$G$16</c:f>
              <c:numCache>
                <c:formatCode>0%</c:formatCode>
                <c:ptCount val="6"/>
                <c:pt idx="0">
                  <c:v>0.33000000000000007</c:v>
                </c:pt>
                <c:pt idx="1">
                  <c:v>0.15000000000000002</c:v>
                </c:pt>
                <c:pt idx="2">
                  <c:v>0.26</c:v>
                </c:pt>
                <c:pt idx="3">
                  <c:v>0.33000000000000007</c:v>
                </c:pt>
                <c:pt idx="4">
                  <c:v>0.24000000000000002</c:v>
                </c:pt>
                <c:pt idx="5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Лист2!$A$17</c:f>
              <c:strCache>
                <c:ptCount val="1"/>
                <c:pt idx="0">
                  <c:v>ФПД с н\к ИМТ&gt;32</c:v>
                </c:pt>
              </c:strCache>
            </c:strRef>
          </c:tx>
          <c:spPr>
            <a:solidFill>
              <a:srgbClr val="C00000"/>
            </a:solidFill>
          </c:spPr>
          <c:invertIfNegative val="1"/>
          <c:cat>
            <c:strRef>
              <c:f>Лист2!$B$15:$G$15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Лист2!$B$17:$G$17</c:f>
              <c:numCache>
                <c:formatCode>0%</c:formatCode>
                <c:ptCount val="6"/>
                <c:pt idx="0">
                  <c:v>0.17</c:v>
                </c:pt>
                <c:pt idx="1">
                  <c:v>0.22</c:v>
                </c:pt>
                <c:pt idx="2">
                  <c:v>0.21000000000000002</c:v>
                </c:pt>
                <c:pt idx="3">
                  <c:v>0.13</c:v>
                </c:pt>
                <c:pt idx="4">
                  <c:v>0.11</c:v>
                </c:pt>
                <c:pt idx="5">
                  <c:v>0.24000000000000002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Лист2!$A$18</c:f>
              <c:strCache>
                <c:ptCount val="1"/>
                <c:pt idx="0">
                  <c:v>ФПД без н\к N ИМТ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cat>
            <c:strRef>
              <c:f>Лист2!$B$15:$G$15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Лист2!$B$18:$G$18</c:f>
              <c:numCache>
                <c:formatCode>0%</c:formatCode>
                <c:ptCount val="6"/>
                <c:pt idx="0">
                  <c:v>0.17</c:v>
                </c:pt>
                <c:pt idx="1">
                  <c:v>0.30000000000000004</c:v>
                </c:pt>
                <c:pt idx="2">
                  <c:v>0.26</c:v>
                </c:pt>
                <c:pt idx="3">
                  <c:v>0.52</c:v>
                </c:pt>
                <c:pt idx="4">
                  <c:v>0.43000000000000005</c:v>
                </c:pt>
                <c:pt idx="5">
                  <c:v>0.27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3"/>
          <c:order val="3"/>
          <c:tx>
            <c:strRef>
              <c:f>Лист2!$A$19</c:f>
              <c:strCache>
                <c:ptCount val="1"/>
                <c:pt idx="0">
                  <c:v>ФПД с н\к ИМТ&gt;32</c:v>
                </c:pt>
              </c:strCache>
            </c:strRef>
          </c:tx>
          <c:spPr>
            <a:solidFill>
              <a:srgbClr val="7030A0"/>
            </a:solidFill>
          </c:spPr>
          <c:invertIfNegative val="1"/>
          <c:cat>
            <c:strRef>
              <c:f>Лист2!$B$15:$G$15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Лист2!$B$19:$G$19</c:f>
              <c:numCache>
                <c:formatCode>0%</c:formatCode>
                <c:ptCount val="6"/>
                <c:pt idx="0">
                  <c:v>0.17</c:v>
                </c:pt>
                <c:pt idx="1">
                  <c:v>7.0000000000000021E-2</c:v>
                </c:pt>
                <c:pt idx="2">
                  <c:v>0.11</c:v>
                </c:pt>
                <c:pt idx="3">
                  <c:v>0.22</c:v>
                </c:pt>
                <c:pt idx="4">
                  <c:v>4.0000000000000008E-2</c:v>
                </c:pt>
                <c:pt idx="5">
                  <c:v>0.31000000000000005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2249728"/>
        <c:axId val="72251264"/>
        <c:axId val="0"/>
      </c:bar3DChart>
      <c:catAx>
        <c:axId val="72249728"/>
        <c:scaling>
          <c:orientation val="minMax"/>
        </c:scaling>
        <c:delete val="1"/>
        <c:axPos val="b"/>
        <c:majorTickMark val="cross"/>
        <c:minorTickMark val="cross"/>
        <c:tickLblPos val="none"/>
        <c:crossAx val="72251264"/>
        <c:crosses val="autoZero"/>
        <c:auto val="1"/>
        <c:lblAlgn val="ctr"/>
        <c:lblOffset val="100"/>
        <c:noMultiLvlLbl val="1"/>
      </c:catAx>
      <c:valAx>
        <c:axId val="72251264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2249728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Лист2!$A$24</c:f>
              <c:strCache>
                <c:ptCount val="1"/>
                <c:pt idx="0">
                  <c:v> N ИМТ</c:v>
                </c:pt>
              </c:strCache>
            </c:strRef>
          </c:tx>
          <c:invertIfNegative val="1"/>
          <c:cat>
            <c:strRef>
              <c:f>Лист2!$B$23:$G$23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Лист2!$B$24:$G$24</c:f>
              <c:numCache>
                <c:formatCode>0%</c:formatCode>
                <c:ptCount val="6"/>
                <c:pt idx="0">
                  <c:v>0.15000000000000002</c:v>
                </c:pt>
                <c:pt idx="1">
                  <c:v>0.18000000000000002</c:v>
                </c:pt>
                <c:pt idx="2">
                  <c:v>0.26</c:v>
                </c:pt>
                <c:pt idx="3">
                  <c:v>0.17</c:v>
                </c:pt>
                <c:pt idx="4">
                  <c:v>0.28000000000000008</c:v>
                </c:pt>
                <c:pt idx="5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Лист2!$A$25</c:f>
              <c:strCache>
                <c:ptCount val="1"/>
                <c:pt idx="0">
                  <c:v> ИМТ&gt;32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cat>
            <c:strRef>
              <c:f>Лист2!$B$23:$G$23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Лист2!$B$25:$G$25</c:f>
              <c:numCache>
                <c:formatCode>0%</c:formatCode>
                <c:ptCount val="6"/>
                <c:pt idx="0">
                  <c:v>0.33000000000000007</c:v>
                </c:pt>
                <c:pt idx="1">
                  <c:v>0.22</c:v>
                </c:pt>
                <c:pt idx="2">
                  <c:v>0.42000000000000004</c:v>
                </c:pt>
                <c:pt idx="3">
                  <c:v>0.30000000000000004</c:v>
                </c:pt>
                <c:pt idx="4">
                  <c:v>0.29000000000000004</c:v>
                </c:pt>
                <c:pt idx="5">
                  <c:v>0.12000000000000001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2174976"/>
        <c:axId val="72176768"/>
        <c:axId val="0"/>
      </c:bar3DChart>
      <c:catAx>
        <c:axId val="72174976"/>
        <c:scaling>
          <c:orientation val="minMax"/>
        </c:scaling>
        <c:delete val="1"/>
        <c:axPos val="b"/>
        <c:majorTickMark val="cross"/>
        <c:minorTickMark val="cross"/>
        <c:tickLblPos val="none"/>
        <c:crossAx val="72176768"/>
        <c:crosses val="autoZero"/>
        <c:auto val="1"/>
        <c:lblAlgn val="ctr"/>
        <c:lblOffset val="100"/>
        <c:noMultiLvlLbl val="1"/>
      </c:catAx>
      <c:valAx>
        <c:axId val="72176768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2174976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Лист2!$K$55</c:f>
              <c:strCache>
                <c:ptCount val="1"/>
                <c:pt idx="0">
                  <c:v>ИМТ&gt;32</c:v>
                </c:pt>
              </c:strCache>
            </c:strRef>
          </c:tx>
          <c:invertIfNegative val="1"/>
          <c:cat>
            <c:strRef>
              <c:f>Лист2!$L$54:$Q$54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Лист2!$L$55:$Q$55</c:f>
              <c:numCache>
                <c:formatCode>0%</c:formatCode>
                <c:ptCount val="6"/>
                <c:pt idx="0">
                  <c:v>0.15000000000000002</c:v>
                </c:pt>
                <c:pt idx="1">
                  <c:v>0.15000000000000002</c:v>
                </c:pt>
                <c:pt idx="2">
                  <c:v>0.1</c:v>
                </c:pt>
                <c:pt idx="3">
                  <c:v>0.19</c:v>
                </c:pt>
                <c:pt idx="4">
                  <c:v>0.1</c:v>
                </c:pt>
                <c:pt idx="5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Лист2!$K$56</c:f>
              <c:strCache>
                <c:ptCount val="1"/>
                <c:pt idx="0">
                  <c:v>N ИМТ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cat>
            <c:strRef>
              <c:f>Лист2!$L$54:$Q$54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Лист2!$L$56:$Q$56</c:f>
              <c:numCache>
                <c:formatCode>0%</c:formatCode>
                <c:ptCount val="6"/>
                <c:pt idx="0">
                  <c:v>0.05</c:v>
                </c:pt>
                <c:pt idx="1">
                  <c:v>0.1</c:v>
                </c:pt>
                <c:pt idx="2">
                  <c:v>0.1</c:v>
                </c:pt>
                <c:pt idx="3">
                  <c:v>4.0000000000000008E-2</c:v>
                </c:pt>
                <c:pt idx="4">
                  <c:v>0.12000000000000001</c:v>
                </c:pt>
                <c:pt idx="5">
                  <c:v>0.16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2211072"/>
        <c:axId val="72290688"/>
        <c:axId val="0"/>
      </c:bar3DChart>
      <c:catAx>
        <c:axId val="72211072"/>
        <c:scaling>
          <c:orientation val="minMax"/>
        </c:scaling>
        <c:delete val="1"/>
        <c:axPos val="b"/>
        <c:majorTickMark val="cross"/>
        <c:minorTickMark val="cross"/>
        <c:tickLblPos val="none"/>
        <c:crossAx val="72290688"/>
        <c:crosses val="autoZero"/>
        <c:auto val="1"/>
        <c:lblAlgn val="ctr"/>
        <c:lblOffset val="100"/>
        <c:noMultiLvlLbl val="1"/>
      </c:catAx>
      <c:valAx>
        <c:axId val="72290688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221107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c:spPr>
  <c:externalData r:id="rId1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5.7427478396381092E-2"/>
          <c:y val="3.4043490048001362E-2"/>
          <c:w val="0.82013068392619248"/>
          <c:h val="0.87740316890489922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Лист2!$K$62</c:f>
              <c:strCache>
                <c:ptCount val="1"/>
                <c:pt idx="0">
                  <c:v>N ИМТ</c:v>
                </c:pt>
              </c:strCache>
            </c:strRef>
          </c:tx>
          <c:spPr>
            <a:solidFill>
              <a:srgbClr val="C00000"/>
            </a:solidFill>
          </c:spPr>
          <c:invertIfNegative val="1"/>
          <c:cat>
            <c:strRef>
              <c:f>Лист2!$L$61:$Q$61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Лист2!$L$62:$Q$62</c:f>
              <c:numCache>
                <c:formatCode>0%</c:formatCode>
                <c:ptCount val="6"/>
                <c:pt idx="0">
                  <c:v>0</c:v>
                </c:pt>
                <c:pt idx="1">
                  <c:v>4.0000000000000008E-2</c:v>
                </c:pt>
                <c:pt idx="2">
                  <c:v>0</c:v>
                </c:pt>
                <c:pt idx="3">
                  <c:v>0</c:v>
                </c:pt>
                <c:pt idx="4">
                  <c:v>0.18000000000000002</c:v>
                </c:pt>
                <c:pt idx="5">
                  <c:v>0.12000000000000001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Лист2!$K$63</c:f>
              <c:strCache>
                <c:ptCount val="1"/>
                <c:pt idx="0">
                  <c:v>ИМТ&gt;32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cat>
            <c:strRef>
              <c:f>Лист2!$L$61:$Q$61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Лист2!$L$63:$Q$63</c:f>
              <c:numCache>
                <c:formatCode>0%</c:formatCode>
                <c:ptCount val="6"/>
                <c:pt idx="0">
                  <c:v>0.33000000000000007</c:v>
                </c:pt>
                <c:pt idx="1">
                  <c:v>0.19</c:v>
                </c:pt>
                <c:pt idx="2">
                  <c:v>0.11</c:v>
                </c:pt>
                <c:pt idx="3">
                  <c:v>7.0000000000000021E-2</c:v>
                </c:pt>
                <c:pt idx="4">
                  <c:v>0.11</c:v>
                </c:pt>
                <c:pt idx="5">
                  <c:v>8.0000000000000016E-2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/>
        <c:shape val="box"/>
        <c:axId val="72324992"/>
        <c:axId val="72326528"/>
        <c:axId val="0"/>
      </c:bar3DChart>
      <c:catAx>
        <c:axId val="72324992"/>
        <c:scaling>
          <c:orientation val="minMax"/>
        </c:scaling>
        <c:delete val="1"/>
        <c:axPos val="b"/>
        <c:majorTickMark val="cross"/>
        <c:minorTickMark val="cross"/>
        <c:tickLblPos val="none"/>
        <c:crossAx val="72326528"/>
        <c:crosses val="autoZero"/>
        <c:auto val="1"/>
        <c:lblAlgn val="ctr"/>
        <c:lblOffset val="100"/>
        <c:noMultiLvlLbl val="1"/>
      </c:catAx>
      <c:valAx>
        <c:axId val="72326528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one"/>
        <c:crossAx val="7232499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externalData r:id="rId1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0.12616882855571487"/>
          <c:y val="5.0925925925925923E-2"/>
          <c:w val="0.66704853449910684"/>
          <c:h val="0.79869969378827776"/>
        </c:manualLayout>
      </c:layout>
      <c:barChart>
        <c:barDir val="bar"/>
        <c:grouping val="clustered"/>
        <c:varyColors val="1"/>
        <c:ser>
          <c:idx val="2"/>
          <c:order val="2"/>
          <c:tx>
            <c:strRef>
              <c:f>Лист2!$A$33</c:f>
            </c:strRef>
          </c:tx>
          <c:invertIfNegative val="1"/>
          <c:cat>
            <c:multiLvlStrRef>
              <c:f>Лист2!$B$32:$G$32</c:f>
            </c:multiLvlStrRef>
          </c:cat>
          <c:val>
            <c:numRef>
              <c:f>Лист2!$B$33:$G$33</c:f>
            </c:numRef>
          </c:val>
        </c:ser>
        <c:ser>
          <c:idx val="0"/>
          <c:order val="0"/>
          <c:tx>
            <c:strRef>
              <c:f>'[Данные по ожирению.xlsx]Лист2'!$A$64</c:f>
              <c:strCache>
                <c:ptCount val="1"/>
                <c:pt idx="0">
                  <c:v>М новорожд. N ИМТ</c:v>
                </c:pt>
              </c:strCache>
            </c:strRef>
          </c:tx>
          <c:spPr>
            <a:solidFill>
              <a:schemeClr val="accent1"/>
            </a:solidFill>
          </c:spPr>
          <c:invertIfNegative val="1"/>
          <c:cat>
            <c:strRef>
              <c:f>'[Данные по ожирению.xlsx]Лист2'!$B$63:$G$63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'[Данные по ожирению.xlsx]Лист2'!$B$64:$G$64</c:f>
              <c:numCache>
                <c:formatCode>General</c:formatCode>
                <c:ptCount val="6"/>
                <c:pt idx="0">
                  <c:v>3591</c:v>
                </c:pt>
                <c:pt idx="1">
                  <c:v>3537</c:v>
                </c:pt>
                <c:pt idx="2">
                  <c:v>3384</c:v>
                </c:pt>
                <c:pt idx="3">
                  <c:v>3479</c:v>
                </c:pt>
                <c:pt idx="4">
                  <c:v>3364</c:v>
                </c:pt>
                <c:pt idx="5">
                  <c:v>3434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'[Данные по ожирению.xlsx]Лист2'!$A$65</c:f>
              <c:strCache>
                <c:ptCount val="1"/>
                <c:pt idx="0">
                  <c:v>М новорожд. ИМТ&gt;32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1"/>
          <c:cat>
            <c:strRef>
              <c:f>'[Данные по ожирению.xlsx]Лист2'!$B$63:$G$63</c:f>
              <c:strCache>
                <c:ptCount val="6"/>
                <c:pt idx="0">
                  <c:v>2017 N</c:v>
                </c:pt>
                <c:pt idx="1">
                  <c:v>2017 к\с</c:v>
                </c:pt>
                <c:pt idx="2">
                  <c:v>2018 N</c:v>
                </c:pt>
                <c:pt idx="3">
                  <c:v>2018 к\с</c:v>
                </c:pt>
                <c:pt idx="4">
                  <c:v>2019 N</c:v>
                </c:pt>
                <c:pt idx="5">
                  <c:v>2019 к\с</c:v>
                </c:pt>
              </c:strCache>
            </c:strRef>
          </c:cat>
          <c:val>
            <c:numRef>
              <c:f>'[Данные по ожирению.xlsx]Лист2'!$B$65:$G$65</c:f>
              <c:numCache>
                <c:formatCode>General</c:formatCode>
                <c:ptCount val="6"/>
                <c:pt idx="0">
                  <c:v>3283</c:v>
                </c:pt>
                <c:pt idx="1">
                  <c:v>3511</c:v>
                </c:pt>
                <c:pt idx="2">
                  <c:v>3789</c:v>
                </c:pt>
                <c:pt idx="3">
                  <c:v>3498</c:v>
                </c:pt>
                <c:pt idx="4">
                  <c:v>3508</c:v>
                </c:pt>
                <c:pt idx="5">
                  <c:v>3363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</c:extLst>
        </c:ser>
        <c:dLbls/>
        <c:axId val="72386816"/>
        <c:axId val="72392704"/>
      </c:barChart>
      <c:catAx>
        <c:axId val="72386816"/>
        <c:scaling>
          <c:orientation val="minMax"/>
        </c:scaling>
        <c:delete val="1"/>
        <c:axPos val="l"/>
        <c:majorTickMark val="cross"/>
        <c:minorTickMark val="cross"/>
        <c:tickLblPos val="none"/>
        <c:crossAx val="72392704"/>
        <c:crosses val="autoZero"/>
        <c:auto val="1"/>
        <c:lblAlgn val="ctr"/>
        <c:lblOffset val="100"/>
        <c:noMultiLvlLbl val="1"/>
      </c:catAx>
      <c:valAx>
        <c:axId val="72392704"/>
        <c:scaling>
          <c:orientation val="minMax"/>
        </c:scaling>
        <c:delete val="1"/>
        <c:axPos val="b"/>
        <c:majorGridlines/>
        <c:numFmt formatCode="General" sourceLinked="1"/>
        <c:majorTickMark val="cross"/>
        <c:minorTickMark val="cross"/>
        <c:tickLblPos val="none"/>
        <c:crossAx val="72386816"/>
        <c:crosses val="autoZero"/>
        <c:crossBetween val="between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79273595389540807"/>
          <c:y val="0.42357622828874314"/>
          <c:w val="0.20432559100545836"/>
          <c:h val="0.12789645100180114"/>
        </c:manualLayout>
      </c:layout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1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57283-E444-45B2-9AD6-5D006CF3B60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7D0D61-7645-432F-A39D-7B5BE353EEDA}">
      <dgm:prSet phldrT="[Текст]"/>
      <dgm:spPr/>
      <dgm:t>
        <a:bodyPr/>
        <a:lstStyle/>
        <a:p>
          <a:r>
            <a:rPr lang="ru-RU" dirty="0" smtClean="0"/>
            <a:t>802 истории родов</a:t>
          </a:r>
          <a:endParaRPr lang="ru-RU" dirty="0"/>
        </a:p>
      </dgm:t>
    </dgm:pt>
    <dgm:pt modelId="{A5222D43-AFE5-4188-80C8-D9D87B2793B7}" type="parTrans" cxnId="{B7141EFB-2BC6-4B0E-BF3A-2102000CDFF7}">
      <dgm:prSet/>
      <dgm:spPr/>
      <dgm:t>
        <a:bodyPr/>
        <a:lstStyle/>
        <a:p>
          <a:endParaRPr lang="ru-RU"/>
        </a:p>
      </dgm:t>
    </dgm:pt>
    <dgm:pt modelId="{C77B0CE1-93A6-41B9-A23C-A515560BB89A}" type="sibTrans" cxnId="{B7141EFB-2BC6-4B0E-BF3A-2102000CDFF7}">
      <dgm:prSet/>
      <dgm:spPr/>
      <dgm:t>
        <a:bodyPr/>
        <a:lstStyle/>
        <a:p>
          <a:endParaRPr lang="ru-RU"/>
        </a:p>
      </dgm:t>
    </dgm:pt>
    <dgm:pt modelId="{38BE1B88-63DF-486F-933F-4D46315D91CE}">
      <dgm:prSet phldrT="[Текст]"/>
      <dgm:spPr/>
      <dgm:t>
        <a:bodyPr/>
        <a:lstStyle/>
        <a:p>
          <a:r>
            <a:rPr lang="ru-RU" dirty="0" smtClean="0"/>
            <a:t>133 истории родов с ИМТ</a:t>
          </a:r>
          <a:r>
            <a:rPr lang="en-US" dirty="0" smtClean="0"/>
            <a:t>&gt;32</a:t>
          </a:r>
          <a:endParaRPr lang="ru-RU" dirty="0"/>
        </a:p>
      </dgm:t>
    </dgm:pt>
    <dgm:pt modelId="{4779818D-A7B1-431C-A0F9-A4078BFF2128}" type="parTrans" cxnId="{F7D497BB-04B3-42C5-9924-6D2F925FFB63}">
      <dgm:prSet/>
      <dgm:spPr/>
      <dgm:t>
        <a:bodyPr/>
        <a:lstStyle/>
        <a:p>
          <a:endParaRPr lang="ru-RU"/>
        </a:p>
      </dgm:t>
    </dgm:pt>
    <dgm:pt modelId="{93300689-DC84-4DC4-A534-D4EC7A8F0C52}" type="sibTrans" cxnId="{F7D497BB-04B3-42C5-9924-6D2F925FFB63}">
      <dgm:prSet/>
      <dgm:spPr/>
      <dgm:t>
        <a:bodyPr/>
        <a:lstStyle/>
        <a:p>
          <a:endParaRPr lang="ru-RU"/>
        </a:p>
      </dgm:t>
    </dgm:pt>
    <dgm:pt modelId="{F971E010-BFE1-4377-915D-A1819B3EF8B9}">
      <dgm:prSet phldrT="[Текст]"/>
      <dgm:spPr/>
      <dgm:t>
        <a:bodyPr/>
        <a:lstStyle/>
        <a:p>
          <a:r>
            <a:rPr lang="en-US" dirty="0" smtClean="0"/>
            <a:t>53 </a:t>
          </a:r>
          <a:r>
            <a:rPr lang="ru-RU" dirty="0" smtClean="0"/>
            <a:t>истории «</a:t>
          </a:r>
          <a:r>
            <a:rPr lang="ru-RU" dirty="0" err="1" smtClean="0"/>
            <a:t>кесарских</a:t>
          </a:r>
          <a:r>
            <a:rPr lang="ru-RU" dirty="0" smtClean="0"/>
            <a:t> сечений»</a:t>
          </a:r>
          <a:endParaRPr lang="ru-RU" dirty="0"/>
        </a:p>
      </dgm:t>
    </dgm:pt>
    <dgm:pt modelId="{2EAD6764-74AA-4C4A-8125-67347810B88E}" type="parTrans" cxnId="{B6535670-EEFD-423E-BDE7-88B610D93A05}">
      <dgm:prSet/>
      <dgm:spPr/>
      <dgm:t>
        <a:bodyPr/>
        <a:lstStyle/>
        <a:p>
          <a:endParaRPr lang="ru-RU"/>
        </a:p>
      </dgm:t>
    </dgm:pt>
    <dgm:pt modelId="{7BAE78DA-35BF-4680-BF1A-D614EB0F8275}" type="sibTrans" cxnId="{B6535670-EEFD-423E-BDE7-88B610D93A05}">
      <dgm:prSet/>
      <dgm:spPr/>
      <dgm:t>
        <a:bodyPr/>
        <a:lstStyle/>
        <a:p>
          <a:endParaRPr lang="ru-RU"/>
        </a:p>
      </dgm:t>
    </dgm:pt>
    <dgm:pt modelId="{7E8C5342-5E7C-491F-B5F5-37BBE2E30224}">
      <dgm:prSet phldrT="[Текст]"/>
      <dgm:spPr/>
      <dgm:t>
        <a:bodyPr/>
        <a:lstStyle/>
        <a:p>
          <a:r>
            <a:rPr lang="ru-RU" dirty="0" smtClean="0"/>
            <a:t>80 историй родов через естественные родовые пути</a:t>
          </a:r>
          <a:endParaRPr lang="ru-RU" dirty="0"/>
        </a:p>
      </dgm:t>
    </dgm:pt>
    <dgm:pt modelId="{7ADD99C4-78E9-4089-8178-9B54258837FF}" type="parTrans" cxnId="{1B495CE6-1DAA-44C0-A75A-0C08DAAFBADB}">
      <dgm:prSet/>
      <dgm:spPr/>
      <dgm:t>
        <a:bodyPr/>
        <a:lstStyle/>
        <a:p>
          <a:endParaRPr lang="ru-RU"/>
        </a:p>
      </dgm:t>
    </dgm:pt>
    <dgm:pt modelId="{A59E9B44-E390-4F1C-B646-308C926C7CA4}" type="sibTrans" cxnId="{1B495CE6-1DAA-44C0-A75A-0C08DAAFBADB}">
      <dgm:prSet/>
      <dgm:spPr/>
      <dgm:t>
        <a:bodyPr/>
        <a:lstStyle/>
        <a:p>
          <a:endParaRPr lang="ru-RU"/>
        </a:p>
      </dgm:t>
    </dgm:pt>
    <dgm:pt modelId="{336AE772-972E-4A1D-996B-6E0772619DBE}">
      <dgm:prSet phldrT="[Текст]"/>
      <dgm:spPr/>
      <dgm:t>
        <a:bodyPr/>
        <a:lstStyle/>
        <a:p>
          <a:r>
            <a:rPr lang="ru-RU" dirty="0" smtClean="0"/>
            <a:t>133 истории родов с ИМТ</a:t>
          </a:r>
          <a:r>
            <a:rPr lang="en-US" dirty="0" smtClean="0"/>
            <a:t>&lt;32</a:t>
          </a:r>
          <a:endParaRPr lang="ru-RU" dirty="0" smtClean="0"/>
        </a:p>
        <a:p>
          <a:r>
            <a:rPr lang="ru-RU" dirty="0" smtClean="0"/>
            <a:t>(контрольная группа)</a:t>
          </a:r>
          <a:endParaRPr lang="ru-RU" dirty="0"/>
        </a:p>
      </dgm:t>
    </dgm:pt>
    <dgm:pt modelId="{8524FCEF-2381-486E-92DB-1AE57159A2CE}" type="parTrans" cxnId="{CD0780BB-1112-4E91-97A3-D7EA6FAE1410}">
      <dgm:prSet/>
      <dgm:spPr/>
      <dgm:t>
        <a:bodyPr/>
        <a:lstStyle/>
        <a:p>
          <a:endParaRPr lang="ru-RU"/>
        </a:p>
      </dgm:t>
    </dgm:pt>
    <dgm:pt modelId="{F1E91094-1921-4F02-94E2-121F7F2FADCE}" type="sibTrans" cxnId="{CD0780BB-1112-4E91-97A3-D7EA6FAE1410}">
      <dgm:prSet/>
      <dgm:spPr/>
      <dgm:t>
        <a:bodyPr/>
        <a:lstStyle/>
        <a:p>
          <a:endParaRPr lang="ru-RU"/>
        </a:p>
      </dgm:t>
    </dgm:pt>
    <dgm:pt modelId="{156AEA4D-6786-4520-8060-27940C4902BF}" type="pres">
      <dgm:prSet presAssocID="{D6857283-E444-45B2-9AD6-5D006CF3B6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AF97F90-9E23-4B59-B231-3CEFBADB3529}" type="pres">
      <dgm:prSet presAssocID="{7A7D0D61-7645-432F-A39D-7B5BE353EEDA}" presName="hierRoot1" presStyleCnt="0"/>
      <dgm:spPr/>
    </dgm:pt>
    <dgm:pt modelId="{7D07F089-5FA8-43D4-96F1-A29F6628ECE0}" type="pres">
      <dgm:prSet presAssocID="{7A7D0D61-7645-432F-A39D-7B5BE353EEDA}" presName="composite" presStyleCnt="0"/>
      <dgm:spPr/>
    </dgm:pt>
    <dgm:pt modelId="{7F6595CA-F24A-46C4-856D-075451D1D41B}" type="pres">
      <dgm:prSet presAssocID="{7A7D0D61-7645-432F-A39D-7B5BE353EEDA}" presName="background" presStyleLbl="node0" presStyleIdx="0" presStyleCnt="1"/>
      <dgm:spPr/>
    </dgm:pt>
    <dgm:pt modelId="{34E995C0-8275-4627-9962-2435F1ED9C2F}" type="pres">
      <dgm:prSet presAssocID="{7A7D0D61-7645-432F-A39D-7B5BE353EED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70C1E0-75DC-46DE-A8C5-D7BFBD232EB5}" type="pres">
      <dgm:prSet presAssocID="{7A7D0D61-7645-432F-A39D-7B5BE353EEDA}" presName="hierChild2" presStyleCnt="0"/>
      <dgm:spPr/>
    </dgm:pt>
    <dgm:pt modelId="{5C12E4F6-A8C5-4350-8468-DAA96A8BC27A}" type="pres">
      <dgm:prSet presAssocID="{4779818D-A7B1-431C-A0F9-A4078BFF212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0BA1E99-F8BF-4C5B-9B40-270EFDD08389}" type="pres">
      <dgm:prSet presAssocID="{38BE1B88-63DF-486F-933F-4D46315D91CE}" presName="hierRoot2" presStyleCnt="0"/>
      <dgm:spPr/>
    </dgm:pt>
    <dgm:pt modelId="{B0E4FC6A-155B-4609-8AB3-FD526CD73EEE}" type="pres">
      <dgm:prSet presAssocID="{38BE1B88-63DF-486F-933F-4D46315D91CE}" presName="composite2" presStyleCnt="0"/>
      <dgm:spPr/>
    </dgm:pt>
    <dgm:pt modelId="{F8C170C2-57F9-4782-8593-3AEE74D03C75}" type="pres">
      <dgm:prSet presAssocID="{38BE1B88-63DF-486F-933F-4D46315D91CE}" presName="background2" presStyleLbl="node2" presStyleIdx="0" presStyleCnt="2"/>
      <dgm:spPr/>
    </dgm:pt>
    <dgm:pt modelId="{33332EB3-9971-400B-8621-056794DFA5CC}" type="pres">
      <dgm:prSet presAssocID="{38BE1B88-63DF-486F-933F-4D46315D91CE}" presName="text2" presStyleLbl="fgAcc2" presStyleIdx="0" presStyleCnt="2" custLinFactNeighborX="-57686" custLinFactNeighborY="3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0FD9B2-CC97-4EEE-93C8-92F3AAAD3D25}" type="pres">
      <dgm:prSet presAssocID="{38BE1B88-63DF-486F-933F-4D46315D91CE}" presName="hierChild3" presStyleCnt="0"/>
      <dgm:spPr/>
    </dgm:pt>
    <dgm:pt modelId="{290CA9C6-B01B-4DC9-A165-52B7053BCDAE}" type="pres">
      <dgm:prSet presAssocID="{2EAD6764-74AA-4C4A-8125-67347810B88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BFE901D5-6E23-405F-8222-6A80A10BE39D}" type="pres">
      <dgm:prSet presAssocID="{F971E010-BFE1-4377-915D-A1819B3EF8B9}" presName="hierRoot3" presStyleCnt="0"/>
      <dgm:spPr/>
    </dgm:pt>
    <dgm:pt modelId="{0300B802-49EB-46D6-81C6-7CF7EEFDBBED}" type="pres">
      <dgm:prSet presAssocID="{F971E010-BFE1-4377-915D-A1819B3EF8B9}" presName="composite3" presStyleCnt="0"/>
      <dgm:spPr/>
    </dgm:pt>
    <dgm:pt modelId="{2CF6F004-8BCA-4F84-9EFA-DE9C29BFA08A}" type="pres">
      <dgm:prSet presAssocID="{F971E010-BFE1-4377-915D-A1819B3EF8B9}" presName="background3" presStyleLbl="node3" presStyleIdx="0" presStyleCnt="2"/>
      <dgm:spPr/>
    </dgm:pt>
    <dgm:pt modelId="{A576387E-F5FD-4925-A8BC-79207B845FD1}" type="pres">
      <dgm:prSet presAssocID="{F971E010-BFE1-4377-915D-A1819B3EF8B9}" presName="text3" presStyleLbl="fgAcc3" presStyleIdx="0" presStyleCnt="2" custLinFactNeighborX="-60906" custLinFactNeighborY="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B0AD33-09B0-4507-B200-7094F0154207}" type="pres">
      <dgm:prSet presAssocID="{F971E010-BFE1-4377-915D-A1819B3EF8B9}" presName="hierChild4" presStyleCnt="0"/>
      <dgm:spPr/>
    </dgm:pt>
    <dgm:pt modelId="{A06A359D-C7DF-4C42-8F60-C4FFBE61AA63}" type="pres">
      <dgm:prSet presAssocID="{7ADD99C4-78E9-4089-8178-9B54258837F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F6E847F5-35DD-4915-851F-967B716DEB68}" type="pres">
      <dgm:prSet presAssocID="{7E8C5342-5E7C-491F-B5F5-37BBE2E30224}" presName="hierRoot3" presStyleCnt="0"/>
      <dgm:spPr/>
    </dgm:pt>
    <dgm:pt modelId="{08884CB6-64CB-43BA-AD28-F82F1CB3495B}" type="pres">
      <dgm:prSet presAssocID="{7E8C5342-5E7C-491F-B5F5-37BBE2E30224}" presName="composite3" presStyleCnt="0"/>
      <dgm:spPr/>
    </dgm:pt>
    <dgm:pt modelId="{20776702-474B-4606-B375-B6B49F7F645C}" type="pres">
      <dgm:prSet presAssocID="{7E8C5342-5E7C-491F-B5F5-37BBE2E30224}" presName="background3" presStyleLbl="node3" presStyleIdx="1" presStyleCnt="2"/>
      <dgm:spPr/>
    </dgm:pt>
    <dgm:pt modelId="{63F5FB95-4D50-4697-96FA-A6F31687A766}" type="pres">
      <dgm:prSet presAssocID="{7E8C5342-5E7C-491F-B5F5-37BBE2E30224}" presName="text3" presStyleLbl="fgAcc3" presStyleIdx="1" presStyleCnt="2" custLinFactNeighborX="-27978" custLinFactNeighborY="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C4ABE3-D258-438A-AECB-4F6F302D7FB1}" type="pres">
      <dgm:prSet presAssocID="{7E8C5342-5E7C-491F-B5F5-37BBE2E30224}" presName="hierChild4" presStyleCnt="0"/>
      <dgm:spPr/>
    </dgm:pt>
    <dgm:pt modelId="{E89536B6-C293-4910-9481-ED7A9CD64D91}" type="pres">
      <dgm:prSet presAssocID="{8524FCEF-2381-486E-92DB-1AE57159A2C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AFD8486-104C-422C-B5B0-89C2186D855F}" type="pres">
      <dgm:prSet presAssocID="{336AE772-972E-4A1D-996B-6E0772619DBE}" presName="hierRoot2" presStyleCnt="0"/>
      <dgm:spPr/>
    </dgm:pt>
    <dgm:pt modelId="{DFF87F0E-07A3-49EC-8228-15C73A176042}" type="pres">
      <dgm:prSet presAssocID="{336AE772-972E-4A1D-996B-6E0772619DBE}" presName="composite2" presStyleCnt="0"/>
      <dgm:spPr/>
    </dgm:pt>
    <dgm:pt modelId="{D993D8DC-0E3E-4175-B323-C05C1C925ED3}" type="pres">
      <dgm:prSet presAssocID="{336AE772-972E-4A1D-996B-6E0772619DBE}" presName="background2" presStyleLbl="node2" presStyleIdx="1" presStyleCnt="2"/>
      <dgm:spPr/>
    </dgm:pt>
    <dgm:pt modelId="{5C3B423D-0815-4741-8D42-4AC6CA657017}" type="pres">
      <dgm:prSet presAssocID="{336AE772-972E-4A1D-996B-6E0772619DBE}" presName="text2" presStyleLbl="fgAcc2" presStyleIdx="1" presStyleCnt="2" custLinFactNeighborX="58493" custLinFactNeighborY="3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06DF18-7270-45EC-B459-AD8542357002}" type="pres">
      <dgm:prSet presAssocID="{336AE772-972E-4A1D-996B-6E0772619DBE}" presName="hierChild3" presStyleCnt="0"/>
      <dgm:spPr/>
    </dgm:pt>
  </dgm:ptLst>
  <dgm:cxnLst>
    <dgm:cxn modelId="{D66EAB4F-6038-4E98-800E-119CAF63DC86}" type="presOf" srcId="{7ADD99C4-78E9-4089-8178-9B54258837FF}" destId="{A06A359D-C7DF-4C42-8F60-C4FFBE61AA63}" srcOrd="0" destOrd="0" presId="urn:microsoft.com/office/officeart/2005/8/layout/hierarchy1"/>
    <dgm:cxn modelId="{1B495CE6-1DAA-44C0-A75A-0C08DAAFBADB}" srcId="{38BE1B88-63DF-486F-933F-4D46315D91CE}" destId="{7E8C5342-5E7C-491F-B5F5-37BBE2E30224}" srcOrd="1" destOrd="0" parTransId="{7ADD99C4-78E9-4089-8178-9B54258837FF}" sibTransId="{A59E9B44-E390-4F1C-B646-308C926C7CA4}"/>
    <dgm:cxn modelId="{9B364B29-813A-4AAB-8B0F-AA45A4925B1F}" type="presOf" srcId="{38BE1B88-63DF-486F-933F-4D46315D91CE}" destId="{33332EB3-9971-400B-8621-056794DFA5CC}" srcOrd="0" destOrd="0" presId="urn:microsoft.com/office/officeart/2005/8/layout/hierarchy1"/>
    <dgm:cxn modelId="{F7D497BB-04B3-42C5-9924-6D2F925FFB63}" srcId="{7A7D0D61-7645-432F-A39D-7B5BE353EEDA}" destId="{38BE1B88-63DF-486F-933F-4D46315D91CE}" srcOrd="0" destOrd="0" parTransId="{4779818D-A7B1-431C-A0F9-A4078BFF2128}" sibTransId="{93300689-DC84-4DC4-A534-D4EC7A8F0C52}"/>
    <dgm:cxn modelId="{064CC654-96DC-47E4-992A-7E1FADB945A8}" type="presOf" srcId="{7A7D0D61-7645-432F-A39D-7B5BE353EEDA}" destId="{34E995C0-8275-4627-9962-2435F1ED9C2F}" srcOrd="0" destOrd="0" presId="urn:microsoft.com/office/officeart/2005/8/layout/hierarchy1"/>
    <dgm:cxn modelId="{5E540A6F-6523-4A10-84AD-23CD06E6F653}" type="presOf" srcId="{2EAD6764-74AA-4C4A-8125-67347810B88E}" destId="{290CA9C6-B01B-4DC9-A165-52B7053BCDAE}" srcOrd="0" destOrd="0" presId="urn:microsoft.com/office/officeart/2005/8/layout/hierarchy1"/>
    <dgm:cxn modelId="{5CB94AD7-EF22-4D42-BB15-7CA543AB063C}" type="presOf" srcId="{8524FCEF-2381-486E-92DB-1AE57159A2CE}" destId="{E89536B6-C293-4910-9481-ED7A9CD64D91}" srcOrd="0" destOrd="0" presId="urn:microsoft.com/office/officeart/2005/8/layout/hierarchy1"/>
    <dgm:cxn modelId="{B7141EFB-2BC6-4B0E-BF3A-2102000CDFF7}" srcId="{D6857283-E444-45B2-9AD6-5D006CF3B608}" destId="{7A7D0D61-7645-432F-A39D-7B5BE353EEDA}" srcOrd="0" destOrd="0" parTransId="{A5222D43-AFE5-4188-80C8-D9D87B2793B7}" sibTransId="{C77B0CE1-93A6-41B9-A23C-A515560BB89A}"/>
    <dgm:cxn modelId="{A47A447F-2670-4611-A68F-94758D939FAB}" type="presOf" srcId="{336AE772-972E-4A1D-996B-6E0772619DBE}" destId="{5C3B423D-0815-4741-8D42-4AC6CA657017}" srcOrd="0" destOrd="0" presId="urn:microsoft.com/office/officeart/2005/8/layout/hierarchy1"/>
    <dgm:cxn modelId="{44E3BB70-E53C-423C-A650-3EFB0134F0DC}" type="presOf" srcId="{7E8C5342-5E7C-491F-B5F5-37BBE2E30224}" destId="{63F5FB95-4D50-4697-96FA-A6F31687A766}" srcOrd="0" destOrd="0" presId="urn:microsoft.com/office/officeart/2005/8/layout/hierarchy1"/>
    <dgm:cxn modelId="{CD0780BB-1112-4E91-97A3-D7EA6FAE1410}" srcId="{7A7D0D61-7645-432F-A39D-7B5BE353EEDA}" destId="{336AE772-972E-4A1D-996B-6E0772619DBE}" srcOrd="1" destOrd="0" parTransId="{8524FCEF-2381-486E-92DB-1AE57159A2CE}" sibTransId="{F1E91094-1921-4F02-94E2-121F7F2FADCE}"/>
    <dgm:cxn modelId="{EC1D56AD-1B34-4ADE-AE62-30AA3AC876AC}" type="presOf" srcId="{4779818D-A7B1-431C-A0F9-A4078BFF2128}" destId="{5C12E4F6-A8C5-4350-8468-DAA96A8BC27A}" srcOrd="0" destOrd="0" presId="urn:microsoft.com/office/officeart/2005/8/layout/hierarchy1"/>
    <dgm:cxn modelId="{B6535670-EEFD-423E-BDE7-88B610D93A05}" srcId="{38BE1B88-63DF-486F-933F-4D46315D91CE}" destId="{F971E010-BFE1-4377-915D-A1819B3EF8B9}" srcOrd="0" destOrd="0" parTransId="{2EAD6764-74AA-4C4A-8125-67347810B88E}" sibTransId="{7BAE78DA-35BF-4680-BF1A-D614EB0F8275}"/>
    <dgm:cxn modelId="{6E01A61B-6B45-4DB1-96EF-71AE7895BF07}" type="presOf" srcId="{D6857283-E444-45B2-9AD6-5D006CF3B608}" destId="{156AEA4D-6786-4520-8060-27940C4902BF}" srcOrd="0" destOrd="0" presId="urn:microsoft.com/office/officeart/2005/8/layout/hierarchy1"/>
    <dgm:cxn modelId="{6BA28D48-8D80-49C8-8010-7A93E77FBD9A}" type="presOf" srcId="{F971E010-BFE1-4377-915D-A1819B3EF8B9}" destId="{A576387E-F5FD-4925-A8BC-79207B845FD1}" srcOrd="0" destOrd="0" presId="urn:microsoft.com/office/officeart/2005/8/layout/hierarchy1"/>
    <dgm:cxn modelId="{857681FE-DF91-4F20-9DFD-2300CA557E0F}" type="presParOf" srcId="{156AEA4D-6786-4520-8060-27940C4902BF}" destId="{2AF97F90-9E23-4B59-B231-3CEFBADB3529}" srcOrd="0" destOrd="0" presId="urn:microsoft.com/office/officeart/2005/8/layout/hierarchy1"/>
    <dgm:cxn modelId="{6926C29E-B165-458E-8F1C-1E756B0FB932}" type="presParOf" srcId="{2AF97F90-9E23-4B59-B231-3CEFBADB3529}" destId="{7D07F089-5FA8-43D4-96F1-A29F6628ECE0}" srcOrd="0" destOrd="0" presId="urn:microsoft.com/office/officeart/2005/8/layout/hierarchy1"/>
    <dgm:cxn modelId="{29433203-A5DD-43CE-99ED-85C588C5F526}" type="presParOf" srcId="{7D07F089-5FA8-43D4-96F1-A29F6628ECE0}" destId="{7F6595CA-F24A-46C4-856D-075451D1D41B}" srcOrd="0" destOrd="0" presId="urn:microsoft.com/office/officeart/2005/8/layout/hierarchy1"/>
    <dgm:cxn modelId="{53F2414C-5361-4BBC-B857-D15D613F5C64}" type="presParOf" srcId="{7D07F089-5FA8-43D4-96F1-A29F6628ECE0}" destId="{34E995C0-8275-4627-9962-2435F1ED9C2F}" srcOrd="1" destOrd="0" presId="urn:microsoft.com/office/officeart/2005/8/layout/hierarchy1"/>
    <dgm:cxn modelId="{7579E70B-FE36-4DA3-93FC-A37B3AD038E6}" type="presParOf" srcId="{2AF97F90-9E23-4B59-B231-3CEFBADB3529}" destId="{7770C1E0-75DC-46DE-A8C5-D7BFBD232EB5}" srcOrd="1" destOrd="0" presId="urn:microsoft.com/office/officeart/2005/8/layout/hierarchy1"/>
    <dgm:cxn modelId="{C1ECE258-BB9D-458A-9800-06560FBA1502}" type="presParOf" srcId="{7770C1E0-75DC-46DE-A8C5-D7BFBD232EB5}" destId="{5C12E4F6-A8C5-4350-8468-DAA96A8BC27A}" srcOrd="0" destOrd="0" presId="urn:microsoft.com/office/officeart/2005/8/layout/hierarchy1"/>
    <dgm:cxn modelId="{9CE9CF5C-E8A0-41A5-BB87-9D2F9943B763}" type="presParOf" srcId="{7770C1E0-75DC-46DE-A8C5-D7BFBD232EB5}" destId="{C0BA1E99-F8BF-4C5B-9B40-270EFDD08389}" srcOrd="1" destOrd="0" presId="urn:microsoft.com/office/officeart/2005/8/layout/hierarchy1"/>
    <dgm:cxn modelId="{CD25AF83-A781-429A-8E42-5A0D6FA0CE4A}" type="presParOf" srcId="{C0BA1E99-F8BF-4C5B-9B40-270EFDD08389}" destId="{B0E4FC6A-155B-4609-8AB3-FD526CD73EEE}" srcOrd="0" destOrd="0" presId="urn:microsoft.com/office/officeart/2005/8/layout/hierarchy1"/>
    <dgm:cxn modelId="{705E9EE1-544F-4D33-9421-87CA0AE19EE5}" type="presParOf" srcId="{B0E4FC6A-155B-4609-8AB3-FD526CD73EEE}" destId="{F8C170C2-57F9-4782-8593-3AEE74D03C75}" srcOrd="0" destOrd="0" presId="urn:microsoft.com/office/officeart/2005/8/layout/hierarchy1"/>
    <dgm:cxn modelId="{CB43E2BE-244B-4F7D-80D6-5313C0E1FC2E}" type="presParOf" srcId="{B0E4FC6A-155B-4609-8AB3-FD526CD73EEE}" destId="{33332EB3-9971-400B-8621-056794DFA5CC}" srcOrd="1" destOrd="0" presId="urn:microsoft.com/office/officeart/2005/8/layout/hierarchy1"/>
    <dgm:cxn modelId="{F3F7C8E8-7FCC-42A5-9983-35AE51528E56}" type="presParOf" srcId="{C0BA1E99-F8BF-4C5B-9B40-270EFDD08389}" destId="{490FD9B2-CC97-4EEE-93C8-92F3AAAD3D25}" srcOrd="1" destOrd="0" presId="urn:microsoft.com/office/officeart/2005/8/layout/hierarchy1"/>
    <dgm:cxn modelId="{73C41206-9292-4278-826A-4418EC20CE16}" type="presParOf" srcId="{490FD9B2-CC97-4EEE-93C8-92F3AAAD3D25}" destId="{290CA9C6-B01B-4DC9-A165-52B7053BCDAE}" srcOrd="0" destOrd="0" presId="urn:microsoft.com/office/officeart/2005/8/layout/hierarchy1"/>
    <dgm:cxn modelId="{FF2D9200-844A-484A-8CDF-A31066E78648}" type="presParOf" srcId="{490FD9B2-CC97-4EEE-93C8-92F3AAAD3D25}" destId="{BFE901D5-6E23-405F-8222-6A80A10BE39D}" srcOrd="1" destOrd="0" presId="urn:microsoft.com/office/officeart/2005/8/layout/hierarchy1"/>
    <dgm:cxn modelId="{552544AD-31C7-42CD-8932-83D89040573C}" type="presParOf" srcId="{BFE901D5-6E23-405F-8222-6A80A10BE39D}" destId="{0300B802-49EB-46D6-81C6-7CF7EEFDBBED}" srcOrd="0" destOrd="0" presId="urn:microsoft.com/office/officeart/2005/8/layout/hierarchy1"/>
    <dgm:cxn modelId="{D9E4B780-EC39-4F88-AEA3-EFEA92B444DC}" type="presParOf" srcId="{0300B802-49EB-46D6-81C6-7CF7EEFDBBED}" destId="{2CF6F004-8BCA-4F84-9EFA-DE9C29BFA08A}" srcOrd="0" destOrd="0" presId="urn:microsoft.com/office/officeart/2005/8/layout/hierarchy1"/>
    <dgm:cxn modelId="{D4469AAD-6634-4D29-A11E-AE149198D5A1}" type="presParOf" srcId="{0300B802-49EB-46D6-81C6-7CF7EEFDBBED}" destId="{A576387E-F5FD-4925-A8BC-79207B845FD1}" srcOrd="1" destOrd="0" presId="urn:microsoft.com/office/officeart/2005/8/layout/hierarchy1"/>
    <dgm:cxn modelId="{DCDA4381-0B48-4764-A484-F47318F17609}" type="presParOf" srcId="{BFE901D5-6E23-405F-8222-6A80A10BE39D}" destId="{18B0AD33-09B0-4507-B200-7094F0154207}" srcOrd="1" destOrd="0" presId="urn:microsoft.com/office/officeart/2005/8/layout/hierarchy1"/>
    <dgm:cxn modelId="{35D91636-3687-48B9-B3A1-5420629E50A6}" type="presParOf" srcId="{490FD9B2-CC97-4EEE-93C8-92F3AAAD3D25}" destId="{A06A359D-C7DF-4C42-8F60-C4FFBE61AA63}" srcOrd="2" destOrd="0" presId="urn:microsoft.com/office/officeart/2005/8/layout/hierarchy1"/>
    <dgm:cxn modelId="{3D5A079F-0BD3-4806-9949-308109E69DAD}" type="presParOf" srcId="{490FD9B2-CC97-4EEE-93C8-92F3AAAD3D25}" destId="{F6E847F5-35DD-4915-851F-967B716DEB68}" srcOrd="3" destOrd="0" presId="urn:microsoft.com/office/officeart/2005/8/layout/hierarchy1"/>
    <dgm:cxn modelId="{2AE5946B-6BAD-4443-B967-F936F90A481E}" type="presParOf" srcId="{F6E847F5-35DD-4915-851F-967B716DEB68}" destId="{08884CB6-64CB-43BA-AD28-F82F1CB3495B}" srcOrd="0" destOrd="0" presId="urn:microsoft.com/office/officeart/2005/8/layout/hierarchy1"/>
    <dgm:cxn modelId="{970B40E7-6191-4FB5-A0E3-A8F61C603544}" type="presParOf" srcId="{08884CB6-64CB-43BA-AD28-F82F1CB3495B}" destId="{20776702-474B-4606-B375-B6B49F7F645C}" srcOrd="0" destOrd="0" presId="urn:microsoft.com/office/officeart/2005/8/layout/hierarchy1"/>
    <dgm:cxn modelId="{9276B37E-7553-4746-B66B-710E31D47C97}" type="presParOf" srcId="{08884CB6-64CB-43BA-AD28-F82F1CB3495B}" destId="{63F5FB95-4D50-4697-96FA-A6F31687A766}" srcOrd="1" destOrd="0" presId="urn:microsoft.com/office/officeart/2005/8/layout/hierarchy1"/>
    <dgm:cxn modelId="{E6C5E8D8-E9A5-41A2-AEE3-43BD1C83692A}" type="presParOf" srcId="{F6E847F5-35DD-4915-851F-967B716DEB68}" destId="{A3C4ABE3-D258-438A-AECB-4F6F302D7FB1}" srcOrd="1" destOrd="0" presId="urn:microsoft.com/office/officeart/2005/8/layout/hierarchy1"/>
    <dgm:cxn modelId="{B10A3157-8F34-4444-A76B-C220469DE4BE}" type="presParOf" srcId="{7770C1E0-75DC-46DE-A8C5-D7BFBD232EB5}" destId="{E89536B6-C293-4910-9481-ED7A9CD64D91}" srcOrd="2" destOrd="0" presId="urn:microsoft.com/office/officeart/2005/8/layout/hierarchy1"/>
    <dgm:cxn modelId="{BD740250-CFF8-4A47-948F-A04E38AFA062}" type="presParOf" srcId="{7770C1E0-75DC-46DE-A8C5-D7BFBD232EB5}" destId="{3AFD8486-104C-422C-B5B0-89C2186D855F}" srcOrd="3" destOrd="0" presId="urn:microsoft.com/office/officeart/2005/8/layout/hierarchy1"/>
    <dgm:cxn modelId="{B982754D-F497-4447-986D-8F3FBA11DF69}" type="presParOf" srcId="{3AFD8486-104C-422C-B5B0-89C2186D855F}" destId="{DFF87F0E-07A3-49EC-8228-15C73A176042}" srcOrd="0" destOrd="0" presId="urn:microsoft.com/office/officeart/2005/8/layout/hierarchy1"/>
    <dgm:cxn modelId="{A71EFE00-AE50-476B-A770-13871A5E3AB8}" type="presParOf" srcId="{DFF87F0E-07A3-49EC-8228-15C73A176042}" destId="{D993D8DC-0E3E-4175-B323-C05C1C925ED3}" srcOrd="0" destOrd="0" presId="urn:microsoft.com/office/officeart/2005/8/layout/hierarchy1"/>
    <dgm:cxn modelId="{9AEB1A78-8ED1-43C9-BC50-8F47D8327061}" type="presParOf" srcId="{DFF87F0E-07A3-49EC-8228-15C73A176042}" destId="{5C3B423D-0815-4741-8D42-4AC6CA657017}" srcOrd="1" destOrd="0" presId="urn:microsoft.com/office/officeart/2005/8/layout/hierarchy1"/>
    <dgm:cxn modelId="{A7C20A91-DC9E-4709-8A14-69B42F3C9A7D}" type="presParOf" srcId="{3AFD8486-104C-422C-B5B0-89C2186D855F}" destId="{B706DF18-7270-45EC-B459-AD85423570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F857B-8020-4F7A-82EF-BE8B055A1D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93661E-E68D-491D-8FE6-C9130CC6200F}">
      <dgm:prSet phldrT="[Текст]" custT="1"/>
      <dgm:spPr/>
      <dgm:t>
        <a:bodyPr/>
        <a:lstStyle/>
        <a:p>
          <a:r>
            <a:rPr lang="ru-RU" sz="2000" b="1" u="sng" dirty="0" smtClean="0"/>
            <a:t>Акушерская патология</a:t>
          </a:r>
          <a:r>
            <a:rPr lang="ru-RU" sz="1100" u="sng" dirty="0" smtClean="0"/>
            <a:t> </a:t>
          </a:r>
          <a:r>
            <a:rPr lang="ru-RU" sz="1100" dirty="0" smtClean="0"/>
            <a:t>: </a:t>
          </a:r>
          <a:r>
            <a:rPr lang="ru-RU" sz="1800" dirty="0" smtClean="0"/>
            <a:t>угрозы прерывания беременности, угрозы преждевременных родов, анемия беременных, </a:t>
          </a:r>
          <a:r>
            <a:rPr lang="ru-RU" sz="1800" dirty="0" err="1" smtClean="0"/>
            <a:t>фетоплацентарная</a:t>
          </a:r>
          <a:r>
            <a:rPr lang="ru-RU" sz="1800" dirty="0" smtClean="0"/>
            <a:t> дисфункция с нарушением кровообращения и </a:t>
          </a:r>
          <a:r>
            <a:rPr lang="ru-RU" sz="1800" dirty="0" err="1" smtClean="0"/>
            <a:t>фетоплацентарная</a:t>
          </a:r>
          <a:r>
            <a:rPr lang="ru-RU" sz="1800" dirty="0" smtClean="0"/>
            <a:t> дисфункция без нарушения кровообращения, </a:t>
          </a:r>
          <a:r>
            <a:rPr lang="ru-RU" sz="1800" dirty="0" err="1" smtClean="0"/>
            <a:t>гестационный</a:t>
          </a:r>
          <a:r>
            <a:rPr lang="ru-RU" sz="1800" dirty="0" smtClean="0"/>
            <a:t> сахарный диабет, </a:t>
          </a:r>
          <a:r>
            <a:rPr lang="ru-RU" sz="1800" dirty="0" err="1" smtClean="0"/>
            <a:t>гестозы</a:t>
          </a:r>
          <a:r>
            <a:rPr lang="ru-RU" sz="1800" dirty="0" smtClean="0"/>
            <a:t>, гиперплазия плаценты)</a:t>
          </a:r>
          <a:endParaRPr lang="ru-RU" sz="1050" dirty="0"/>
        </a:p>
      </dgm:t>
    </dgm:pt>
    <dgm:pt modelId="{123A37F2-A8E7-4A15-8097-ECE6E7643D05}" type="parTrans" cxnId="{FCAE6B10-2743-4A10-8D5F-198BA5544B3F}">
      <dgm:prSet/>
      <dgm:spPr/>
      <dgm:t>
        <a:bodyPr/>
        <a:lstStyle/>
        <a:p>
          <a:endParaRPr lang="ru-RU"/>
        </a:p>
      </dgm:t>
    </dgm:pt>
    <dgm:pt modelId="{518A9EDB-A4D5-475C-967C-3BF679929B19}" type="sibTrans" cxnId="{FCAE6B10-2743-4A10-8D5F-198BA5544B3F}">
      <dgm:prSet/>
      <dgm:spPr/>
      <dgm:t>
        <a:bodyPr/>
        <a:lstStyle/>
        <a:p>
          <a:endParaRPr lang="ru-RU"/>
        </a:p>
      </dgm:t>
    </dgm:pt>
    <dgm:pt modelId="{2ED9AF1D-3EA1-42B9-A423-D2BC676C5C6F}">
      <dgm:prSet phldrT="[Текст]" custT="1"/>
      <dgm:spPr/>
      <dgm:t>
        <a:bodyPr/>
        <a:lstStyle/>
        <a:p>
          <a:r>
            <a:rPr lang="ru-RU" sz="2000" b="1" u="sng" dirty="0" smtClean="0"/>
            <a:t>Гинекологическая патология</a:t>
          </a:r>
          <a:r>
            <a:rPr lang="ru-RU" sz="2000" dirty="0" smtClean="0"/>
            <a:t>: хронический аднексит, эрозии шейки матки, </a:t>
          </a:r>
          <a:r>
            <a:rPr lang="ru-RU" sz="2000" dirty="0" err="1" smtClean="0"/>
            <a:t>лейомиома</a:t>
          </a:r>
          <a:r>
            <a:rPr lang="ru-RU" sz="2000" dirty="0" smtClean="0"/>
            <a:t> матки.</a:t>
          </a:r>
          <a:endParaRPr lang="ru-RU" sz="2000" dirty="0"/>
        </a:p>
      </dgm:t>
    </dgm:pt>
    <dgm:pt modelId="{E5B224E0-3253-4374-95D2-6538B2642FE9}" type="parTrans" cxnId="{E0116E8B-BFCB-49F5-BDD6-7BB16046A3FD}">
      <dgm:prSet/>
      <dgm:spPr/>
      <dgm:t>
        <a:bodyPr/>
        <a:lstStyle/>
        <a:p>
          <a:endParaRPr lang="ru-RU"/>
        </a:p>
      </dgm:t>
    </dgm:pt>
    <dgm:pt modelId="{85F06185-CBD1-449E-9978-FB0E0BF47AB3}" type="sibTrans" cxnId="{E0116E8B-BFCB-49F5-BDD6-7BB16046A3FD}">
      <dgm:prSet/>
      <dgm:spPr/>
      <dgm:t>
        <a:bodyPr/>
        <a:lstStyle/>
        <a:p>
          <a:endParaRPr lang="ru-RU"/>
        </a:p>
      </dgm:t>
    </dgm:pt>
    <dgm:pt modelId="{7F618E0F-5908-4C57-B6C1-CCFDB6F6D1CD}">
      <dgm:prSet phldrT="[Текст]" custT="1"/>
      <dgm:spPr/>
      <dgm:t>
        <a:bodyPr/>
        <a:lstStyle/>
        <a:p>
          <a:r>
            <a:rPr lang="ru-RU" sz="2000" b="1" u="sng" dirty="0" smtClean="0"/>
            <a:t>Соматическая патология</a:t>
          </a:r>
          <a:r>
            <a:rPr lang="ru-RU" sz="2000" dirty="0" smtClean="0"/>
            <a:t>:  варикозное расширение вен нижних конечностей, диффузный зоб, хронический </a:t>
          </a:r>
          <a:r>
            <a:rPr lang="ru-RU" sz="2000" dirty="0" err="1" smtClean="0"/>
            <a:t>пиелонефрит</a:t>
          </a:r>
          <a:r>
            <a:rPr lang="ru-RU" sz="2000" dirty="0" smtClean="0"/>
            <a:t>.</a:t>
          </a:r>
          <a:endParaRPr lang="ru-RU" sz="2000" dirty="0"/>
        </a:p>
      </dgm:t>
    </dgm:pt>
    <dgm:pt modelId="{33D45F96-5C5D-4CB7-915B-662DB4731742}" type="parTrans" cxnId="{62A281E6-27E2-4C1E-AB43-C699CB1CA916}">
      <dgm:prSet/>
      <dgm:spPr/>
      <dgm:t>
        <a:bodyPr/>
        <a:lstStyle/>
        <a:p>
          <a:endParaRPr lang="ru-RU"/>
        </a:p>
      </dgm:t>
    </dgm:pt>
    <dgm:pt modelId="{EA313E1D-18A4-4860-88B9-B73076EDAA2B}" type="sibTrans" cxnId="{62A281E6-27E2-4C1E-AB43-C699CB1CA916}">
      <dgm:prSet/>
      <dgm:spPr/>
      <dgm:t>
        <a:bodyPr/>
        <a:lstStyle/>
        <a:p>
          <a:endParaRPr lang="ru-RU"/>
        </a:p>
      </dgm:t>
    </dgm:pt>
    <dgm:pt modelId="{961E46DF-0E07-4122-8457-6418B7168D76}">
      <dgm:prSet phldrT="[Текст]" custT="1"/>
      <dgm:spPr/>
      <dgm:t>
        <a:bodyPr/>
        <a:lstStyle/>
        <a:p>
          <a:r>
            <a:rPr lang="ru-RU" sz="2400" b="1" u="sng" dirty="0" smtClean="0"/>
            <a:t>Оценка состояния новорожденного: </a:t>
          </a:r>
          <a:r>
            <a:rPr lang="ru-RU" sz="2400" dirty="0" smtClean="0"/>
            <a:t>по средней массе тела и по </a:t>
          </a:r>
          <a:r>
            <a:rPr lang="ru-RU" sz="2400" dirty="0" err="1" smtClean="0"/>
            <a:t>Апгар</a:t>
          </a:r>
          <a:endParaRPr lang="ru-RU" sz="2400" dirty="0"/>
        </a:p>
      </dgm:t>
    </dgm:pt>
    <dgm:pt modelId="{F235DB7B-93B6-4B83-9619-29DAA8E45B4F}" type="parTrans" cxnId="{DA7B1B98-C15D-46AD-AF9D-93026CD7A8E0}">
      <dgm:prSet/>
      <dgm:spPr/>
      <dgm:t>
        <a:bodyPr/>
        <a:lstStyle/>
        <a:p>
          <a:endParaRPr lang="ru-RU"/>
        </a:p>
      </dgm:t>
    </dgm:pt>
    <dgm:pt modelId="{52E87D26-19BC-443F-BD65-2FAC2DB2E062}" type="sibTrans" cxnId="{DA7B1B98-C15D-46AD-AF9D-93026CD7A8E0}">
      <dgm:prSet/>
      <dgm:spPr/>
      <dgm:t>
        <a:bodyPr/>
        <a:lstStyle/>
        <a:p>
          <a:endParaRPr lang="ru-RU"/>
        </a:p>
      </dgm:t>
    </dgm:pt>
    <dgm:pt modelId="{67F18E16-D7ED-44FD-8D49-A880298C4E29}" type="pres">
      <dgm:prSet presAssocID="{A3EF857B-8020-4F7A-82EF-BE8B055A1D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349899-46D6-42CA-918B-CC7724F71610}" type="pres">
      <dgm:prSet presAssocID="{BE93661E-E68D-491D-8FE6-C9130CC6200F}" presName="parentLin" presStyleCnt="0"/>
      <dgm:spPr/>
    </dgm:pt>
    <dgm:pt modelId="{26C26FD0-789F-46BE-AC8E-D0E7326A2644}" type="pres">
      <dgm:prSet presAssocID="{BE93661E-E68D-491D-8FE6-C9130CC6200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74D3225-C859-4070-9AB4-4D0480B872D8}" type="pres">
      <dgm:prSet presAssocID="{BE93661E-E68D-491D-8FE6-C9130CC6200F}" presName="parentText" presStyleLbl="node1" presStyleIdx="0" presStyleCnt="4" custScaleX="137600" custScaleY="308569" custLinFactNeighborX="-47194" custLinFactNeighborY="63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BF044-7B15-4907-B09D-3E936C9291C5}" type="pres">
      <dgm:prSet presAssocID="{BE93661E-E68D-491D-8FE6-C9130CC6200F}" presName="negativeSpace" presStyleCnt="0"/>
      <dgm:spPr/>
    </dgm:pt>
    <dgm:pt modelId="{14F31D87-FABF-4E5E-AF1D-BE279F71CBA3}" type="pres">
      <dgm:prSet presAssocID="{BE93661E-E68D-491D-8FE6-C9130CC6200F}" presName="childText" presStyleLbl="conFgAcc1" presStyleIdx="0" presStyleCnt="4">
        <dgm:presLayoutVars>
          <dgm:bulletEnabled val="1"/>
        </dgm:presLayoutVars>
      </dgm:prSet>
      <dgm:spPr/>
    </dgm:pt>
    <dgm:pt modelId="{B18EEB4C-B88C-4120-8852-D269E62ABDA0}" type="pres">
      <dgm:prSet presAssocID="{518A9EDB-A4D5-475C-967C-3BF679929B19}" presName="spaceBetweenRectangles" presStyleCnt="0"/>
      <dgm:spPr/>
    </dgm:pt>
    <dgm:pt modelId="{4E8BC285-7F3A-477C-BF37-A35CAC3DE364}" type="pres">
      <dgm:prSet presAssocID="{2ED9AF1D-3EA1-42B9-A423-D2BC676C5C6F}" presName="parentLin" presStyleCnt="0"/>
      <dgm:spPr/>
    </dgm:pt>
    <dgm:pt modelId="{BC0D69B2-3BEE-43CE-BE62-EBEED0D8EAFF}" type="pres">
      <dgm:prSet presAssocID="{2ED9AF1D-3EA1-42B9-A423-D2BC676C5C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541DA66-655A-4585-B25C-CFB05BC8A740}" type="pres">
      <dgm:prSet presAssocID="{2ED9AF1D-3EA1-42B9-A423-D2BC676C5C6F}" presName="parentText" presStyleLbl="node1" presStyleIdx="1" presStyleCnt="4" custScaleX="138692" custScaleY="119681" custLinFactNeighborX="-46826" custLinFactNeighborY="-24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0254E-F555-4AB5-9909-E1E8DD6BCB35}" type="pres">
      <dgm:prSet presAssocID="{2ED9AF1D-3EA1-42B9-A423-D2BC676C5C6F}" presName="negativeSpace" presStyleCnt="0"/>
      <dgm:spPr/>
    </dgm:pt>
    <dgm:pt modelId="{2C26D7EF-7DD4-4E88-84C0-1050DA95CB7F}" type="pres">
      <dgm:prSet presAssocID="{2ED9AF1D-3EA1-42B9-A423-D2BC676C5C6F}" presName="childText" presStyleLbl="conFgAcc1" presStyleIdx="1" presStyleCnt="4">
        <dgm:presLayoutVars>
          <dgm:bulletEnabled val="1"/>
        </dgm:presLayoutVars>
      </dgm:prSet>
      <dgm:spPr/>
    </dgm:pt>
    <dgm:pt modelId="{B11AF164-E880-44A3-8530-6B61F3E6A273}" type="pres">
      <dgm:prSet presAssocID="{85F06185-CBD1-449E-9978-FB0E0BF47AB3}" presName="spaceBetweenRectangles" presStyleCnt="0"/>
      <dgm:spPr/>
    </dgm:pt>
    <dgm:pt modelId="{E96C0812-9702-4DC5-B98C-30E7C7FA69F9}" type="pres">
      <dgm:prSet presAssocID="{7F618E0F-5908-4C57-B6C1-CCFDB6F6D1CD}" presName="parentLin" presStyleCnt="0"/>
      <dgm:spPr/>
    </dgm:pt>
    <dgm:pt modelId="{0FDC20C1-FD05-41D1-8A9A-8CE31A1C4042}" type="pres">
      <dgm:prSet presAssocID="{7F618E0F-5908-4C57-B6C1-CCFDB6F6D1C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E91280D7-0333-47FB-9A96-27AE6A092AEB}" type="pres">
      <dgm:prSet presAssocID="{7F618E0F-5908-4C57-B6C1-CCFDB6F6D1CD}" presName="parentText" presStyleLbl="node1" presStyleIdx="2" presStyleCnt="4" custScaleX="138692" custScaleY="186772" custLinFactNeighborX="-46826" custLinFactNeighborY="-60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136E6-06D6-4358-9463-79A511C612B1}" type="pres">
      <dgm:prSet presAssocID="{7F618E0F-5908-4C57-B6C1-CCFDB6F6D1CD}" presName="negativeSpace" presStyleCnt="0"/>
      <dgm:spPr/>
    </dgm:pt>
    <dgm:pt modelId="{286315AA-74E3-49E3-8A6A-2E634533C9C4}" type="pres">
      <dgm:prSet presAssocID="{7F618E0F-5908-4C57-B6C1-CCFDB6F6D1CD}" presName="childText" presStyleLbl="conFgAcc1" presStyleIdx="2" presStyleCnt="4">
        <dgm:presLayoutVars>
          <dgm:bulletEnabled val="1"/>
        </dgm:presLayoutVars>
      </dgm:prSet>
      <dgm:spPr/>
    </dgm:pt>
    <dgm:pt modelId="{07C4EE7D-B0AA-421B-AC95-E3FEED42E48B}" type="pres">
      <dgm:prSet presAssocID="{EA313E1D-18A4-4860-88B9-B73076EDAA2B}" presName="spaceBetweenRectangles" presStyleCnt="0"/>
      <dgm:spPr/>
    </dgm:pt>
    <dgm:pt modelId="{1C93EFA9-4F6D-4CB3-95D4-7D63630FA4E3}" type="pres">
      <dgm:prSet presAssocID="{961E46DF-0E07-4122-8457-6418B7168D76}" presName="parentLin" presStyleCnt="0"/>
      <dgm:spPr/>
    </dgm:pt>
    <dgm:pt modelId="{CAEFFE0F-FBC7-4D7A-B30F-CFBC7DC932EF}" type="pres">
      <dgm:prSet presAssocID="{961E46DF-0E07-4122-8457-6418B7168D7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F1EDA0A-18FE-4E60-8C00-1C0E90E8209C}" type="pres">
      <dgm:prSet presAssocID="{961E46DF-0E07-4122-8457-6418B7168D76}" presName="parentText" presStyleLbl="node1" presStyleIdx="3" presStyleCnt="4" custScaleX="135616" custScaleY="156386" custLinFactNeighborX="-30555" custLinFactNeighborY="46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20FCB-D2DD-4260-BDC0-E8C4C962C3C2}" type="pres">
      <dgm:prSet presAssocID="{961E46DF-0E07-4122-8457-6418B7168D76}" presName="negativeSpace" presStyleCnt="0"/>
      <dgm:spPr/>
    </dgm:pt>
    <dgm:pt modelId="{3CC31796-94EC-4345-9A4B-323B5F872CA2}" type="pres">
      <dgm:prSet presAssocID="{961E46DF-0E07-4122-8457-6418B7168D7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0116E8B-BFCB-49F5-BDD6-7BB16046A3FD}" srcId="{A3EF857B-8020-4F7A-82EF-BE8B055A1D18}" destId="{2ED9AF1D-3EA1-42B9-A423-D2BC676C5C6F}" srcOrd="1" destOrd="0" parTransId="{E5B224E0-3253-4374-95D2-6538B2642FE9}" sibTransId="{85F06185-CBD1-449E-9978-FB0E0BF47AB3}"/>
    <dgm:cxn modelId="{ABD461E8-D032-424D-9F5E-1C64CE9C3908}" type="presOf" srcId="{7F618E0F-5908-4C57-B6C1-CCFDB6F6D1CD}" destId="{E91280D7-0333-47FB-9A96-27AE6A092AEB}" srcOrd="1" destOrd="0" presId="urn:microsoft.com/office/officeart/2005/8/layout/list1"/>
    <dgm:cxn modelId="{FCAE6B10-2743-4A10-8D5F-198BA5544B3F}" srcId="{A3EF857B-8020-4F7A-82EF-BE8B055A1D18}" destId="{BE93661E-E68D-491D-8FE6-C9130CC6200F}" srcOrd="0" destOrd="0" parTransId="{123A37F2-A8E7-4A15-8097-ECE6E7643D05}" sibTransId="{518A9EDB-A4D5-475C-967C-3BF679929B19}"/>
    <dgm:cxn modelId="{A9E89F98-BB97-416A-820F-974D563EE25B}" type="presOf" srcId="{2ED9AF1D-3EA1-42B9-A423-D2BC676C5C6F}" destId="{9541DA66-655A-4585-B25C-CFB05BC8A740}" srcOrd="1" destOrd="0" presId="urn:microsoft.com/office/officeart/2005/8/layout/list1"/>
    <dgm:cxn modelId="{77618406-89D4-4889-99DB-77BFEFAC09B3}" type="presOf" srcId="{BE93661E-E68D-491D-8FE6-C9130CC6200F}" destId="{A74D3225-C859-4070-9AB4-4D0480B872D8}" srcOrd="1" destOrd="0" presId="urn:microsoft.com/office/officeart/2005/8/layout/list1"/>
    <dgm:cxn modelId="{DA7B1B98-C15D-46AD-AF9D-93026CD7A8E0}" srcId="{A3EF857B-8020-4F7A-82EF-BE8B055A1D18}" destId="{961E46DF-0E07-4122-8457-6418B7168D76}" srcOrd="3" destOrd="0" parTransId="{F235DB7B-93B6-4B83-9619-29DAA8E45B4F}" sibTransId="{52E87D26-19BC-443F-BD65-2FAC2DB2E062}"/>
    <dgm:cxn modelId="{62A281E6-27E2-4C1E-AB43-C699CB1CA916}" srcId="{A3EF857B-8020-4F7A-82EF-BE8B055A1D18}" destId="{7F618E0F-5908-4C57-B6C1-CCFDB6F6D1CD}" srcOrd="2" destOrd="0" parTransId="{33D45F96-5C5D-4CB7-915B-662DB4731742}" sibTransId="{EA313E1D-18A4-4860-88B9-B73076EDAA2B}"/>
    <dgm:cxn modelId="{3AA7CFFA-71BF-4253-8C82-E0F139A43E08}" type="presOf" srcId="{A3EF857B-8020-4F7A-82EF-BE8B055A1D18}" destId="{67F18E16-D7ED-44FD-8D49-A880298C4E29}" srcOrd="0" destOrd="0" presId="urn:microsoft.com/office/officeart/2005/8/layout/list1"/>
    <dgm:cxn modelId="{B0FD2292-BD74-41FF-91BF-E62120A82DC4}" type="presOf" srcId="{961E46DF-0E07-4122-8457-6418B7168D76}" destId="{5F1EDA0A-18FE-4E60-8C00-1C0E90E8209C}" srcOrd="1" destOrd="0" presId="urn:microsoft.com/office/officeart/2005/8/layout/list1"/>
    <dgm:cxn modelId="{728D80AA-33AD-4EC8-8009-BD3AC090AE2B}" type="presOf" srcId="{BE93661E-E68D-491D-8FE6-C9130CC6200F}" destId="{26C26FD0-789F-46BE-AC8E-D0E7326A2644}" srcOrd="0" destOrd="0" presId="urn:microsoft.com/office/officeart/2005/8/layout/list1"/>
    <dgm:cxn modelId="{42F30D87-AE77-4A27-887B-C2E78559EC02}" type="presOf" srcId="{2ED9AF1D-3EA1-42B9-A423-D2BC676C5C6F}" destId="{BC0D69B2-3BEE-43CE-BE62-EBEED0D8EAFF}" srcOrd="0" destOrd="0" presId="urn:microsoft.com/office/officeart/2005/8/layout/list1"/>
    <dgm:cxn modelId="{DFA92F34-0272-45B1-BF26-E0ADF5D7A2CD}" type="presOf" srcId="{7F618E0F-5908-4C57-B6C1-CCFDB6F6D1CD}" destId="{0FDC20C1-FD05-41D1-8A9A-8CE31A1C4042}" srcOrd="0" destOrd="0" presId="urn:microsoft.com/office/officeart/2005/8/layout/list1"/>
    <dgm:cxn modelId="{E2494AE8-958C-48A1-8D17-329E0242C923}" type="presOf" srcId="{961E46DF-0E07-4122-8457-6418B7168D76}" destId="{CAEFFE0F-FBC7-4D7A-B30F-CFBC7DC932EF}" srcOrd="0" destOrd="0" presId="urn:microsoft.com/office/officeart/2005/8/layout/list1"/>
    <dgm:cxn modelId="{17CD3C93-72AC-42DE-B9A5-0AE07F721307}" type="presParOf" srcId="{67F18E16-D7ED-44FD-8D49-A880298C4E29}" destId="{2F349899-46D6-42CA-918B-CC7724F71610}" srcOrd="0" destOrd="0" presId="urn:microsoft.com/office/officeart/2005/8/layout/list1"/>
    <dgm:cxn modelId="{8467E11D-6A89-43D9-BA0D-9EAFC40754B8}" type="presParOf" srcId="{2F349899-46D6-42CA-918B-CC7724F71610}" destId="{26C26FD0-789F-46BE-AC8E-D0E7326A2644}" srcOrd="0" destOrd="0" presId="urn:microsoft.com/office/officeart/2005/8/layout/list1"/>
    <dgm:cxn modelId="{47E206B4-DF1F-4384-A1D3-444F9328A6A1}" type="presParOf" srcId="{2F349899-46D6-42CA-918B-CC7724F71610}" destId="{A74D3225-C859-4070-9AB4-4D0480B872D8}" srcOrd="1" destOrd="0" presId="urn:microsoft.com/office/officeart/2005/8/layout/list1"/>
    <dgm:cxn modelId="{0ED6FD77-226F-49C2-AEF5-AA317ECD8CC3}" type="presParOf" srcId="{67F18E16-D7ED-44FD-8D49-A880298C4E29}" destId="{3DDBF044-7B15-4907-B09D-3E936C9291C5}" srcOrd="1" destOrd="0" presId="urn:microsoft.com/office/officeart/2005/8/layout/list1"/>
    <dgm:cxn modelId="{221E22FB-BB5A-427A-9418-DBFE02B5AEB8}" type="presParOf" srcId="{67F18E16-D7ED-44FD-8D49-A880298C4E29}" destId="{14F31D87-FABF-4E5E-AF1D-BE279F71CBA3}" srcOrd="2" destOrd="0" presId="urn:microsoft.com/office/officeart/2005/8/layout/list1"/>
    <dgm:cxn modelId="{914F1B9A-CD71-4F25-9991-69DE33392DEB}" type="presParOf" srcId="{67F18E16-D7ED-44FD-8D49-A880298C4E29}" destId="{B18EEB4C-B88C-4120-8852-D269E62ABDA0}" srcOrd="3" destOrd="0" presId="urn:microsoft.com/office/officeart/2005/8/layout/list1"/>
    <dgm:cxn modelId="{F534352D-6A82-466E-9068-9A398A2466A8}" type="presParOf" srcId="{67F18E16-D7ED-44FD-8D49-A880298C4E29}" destId="{4E8BC285-7F3A-477C-BF37-A35CAC3DE364}" srcOrd="4" destOrd="0" presId="urn:microsoft.com/office/officeart/2005/8/layout/list1"/>
    <dgm:cxn modelId="{45030482-3DFB-4CF3-BAB7-E79810B450F3}" type="presParOf" srcId="{4E8BC285-7F3A-477C-BF37-A35CAC3DE364}" destId="{BC0D69B2-3BEE-43CE-BE62-EBEED0D8EAFF}" srcOrd="0" destOrd="0" presId="urn:microsoft.com/office/officeart/2005/8/layout/list1"/>
    <dgm:cxn modelId="{A867AB28-B6B9-476D-B2EF-60AA7C7D1F8F}" type="presParOf" srcId="{4E8BC285-7F3A-477C-BF37-A35CAC3DE364}" destId="{9541DA66-655A-4585-B25C-CFB05BC8A740}" srcOrd="1" destOrd="0" presId="urn:microsoft.com/office/officeart/2005/8/layout/list1"/>
    <dgm:cxn modelId="{6129CD09-2709-473E-B190-A895444B519B}" type="presParOf" srcId="{67F18E16-D7ED-44FD-8D49-A880298C4E29}" destId="{3990254E-F555-4AB5-9909-E1E8DD6BCB35}" srcOrd="5" destOrd="0" presId="urn:microsoft.com/office/officeart/2005/8/layout/list1"/>
    <dgm:cxn modelId="{98442072-3656-4C30-8079-E895A0F527E9}" type="presParOf" srcId="{67F18E16-D7ED-44FD-8D49-A880298C4E29}" destId="{2C26D7EF-7DD4-4E88-84C0-1050DA95CB7F}" srcOrd="6" destOrd="0" presId="urn:microsoft.com/office/officeart/2005/8/layout/list1"/>
    <dgm:cxn modelId="{4945B6B4-5BEC-4C59-B4FB-422B584CA23C}" type="presParOf" srcId="{67F18E16-D7ED-44FD-8D49-A880298C4E29}" destId="{B11AF164-E880-44A3-8530-6B61F3E6A273}" srcOrd="7" destOrd="0" presId="urn:microsoft.com/office/officeart/2005/8/layout/list1"/>
    <dgm:cxn modelId="{919880A3-5CEA-41E1-B033-E11A25E9B89E}" type="presParOf" srcId="{67F18E16-D7ED-44FD-8D49-A880298C4E29}" destId="{E96C0812-9702-4DC5-B98C-30E7C7FA69F9}" srcOrd="8" destOrd="0" presId="urn:microsoft.com/office/officeart/2005/8/layout/list1"/>
    <dgm:cxn modelId="{0A2FFE0F-5729-4D8A-B59F-F779D2C594D4}" type="presParOf" srcId="{E96C0812-9702-4DC5-B98C-30E7C7FA69F9}" destId="{0FDC20C1-FD05-41D1-8A9A-8CE31A1C4042}" srcOrd="0" destOrd="0" presId="urn:microsoft.com/office/officeart/2005/8/layout/list1"/>
    <dgm:cxn modelId="{751DCBD6-1562-48C0-8A52-443A88EE84E1}" type="presParOf" srcId="{E96C0812-9702-4DC5-B98C-30E7C7FA69F9}" destId="{E91280D7-0333-47FB-9A96-27AE6A092AEB}" srcOrd="1" destOrd="0" presId="urn:microsoft.com/office/officeart/2005/8/layout/list1"/>
    <dgm:cxn modelId="{92F1756A-E741-4413-B631-C87C81153C63}" type="presParOf" srcId="{67F18E16-D7ED-44FD-8D49-A880298C4E29}" destId="{362136E6-06D6-4358-9463-79A511C612B1}" srcOrd="9" destOrd="0" presId="urn:microsoft.com/office/officeart/2005/8/layout/list1"/>
    <dgm:cxn modelId="{BDC86856-2E1B-4219-A74E-71252ECB13B8}" type="presParOf" srcId="{67F18E16-D7ED-44FD-8D49-A880298C4E29}" destId="{286315AA-74E3-49E3-8A6A-2E634533C9C4}" srcOrd="10" destOrd="0" presId="urn:microsoft.com/office/officeart/2005/8/layout/list1"/>
    <dgm:cxn modelId="{E4A2D11D-D7F6-4296-A00B-47FF5193BACF}" type="presParOf" srcId="{67F18E16-D7ED-44FD-8D49-A880298C4E29}" destId="{07C4EE7D-B0AA-421B-AC95-E3FEED42E48B}" srcOrd="11" destOrd="0" presId="urn:microsoft.com/office/officeart/2005/8/layout/list1"/>
    <dgm:cxn modelId="{BEDE72DD-EB9A-4BB0-A221-B505FC59DCF5}" type="presParOf" srcId="{67F18E16-D7ED-44FD-8D49-A880298C4E29}" destId="{1C93EFA9-4F6D-4CB3-95D4-7D63630FA4E3}" srcOrd="12" destOrd="0" presId="urn:microsoft.com/office/officeart/2005/8/layout/list1"/>
    <dgm:cxn modelId="{C4A0227A-09FA-4665-AABD-B1EE0CDAD0FD}" type="presParOf" srcId="{1C93EFA9-4F6D-4CB3-95D4-7D63630FA4E3}" destId="{CAEFFE0F-FBC7-4D7A-B30F-CFBC7DC932EF}" srcOrd="0" destOrd="0" presId="urn:microsoft.com/office/officeart/2005/8/layout/list1"/>
    <dgm:cxn modelId="{39B09980-2DDB-41CD-B432-74527FB91D84}" type="presParOf" srcId="{1C93EFA9-4F6D-4CB3-95D4-7D63630FA4E3}" destId="{5F1EDA0A-18FE-4E60-8C00-1C0E90E8209C}" srcOrd="1" destOrd="0" presId="urn:microsoft.com/office/officeart/2005/8/layout/list1"/>
    <dgm:cxn modelId="{5901E269-5179-4CE9-8AC8-0BD787369BE6}" type="presParOf" srcId="{67F18E16-D7ED-44FD-8D49-A880298C4E29}" destId="{76020FCB-D2DD-4260-BDC0-E8C4C962C3C2}" srcOrd="13" destOrd="0" presId="urn:microsoft.com/office/officeart/2005/8/layout/list1"/>
    <dgm:cxn modelId="{085CFE3A-9354-4516-A5E0-D8B18F68B7BA}" type="presParOf" srcId="{67F18E16-D7ED-44FD-8D49-A880298C4E29}" destId="{3CC31796-94EC-4345-9A4B-323B5F872CA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9536B6-C293-4910-9481-ED7A9CD64D91}">
      <dsp:nvSpPr>
        <dsp:cNvPr id="0" name=""/>
        <dsp:cNvSpPr/>
      </dsp:nvSpPr>
      <dsp:spPr>
        <a:xfrm>
          <a:off x="4697479" y="1173500"/>
          <a:ext cx="2206555" cy="572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833"/>
              </a:lnTo>
              <a:lnTo>
                <a:pt x="2206555" y="401833"/>
              </a:lnTo>
              <a:lnTo>
                <a:pt x="2206555" y="572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A359D-C7DF-4C42-8F60-C4FFBE61AA63}">
      <dsp:nvSpPr>
        <dsp:cNvPr id="0" name=""/>
        <dsp:cNvSpPr/>
      </dsp:nvSpPr>
      <dsp:spPr>
        <a:xfrm>
          <a:off x="2505812" y="2917742"/>
          <a:ext cx="1675505" cy="502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458"/>
              </a:lnTo>
              <a:lnTo>
                <a:pt x="1675505" y="331458"/>
              </a:lnTo>
              <a:lnTo>
                <a:pt x="1675505" y="502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CA9C6-B01B-4DC9-A165-52B7053BCDAE}">
      <dsp:nvSpPr>
        <dsp:cNvPr id="0" name=""/>
        <dsp:cNvSpPr/>
      </dsp:nvSpPr>
      <dsp:spPr>
        <a:xfrm>
          <a:off x="1318979" y="2917742"/>
          <a:ext cx="1186833" cy="502365"/>
        </a:xfrm>
        <a:custGeom>
          <a:avLst/>
          <a:gdLst/>
          <a:ahLst/>
          <a:cxnLst/>
          <a:rect l="0" t="0" r="0" b="0"/>
          <a:pathLst>
            <a:path>
              <a:moveTo>
                <a:pt x="1186833" y="0"/>
              </a:moveTo>
              <a:lnTo>
                <a:pt x="1186833" y="331458"/>
              </a:lnTo>
              <a:lnTo>
                <a:pt x="0" y="331458"/>
              </a:lnTo>
              <a:lnTo>
                <a:pt x="0" y="502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2E4F6-A8C5-4350-8468-DAA96A8BC27A}">
      <dsp:nvSpPr>
        <dsp:cNvPr id="0" name=""/>
        <dsp:cNvSpPr/>
      </dsp:nvSpPr>
      <dsp:spPr>
        <a:xfrm>
          <a:off x="2505812" y="1173500"/>
          <a:ext cx="2191667" cy="572740"/>
        </a:xfrm>
        <a:custGeom>
          <a:avLst/>
          <a:gdLst/>
          <a:ahLst/>
          <a:cxnLst/>
          <a:rect l="0" t="0" r="0" b="0"/>
          <a:pathLst>
            <a:path>
              <a:moveTo>
                <a:pt x="2191667" y="0"/>
              </a:moveTo>
              <a:lnTo>
                <a:pt x="2191667" y="401833"/>
              </a:lnTo>
              <a:lnTo>
                <a:pt x="0" y="401833"/>
              </a:lnTo>
              <a:lnTo>
                <a:pt x="0" y="572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595CA-F24A-46C4-856D-075451D1D41B}">
      <dsp:nvSpPr>
        <dsp:cNvPr id="0" name=""/>
        <dsp:cNvSpPr/>
      </dsp:nvSpPr>
      <dsp:spPr>
        <a:xfrm>
          <a:off x="3775038" y="2000"/>
          <a:ext cx="1844882" cy="1171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995C0-8275-4627-9962-2435F1ED9C2F}">
      <dsp:nvSpPr>
        <dsp:cNvPr id="0" name=""/>
        <dsp:cNvSpPr/>
      </dsp:nvSpPr>
      <dsp:spPr>
        <a:xfrm>
          <a:off x="3980025" y="196737"/>
          <a:ext cx="1844882" cy="1171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802 истории родов</a:t>
          </a:r>
          <a:endParaRPr lang="ru-RU" sz="1600" kern="1200" dirty="0"/>
        </a:p>
      </dsp:txBody>
      <dsp:txXfrm>
        <a:off x="3980025" y="196737"/>
        <a:ext cx="1844882" cy="1171500"/>
      </dsp:txXfrm>
    </dsp:sp>
    <dsp:sp modelId="{F8C170C2-57F9-4782-8593-3AEE74D03C75}">
      <dsp:nvSpPr>
        <dsp:cNvPr id="0" name=""/>
        <dsp:cNvSpPr/>
      </dsp:nvSpPr>
      <dsp:spPr>
        <a:xfrm>
          <a:off x="1583371" y="1746241"/>
          <a:ext cx="1844882" cy="1171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32EB3-9971-400B-8621-056794DFA5CC}">
      <dsp:nvSpPr>
        <dsp:cNvPr id="0" name=""/>
        <dsp:cNvSpPr/>
      </dsp:nvSpPr>
      <dsp:spPr>
        <a:xfrm>
          <a:off x="1788358" y="1940979"/>
          <a:ext cx="1844882" cy="1171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133 истории родов с ИМТ</a:t>
          </a:r>
          <a:r>
            <a:rPr lang="en-US" sz="1600" kern="1200" dirty="0" smtClean="0"/>
            <a:t>&gt;32</a:t>
          </a:r>
          <a:endParaRPr lang="ru-RU" sz="1600" kern="1200" dirty="0"/>
        </a:p>
      </dsp:txBody>
      <dsp:txXfrm>
        <a:off x="1788358" y="1940979"/>
        <a:ext cx="1844882" cy="1171500"/>
      </dsp:txXfrm>
    </dsp:sp>
    <dsp:sp modelId="{2CF6F004-8BCA-4F84-9EFA-DE9C29BFA08A}">
      <dsp:nvSpPr>
        <dsp:cNvPr id="0" name=""/>
        <dsp:cNvSpPr/>
      </dsp:nvSpPr>
      <dsp:spPr>
        <a:xfrm>
          <a:off x="396537" y="3420108"/>
          <a:ext cx="1844882" cy="1171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6387E-F5FD-4925-A8BC-79207B845FD1}">
      <dsp:nvSpPr>
        <dsp:cNvPr id="0" name=""/>
        <dsp:cNvSpPr/>
      </dsp:nvSpPr>
      <dsp:spPr>
        <a:xfrm>
          <a:off x="601524" y="3614845"/>
          <a:ext cx="1844882" cy="1171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53 </a:t>
          </a:r>
          <a:r>
            <a:rPr lang="ru-RU" sz="1600" kern="1200" dirty="0" smtClean="0"/>
            <a:t>истории «</a:t>
          </a:r>
          <a:r>
            <a:rPr lang="ru-RU" sz="1600" kern="1200" dirty="0" err="1" smtClean="0"/>
            <a:t>кесарских</a:t>
          </a:r>
          <a:r>
            <a:rPr lang="ru-RU" sz="1600" kern="1200" dirty="0" smtClean="0"/>
            <a:t> сечений»</a:t>
          </a:r>
          <a:endParaRPr lang="ru-RU" sz="1600" kern="1200" dirty="0"/>
        </a:p>
      </dsp:txBody>
      <dsp:txXfrm>
        <a:off x="601524" y="3614845"/>
        <a:ext cx="1844882" cy="1171500"/>
      </dsp:txXfrm>
    </dsp:sp>
    <dsp:sp modelId="{20776702-474B-4606-B375-B6B49F7F645C}">
      <dsp:nvSpPr>
        <dsp:cNvPr id="0" name=""/>
        <dsp:cNvSpPr/>
      </dsp:nvSpPr>
      <dsp:spPr>
        <a:xfrm>
          <a:off x="3258877" y="3420108"/>
          <a:ext cx="1844882" cy="1171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5FB95-4D50-4697-96FA-A6F31687A766}">
      <dsp:nvSpPr>
        <dsp:cNvPr id="0" name=""/>
        <dsp:cNvSpPr/>
      </dsp:nvSpPr>
      <dsp:spPr>
        <a:xfrm>
          <a:off x="3463864" y="3614845"/>
          <a:ext cx="1844882" cy="1171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80 историй родов через естественные родовые пути</a:t>
          </a:r>
          <a:endParaRPr lang="ru-RU" sz="1600" kern="1200" dirty="0"/>
        </a:p>
      </dsp:txBody>
      <dsp:txXfrm>
        <a:off x="3463864" y="3614845"/>
        <a:ext cx="1844882" cy="1171500"/>
      </dsp:txXfrm>
    </dsp:sp>
    <dsp:sp modelId="{D993D8DC-0E3E-4175-B323-C05C1C925ED3}">
      <dsp:nvSpPr>
        <dsp:cNvPr id="0" name=""/>
        <dsp:cNvSpPr/>
      </dsp:nvSpPr>
      <dsp:spPr>
        <a:xfrm>
          <a:off x="5981593" y="1746241"/>
          <a:ext cx="1844882" cy="1171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B423D-0815-4741-8D42-4AC6CA657017}">
      <dsp:nvSpPr>
        <dsp:cNvPr id="0" name=""/>
        <dsp:cNvSpPr/>
      </dsp:nvSpPr>
      <dsp:spPr>
        <a:xfrm>
          <a:off x="6186580" y="1940979"/>
          <a:ext cx="1844882" cy="1171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133 истории родов с ИМТ</a:t>
          </a:r>
          <a:r>
            <a:rPr lang="en-US" sz="1600" kern="1200" dirty="0" smtClean="0"/>
            <a:t>&lt;32</a:t>
          </a: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(контрольная группа)</a:t>
          </a:r>
          <a:endParaRPr lang="ru-RU" sz="1600" kern="1200" dirty="0"/>
        </a:p>
      </dsp:txBody>
      <dsp:txXfrm>
        <a:off x="6186580" y="1940979"/>
        <a:ext cx="1844882" cy="11715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F31D87-FABF-4E5E-AF1D-BE279F71CBA3}">
      <dsp:nvSpPr>
        <dsp:cNvPr id="0" name=""/>
        <dsp:cNvSpPr/>
      </dsp:nvSpPr>
      <dsp:spPr>
        <a:xfrm>
          <a:off x="0" y="1465061"/>
          <a:ext cx="822959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D3225-C859-4070-9AB4-4D0480B872D8}">
      <dsp:nvSpPr>
        <dsp:cNvPr id="0" name=""/>
        <dsp:cNvSpPr/>
      </dsp:nvSpPr>
      <dsp:spPr>
        <a:xfrm>
          <a:off x="214315" y="124780"/>
          <a:ext cx="7818377" cy="163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Акушерская патология</a:t>
          </a:r>
          <a:r>
            <a:rPr lang="ru-RU" sz="1100" u="sng" kern="1200" dirty="0" smtClean="0"/>
            <a:t> </a:t>
          </a:r>
          <a:r>
            <a:rPr lang="ru-RU" sz="1100" kern="1200" dirty="0" smtClean="0"/>
            <a:t>: </a:t>
          </a:r>
          <a:r>
            <a:rPr lang="ru-RU" sz="1800" kern="1200" dirty="0" smtClean="0"/>
            <a:t>угрозы прерывания беременности, угрозы преждевременных родов, анемия беременных, </a:t>
          </a:r>
          <a:r>
            <a:rPr lang="ru-RU" sz="1800" kern="1200" dirty="0" err="1" smtClean="0"/>
            <a:t>фетоплацентарная</a:t>
          </a:r>
          <a:r>
            <a:rPr lang="ru-RU" sz="1800" kern="1200" dirty="0" smtClean="0"/>
            <a:t> дисфункция с нарушением кровообращения и </a:t>
          </a:r>
          <a:r>
            <a:rPr lang="ru-RU" sz="1800" kern="1200" dirty="0" err="1" smtClean="0"/>
            <a:t>фетоплацентарная</a:t>
          </a:r>
          <a:r>
            <a:rPr lang="ru-RU" sz="1800" kern="1200" dirty="0" smtClean="0"/>
            <a:t> дисфункция без нарушения кровообращения, </a:t>
          </a:r>
          <a:r>
            <a:rPr lang="ru-RU" sz="1800" kern="1200" dirty="0" err="1" smtClean="0"/>
            <a:t>гестационный</a:t>
          </a:r>
          <a:r>
            <a:rPr lang="ru-RU" sz="1800" kern="1200" dirty="0" smtClean="0"/>
            <a:t> сахарный диабет, </a:t>
          </a:r>
          <a:r>
            <a:rPr lang="ru-RU" sz="1800" kern="1200" dirty="0" err="1" smtClean="0"/>
            <a:t>гестозы</a:t>
          </a:r>
          <a:r>
            <a:rPr lang="ru-RU" sz="1800" kern="1200" dirty="0" smtClean="0"/>
            <a:t>, гиперплазия плаценты)</a:t>
          </a:r>
          <a:endParaRPr lang="ru-RU" sz="1050" kern="1200" dirty="0"/>
        </a:p>
      </dsp:txBody>
      <dsp:txXfrm>
        <a:off x="214315" y="124780"/>
        <a:ext cx="7818377" cy="1639612"/>
      </dsp:txXfrm>
    </dsp:sp>
    <dsp:sp modelId="{2C26D7EF-7DD4-4E88-84C0-1050DA95CB7F}">
      <dsp:nvSpPr>
        <dsp:cNvPr id="0" name=""/>
        <dsp:cNvSpPr/>
      </dsp:nvSpPr>
      <dsp:spPr>
        <a:xfrm>
          <a:off x="0" y="2386118"/>
          <a:ext cx="822959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41DA66-655A-4585-B25C-CFB05BC8A740}">
      <dsp:nvSpPr>
        <dsp:cNvPr id="0" name=""/>
        <dsp:cNvSpPr/>
      </dsp:nvSpPr>
      <dsp:spPr>
        <a:xfrm>
          <a:off x="214313" y="2002970"/>
          <a:ext cx="7825807" cy="63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Гинекологическая патология</a:t>
          </a:r>
          <a:r>
            <a:rPr lang="ru-RU" sz="2000" kern="1200" dirty="0" smtClean="0"/>
            <a:t>: хронический аднексит, эрозии шейки матки, </a:t>
          </a:r>
          <a:r>
            <a:rPr lang="ru-RU" sz="2000" kern="1200" dirty="0" err="1" smtClean="0"/>
            <a:t>лейомиома</a:t>
          </a:r>
          <a:r>
            <a:rPr lang="ru-RU" sz="2000" kern="1200" dirty="0" smtClean="0"/>
            <a:t> матки.</a:t>
          </a:r>
          <a:endParaRPr lang="ru-RU" sz="2000" kern="1200" dirty="0"/>
        </a:p>
      </dsp:txBody>
      <dsp:txXfrm>
        <a:off x="214313" y="2002970"/>
        <a:ext cx="7825807" cy="635936"/>
      </dsp:txXfrm>
    </dsp:sp>
    <dsp:sp modelId="{286315AA-74E3-49E3-8A6A-2E634533C9C4}">
      <dsp:nvSpPr>
        <dsp:cNvPr id="0" name=""/>
        <dsp:cNvSpPr/>
      </dsp:nvSpPr>
      <dsp:spPr>
        <a:xfrm>
          <a:off x="0" y="3663670"/>
          <a:ext cx="822959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280D7-0333-47FB-9A96-27AE6A092AEB}">
      <dsp:nvSpPr>
        <dsp:cNvPr id="0" name=""/>
        <dsp:cNvSpPr/>
      </dsp:nvSpPr>
      <dsp:spPr>
        <a:xfrm>
          <a:off x="214313" y="2904542"/>
          <a:ext cx="7825807" cy="992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Соматическая патология</a:t>
          </a:r>
          <a:r>
            <a:rPr lang="ru-RU" sz="2000" kern="1200" dirty="0" smtClean="0"/>
            <a:t>:  варикозное расширение вен нижних конечностей, диффузный зоб, хронический </a:t>
          </a:r>
          <a:r>
            <a:rPr lang="ru-RU" sz="2000" kern="1200" dirty="0" err="1" smtClean="0"/>
            <a:t>пиелонефрит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214313" y="2904542"/>
        <a:ext cx="7825807" cy="992431"/>
      </dsp:txXfrm>
    </dsp:sp>
    <dsp:sp modelId="{3CC31796-94EC-4345-9A4B-323B5F872CA2}">
      <dsp:nvSpPr>
        <dsp:cNvPr id="0" name=""/>
        <dsp:cNvSpPr/>
      </dsp:nvSpPr>
      <dsp:spPr>
        <a:xfrm>
          <a:off x="0" y="4779762"/>
          <a:ext cx="822959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EDA0A-18FE-4E60-8C00-1C0E90E8209C}">
      <dsp:nvSpPr>
        <dsp:cNvPr id="0" name=""/>
        <dsp:cNvSpPr/>
      </dsp:nvSpPr>
      <dsp:spPr>
        <a:xfrm>
          <a:off x="285752" y="4239369"/>
          <a:ext cx="7812458" cy="8309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/>
            <a:t>Оценка состояния новорожденного: </a:t>
          </a:r>
          <a:r>
            <a:rPr lang="ru-RU" sz="2400" kern="1200" dirty="0" smtClean="0"/>
            <a:t>по средней массе тела и по </a:t>
          </a:r>
          <a:r>
            <a:rPr lang="ru-RU" sz="2400" kern="1200" dirty="0" err="1" smtClean="0"/>
            <a:t>Апгар</a:t>
          </a:r>
          <a:endParaRPr lang="ru-RU" sz="2400" kern="1200" dirty="0"/>
        </a:p>
      </dsp:txBody>
      <dsp:txXfrm>
        <a:off x="285752" y="4239369"/>
        <a:ext cx="7812458" cy="830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93E98-ED78-4E76-BD92-71C45A2ECCD9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5B0F2-01A0-41D9-B199-1C6B227E07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963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5B0F2-01A0-41D9-B199-1C6B227E073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851648" cy="298611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196752"/>
            <a:ext cx="7854696" cy="518457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5200" b="1" dirty="0" smtClean="0"/>
              <a:t>Клинические показатели течения </a:t>
            </a:r>
            <a:r>
              <a:rPr lang="ru-RU" sz="5200" b="1" dirty="0" smtClean="0"/>
              <a:t>беременности </a:t>
            </a:r>
            <a:r>
              <a:rPr lang="ru-RU" sz="5200" b="1" dirty="0" smtClean="0"/>
              <a:t>у </a:t>
            </a:r>
            <a:r>
              <a:rPr lang="ru-RU" sz="5200" b="1" dirty="0" smtClean="0"/>
              <a:t>женщин с </a:t>
            </a:r>
            <a:r>
              <a:rPr lang="ru-RU" sz="5200" b="1" dirty="0" smtClean="0"/>
              <a:t>ожирением  по г.Луганску</a:t>
            </a:r>
            <a:endParaRPr lang="ru-RU" sz="5200" b="1" dirty="0" smtClean="0"/>
          </a:p>
          <a:p>
            <a:pPr algn="ctr"/>
            <a:endParaRPr lang="ru-RU" b="1" dirty="0" smtClean="0"/>
          </a:p>
          <a:p>
            <a:endParaRPr lang="ru-RU" sz="20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r>
              <a:rPr lang="ru-RU" sz="1800" b="1" dirty="0" smtClean="0"/>
              <a:t>              </a:t>
            </a:r>
          </a:p>
          <a:p>
            <a:r>
              <a:rPr lang="ru-RU" sz="1800" b="1" dirty="0" smtClean="0"/>
              <a:t>Лещинский П.Т.,  </a:t>
            </a:r>
            <a:r>
              <a:rPr lang="ru-RU" sz="1800" b="1" dirty="0" err="1" smtClean="0"/>
              <a:t>д.мед.н</a:t>
            </a:r>
            <a:r>
              <a:rPr lang="ru-RU" sz="1800" b="1" dirty="0" smtClean="0"/>
              <a:t>., профессор, зав. кафедрой акушерства и гинекологии                                                                                 ГУ ЛНР «ЛГМУ им. Святителя Луки»</a:t>
            </a:r>
          </a:p>
          <a:p>
            <a:r>
              <a:rPr lang="ru-RU" sz="1800" b="1" dirty="0" smtClean="0"/>
              <a:t>Гордиенко Е.В.,  </a:t>
            </a:r>
            <a:r>
              <a:rPr lang="ru-RU" sz="1800" b="1" dirty="0" err="1" smtClean="0"/>
              <a:t>к.мед.н</a:t>
            </a:r>
            <a:r>
              <a:rPr lang="ru-RU" sz="1800" b="1" dirty="0" smtClean="0"/>
              <a:t>., </a:t>
            </a:r>
            <a:r>
              <a:rPr lang="ru-RU" sz="1800" b="1" dirty="0" smtClean="0"/>
              <a:t>доцент  кафедры  акушерства </a:t>
            </a:r>
            <a:r>
              <a:rPr lang="ru-RU" sz="1800" b="1" dirty="0" smtClean="0"/>
              <a:t>и гинекологии </a:t>
            </a:r>
            <a:r>
              <a:rPr lang="ru-RU" sz="1800" b="1" dirty="0" smtClean="0"/>
              <a:t>                                                                                                  ГУ </a:t>
            </a:r>
            <a:r>
              <a:rPr lang="ru-RU" sz="1800" b="1" dirty="0" smtClean="0"/>
              <a:t>ЛНР «ЛГМУ им. </a:t>
            </a:r>
            <a:r>
              <a:rPr lang="ru-RU" sz="1800" b="1" dirty="0" smtClean="0"/>
              <a:t> Святителя Луки»</a:t>
            </a:r>
          </a:p>
          <a:p>
            <a:r>
              <a:rPr lang="ru-RU" sz="1800" b="1" dirty="0" smtClean="0"/>
              <a:t>Лагутина Л.В.,   ассистент  кафедры  акушерства и гинекологии                                                                                                              ГУ ЛНР «ЛГМУ им. Святителя Луки» </a:t>
            </a:r>
          </a:p>
          <a:p>
            <a:r>
              <a:rPr lang="ru-RU" sz="1800" b="1" dirty="0" smtClean="0"/>
              <a:t>Борисенко М.Д., врач-ординатор  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Луганск </a:t>
            </a:r>
            <a:r>
              <a:rPr lang="ru-RU" sz="2000" b="1" dirty="0" smtClean="0"/>
              <a:t>2020</a:t>
            </a:r>
          </a:p>
          <a:p>
            <a:endParaRPr lang="ru-RU" sz="20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1839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 smtClean="0"/>
              <a:t>Фетоплацентарная</a:t>
            </a:r>
            <a:r>
              <a:rPr lang="ru-RU" sz="2800" b="1" dirty="0" smtClean="0"/>
              <a:t> дисфункция с нарушением и без нарушения кровообращения</a:t>
            </a: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4500570"/>
            <a:ext cx="8643998" cy="22145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   </a:t>
            </a:r>
            <a:r>
              <a:rPr lang="ru-RU" sz="2200" dirty="0" err="1" smtClean="0"/>
              <a:t>Фетоплацентарная</a:t>
            </a:r>
            <a:r>
              <a:rPr lang="ru-RU" sz="2200" dirty="0" smtClean="0"/>
              <a:t> дисфункция с нарушением кровообращения и без нарушения кровообращения является </a:t>
            </a:r>
            <a:r>
              <a:rPr lang="ru-RU" sz="2200" dirty="0" err="1" smtClean="0"/>
              <a:t>полиэтиологическим</a:t>
            </a:r>
            <a:r>
              <a:rPr lang="ru-RU" sz="2200" dirty="0" smtClean="0"/>
              <a:t> процессом, который может приводить к снижению поступлению кислорода и трофических элементов к плоду, что негативно отражается на его развитии.</a:t>
            </a:r>
            <a:endParaRPr lang="ru-RU" sz="2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928670"/>
          <a:ext cx="850112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Эрозия шейки матки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4357694"/>
            <a:ext cx="8715436" cy="2286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Наиболее часто встречающееся гинекологическое осложнение у исследуемых женщин является эрозия шейки матки. Данная проблема имеет различные этиологические факторы возникновения, однако она относится к важнейшим показателям здоровья женщин. У женщин, которые  страдали ожирением, эрозия шейки матки встречалась значимо чаще  в 2017 и 2018 годах.  Это может говорить об изменениях гормонального фона у женщин с ожирением, следствием которого, по-видимому,  является данное заболевание.</a:t>
            </a:r>
            <a:endParaRPr lang="ru-RU" sz="18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571480"/>
          <a:ext cx="864399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Аднексит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4391028"/>
            <a:ext cx="9001156" cy="24669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200" dirty="0" smtClean="0"/>
              <a:t>Аднексит является распространенным воспалительным заболеванием, которое встречается у беременных женщин с ожирением. Данное заболевание без должного лечения может приводить к развитию спаечного процесса. Спайки образуются не только в окружающих тканях придатков, но и в капсуле яичников, что приводит к снижению </a:t>
            </a:r>
            <a:r>
              <a:rPr lang="ru-RU" sz="2200" dirty="0" err="1" smtClean="0"/>
              <a:t>стероидогенеза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785794"/>
          <a:ext cx="850112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32666"/>
          </a:xfrm>
        </p:spPr>
        <p:txBody>
          <a:bodyPr>
            <a:noAutofit/>
          </a:bodyPr>
          <a:lstStyle/>
          <a:p>
            <a:r>
              <a:rPr lang="ru-RU" sz="4000" dirty="0" smtClean="0"/>
              <a:t>Диффузный зоб щитовидной железы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4714884"/>
            <a:ext cx="8786874" cy="21431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900" dirty="0" smtClean="0"/>
              <a:t>Диффузный зоб щитовидной железы так же является одним из самых распространенных заболеваний осложняющих течение беременности. Данная проблема распространена не только у беременных, так как  содержание йода в питьевой воде и продуктах питания у населения региона Донбасса чрезвычайно низко. Данное заболевание может провоцировать ожирение при гипотиреозом варианте, что безусловно, снижает качество жизни не только беременных, но и всего населения.</a:t>
            </a:r>
            <a:endParaRPr lang="ru-RU" sz="29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571480"/>
          <a:ext cx="850112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414340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К менее распространенным заболеваниям осложняющим течение беременности относятся: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Хронический </a:t>
            </a:r>
            <a:r>
              <a:rPr lang="ru-RU" sz="3200" dirty="0" err="1" smtClean="0"/>
              <a:t>пиелонефрит</a:t>
            </a:r>
            <a:r>
              <a:rPr lang="ru-RU" sz="3200" dirty="0" smtClean="0"/>
              <a:t>, </a:t>
            </a:r>
            <a:r>
              <a:rPr lang="ru-RU" sz="3200" dirty="0" err="1" smtClean="0"/>
              <a:t>лейомиома</a:t>
            </a:r>
            <a:r>
              <a:rPr lang="ru-RU" sz="3200" dirty="0" smtClean="0"/>
              <a:t> матки, гиперплазия плаценты, </a:t>
            </a:r>
            <a:r>
              <a:rPr lang="ru-RU" sz="3200" dirty="0" err="1" smtClean="0"/>
              <a:t>гестационный</a:t>
            </a:r>
            <a:r>
              <a:rPr lang="ru-RU" sz="3200" dirty="0" smtClean="0"/>
              <a:t> сахарный диабет (СД), варикозное расширение вен нижних конечностей и </a:t>
            </a:r>
            <a:r>
              <a:rPr lang="ru-RU" sz="3200" dirty="0" err="1" smtClean="0"/>
              <a:t>гестоз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4" y="500036"/>
          <a:ext cx="8361818" cy="59293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75228"/>
                <a:gridCol w="859076"/>
                <a:gridCol w="791210"/>
                <a:gridCol w="859076"/>
                <a:gridCol w="859076"/>
                <a:gridCol w="859076"/>
                <a:gridCol w="859076"/>
              </a:tblGrid>
              <a:tr h="84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Заболевания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2017 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2017 к\с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2018 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2018 к\с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2019 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2019 к\с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Хр.пиелонефрит</a:t>
                      </a:r>
                      <a:r>
                        <a:rPr lang="ru-RU" sz="1800" dirty="0"/>
                        <a:t> ИМТ&gt;32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11.%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Хр.пиелонефр. N ИМТ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22%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Лейомиома матки ИМТ&gt;32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18%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Лейомиома матки N ИМТ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Гиперпл.плаценты ИМТ&gt;32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11.1%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Гиперпл.плаценты N ИМТ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Гестационный СД ИМТ&gt;32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Гестационный СД N ИМТ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в.р.в нижн. кон. ИМТ&gt;32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12%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в.р.в нижн. кон. N ИМТ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Гестоз</a:t>
                      </a:r>
                      <a:r>
                        <a:rPr lang="ru-RU" sz="1800" dirty="0"/>
                        <a:t> ИМТ&gt;32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Гестоз</a:t>
                      </a:r>
                      <a:r>
                        <a:rPr lang="ru-RU" sz="1800" dirty="0"/>
                        <a:t> N ИМТ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17%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428604"/>
          </a:xfrm>
        </p:spPr>
        <p:txBody>
          <a:bodyPr>
            <a:noAutofit/>
          </a:bodyPr>
          <a:lstStyle/>
          <a:p>
            <a:pPr lvl="0"/>
            <a:r>
              <a:rPr lang="ru-RU" sz="4000" b="1" dirty="0" smtClean="0"/>
              <a:t>Оценка состояния новорожденного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Масса новорожденного у женщин с ожирением не выходит за пределы нормы по сравнению с контрольной группой.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2500306"/>
          <a:ext cx="8643998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14396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Оценка состояния новорожденного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Оценка состояния новорожденного по </a:t>
            </a:r>
            <a:r>
              <a:rPr lang="ru-RU" sz="2800" dirty="0" err="1" smtClean="0"/>
              <a:t>Апгар</a:t>
            </a:r>
            <a:r>
              <a:rPr lang="ru-RU" sz="2800" dirty="0" smtClean="0"/>
              <a:t> показала, что наиболее частыми оценками были «8-8» и «8-9». Данные оценки свидетельствую о том, что состояние новорожденных детей, несмотря на большое количество сопутствующих патологий у матерей не сказываются на состоянии плода в раннем периоде адаптации.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57272"/>
          </a:xfrm>
        </p:spPr>
        <p:txBody>
          <a:bodyPr/>
          <a:lstStyle/>
          <a:p>
            <a:pPr algn="ctr"/>
            <a:r>
              <a:rPr lang="ru-RU" b="1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Несмотря </a:t>
            </a:r>
            <a:r>
              <a:rPr lang="ru-RU" dirty="0" smtClean="0"/>
              <a:t>на массовую пропаганду здорового образа жизни и культуру питания количество беременных женщин с ожирением растет.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Большее </a:t>
            </a:r>
            <a:r>
              <a:rPr lang="ru-RU" dirty="0" smtClean="0"/>
              <a:t>число соматической патологии и как следствие </a:t>
            </a:r>
            <a:r>
              <a:rPr lang="ru-RU" dirty="0" smtClean="0">
                <a:solidFill>
                  <a:srgbClr val="FF0000"/>
                </a:solidFill>
              </a:rPr>
              <a:t>ухудшение перинатальных </a:t>
            </a:r>
            <a:r>
              <a:rPr lang="ru-RU" dirty="0" smtClean="0">
                <a:solidFill>
                  <a:srgbClr val="FF0000"/>
                </a:solidFill>
              </a:rPr>
              <a:t>рисков у женщин с ИМТ более 32 </a:t>
            </a:r>
            <a:r>
              <a:rPr lang="ru-RU" dirty="0" smtClean="0"/>
              <a:t>говорит о значимом влиянии массы тела на репродуктивное здоровье.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Однако </a:t>
            </a:r>
            <a:r>
              <a:rPr lang="ru-RU" dirty="0" smtClean="0"/>
              <a:t>данный вопрос </a:t>
            </a:r>
            <a:r>
              <a:rPr lang="ru-RU" dirty="0" smtClean="0"/>
              <a:t>требует дальнейшего изучения, особенно в плане развития детей, рожденных от мам с </a:t>
            </a:r>
            <a:r>
              <a:rPr lang="ru-RU" smtClean="0"/>
              <a:t>ИМТ более 32.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1234480" cy="43891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i1.wp.com/o-krohe.ru/images/article/orig/2018/06/na-kakom-sroke-mozhno-pochuvstvovat-sheveleniya-rebenka-pri-vtoroj-beremennosti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3810000" cy="5715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1028" name="AutoShape 4" descr="http://phototalents.ru/wp-content/uploads/2016/03/zhenshhine-s-bol-shi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phototalents.ru/wp-content/uploads/2016/03/zhenshhine-s-bol-shi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://phototalents.ru/wp-content/uploads/2016/03/zhenshhine-s-bol-shi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static5.depositphotos.com/1000292/490/i/950/depositphotos_4906044-stock-photo-pregnant-young-woman-standing-n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20688"/>
            <a:ext cx="3623329" cy="54509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В последние годы частота лиц с ожирением неуклонно растет. Всемирная организация здравоохранения говорит об </a:t>
            </a:r>
            <a:r>
              <a:rPr lang="ru-RU" sz="2800" dirty="0" smtClean="0">
                <a:solidFill>
                  <a:srgbClr val="FF0000"/>
                </a:solidFill>
              </a:rPr>
              <a:t>ожирении</a:t>
            </a:r>
            <a:r>
              <a:rPr lang="ru-RU" sz="2800" dirty="0" smtClean="0"/>
              <a:t> как о </a:t>
            </a:r>
            <a:r>
              <a:rPr lang="ru-RU" sz="2800" dirty="0" smtClean="0">
                <a:solidFill>
                  <a:srgbClr val="FF0000"/>
                </a:solidFill>
              </a:rPr>
              <a:t>всемирной эпидемии</a:t>
            </a:r>
            <a:r>
              <a:rPr lang="ru-RU" sz="2800" dirty="0" smtClean="0"/>
              <a:t>, которая ежегодно набирает обороты. Так, в России и странах Европы ожирением страдают около 20% населения, а количество лиц с избыточной массой тела превышает 60%. </a:t>
            </a:r>
            <a:r>
              <a:rPr lang="ru-RU" sz="2800" dirty="0" smtClean="0">
                <a:solidFill>
                  <a:srgbClr val="FF0000"/>
                </a:solidFill>
              </a:rPr>
              <a:t>Число беременных женщин с ожирением в развитых странах составляет  от  15% до 26%.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7113984" cy="86409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Цель исследования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14620"/>
            <a:ext cx="8229600" cy="142876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Изучение течения беременности и </a:t>
            </a:r>
            <a:r>
              <a:rPr lang="ru-RU" sz="2800" dirty="0" smtClean="0"/>
              <a:t>оценка  перинатальных рисков </a:t>
            </a:r>
            <a:r>
              <a:rPr lang="ru-RU" sz="2800" dirty="0" smtClean="0"/>
              <a:t>для плода у женщин с </a:t>
            </a:r>
            <a:r>
              <a:rPr lang="ru-RU" sz="2800" dirty="0" smtClean="0"/>
              <a:t>ожирением (на примере г.Луганска).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14290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Материалы и методы исследования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285720" y="1142984"/>
          <a:ext cx="847251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929190" y="6072206"/>
            <a:ext cx="4038600" cy="4970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ИМТ- индекс массы тела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50008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 данной структуре были выделены 4  группы показателей: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5324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898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Результаты</a:t>
            </a:r>
            <a:br>
              <a:rPr lang="ru-RU" sz="4000" b="1" dirty="0" smtClean="0"/>
            </a:br>
            <a:r>
              <a:rPr lang="ru-RU" sz="3100" dirty="0" smtClean="0"/>
              <a:t>Количество угроз прерывания беременности (УПБ)</a:t>
            </a:r>
            <a:endParaRPr lang="ru-RU" sz="40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4929198"/>
            <a:ext cx="9144000" cy="19288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sz="3500" dirty="0" smtClean="0"/>
              <a:t>      На гистограмме  видно, что угрозы прерывания беременности чаще встречаются у группы, которая перенесла оперативное </a:t>
            </a:r>
            <a:r>
              <a:rPr lang="ru-RU" sz="3500" dirty="0" err="1" smtClean="0"/>
              <a:t>родоразрешение</a:t>
            </a:r>
            <a:r>
              <a:rPr lang="ru-RU" sz="3500" dirty="0" smtClean="0"/>
              <a:t>. Так же в 2018-2019 годах наблюдается значимое количественное преобладание угроз прерывания беременности у женщин с ожирением. Это связано в первую очередь с низким уровнем здоровья женщин репродуктивного возраста страдающих ожирением.       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                                                    </a:t>
            </a:r>
            <a:r>
              <a:rPr lang="en-US" sz="2700" dirty="0" smtClean="0"/>
              <a:t>N-</a:t>
            </a:r>
            <a:r>
              <a:rPr lang="ru-RU" sz="2700" dirty="0" smtClean="0"/>
              <a:t>нормальные роды</a:t>
            </a:r>
            <a:br>
              <a:rPr lang="ru-RU" sz="2700" dirty="0" smtClean="0"/>
            </a:br>
            <a:r>
              <a:rPr lang="ru-RU" sz="2700" dirty="0" smtClean="0"/>
              <a:t>                                                                                               К\С- роды, завершившиеся путем операции кесарево сечение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1000108"/>
          <a:ext cx="8572559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15352" cy="64293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Угрозы преждевременных родов(УПР)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4714884"/>
            <a:ext cx="9144000" cy="21431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Угрозы преждевременных родов (УПР) как и угрозы прерывания беременности (УПБ) в большей степени связаны с гормональным дисбалансом. В основном данная патология развивается из-за </a:t>
            </a:r>
            <a:r>
              <a:rPr lang="ru-RU" dirty="0" err="1" smtClean="0"/>
              <a:t>гиперандрогении</a:t>
            </a:r>
            <a:r>
              <a:rPr lang="ru-RU" dirty="0" smtClean="0"/>
              <a:t>. Тенденция к уменьшению числа УПР в 2018-2019 годах обусловлена высокой обращаемостью беременных в ЛПУ по поводу УПБ и как следствие более пристальное внимание к </a:t>
            </a:r>
            <a:r>
              <a:rPr lang="ru-RU" dirty="0" err="1" smtClean="0"/>
              <a:t>пролонгированию</a:t>
            </a:r>
            <a:r>
              <a:rPr lang="ru-RU" dirty="0" smtClean="0"/>
              <a:t> беременности.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785794"/>
          <a:ext cx="8429684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9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Количество анемий у беременных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5000612"/>
            <a:ext cx="8229600" cy="18573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Количество анемий беременных возрастало с 2017 по 2019 года, что может свидетельствовать об истощении резервов организма у беременных женщин с ожирением. Средний показатель за 2017 год 19%, а за 2019 год 56%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785794"/>
          <a:ext cx="842968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465</TotalTime>
  <Words>1002</Words>
  <Application>Microsoft Office PowerPoint</Application>
  <PresentationFormat>Экран (4:3)</PresentationFormat>
  <Paragraphs>153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</vt:lpstr>
      <vt:lpstr>Слайд 2</vt:lpstr>
      <vt:lpstr>Актуальность темы</vt:lpstr>
      <vt:lpstr>Цель исследования</vt:lpstr>
      <vt:lpstr>Материалы и методы исследования:</vt:lpstr>
      <vt:lpstr>В данной структуре были выделены 4  группы показателей:</vt:lpstr>
      <vt:lpstr>Результаты Количество угроз прерывания беременности (УПБ)</vt:lpstr>
      <vt:lpstr>Угрозы преждевременных родов(УПР)</vt:lpstr>
      <vt:lpstr>Количество анемий у беременных</vt:lpstr>
      <vt:lpstr>Фетоплацентарная дисфункция с нарушением и без нарушения кровообращения</vt:lpstr>
      <vt:lpstr>Эрозия шейки матки</vt:lpstr>
      <vt:lpstr>Аднексит</vt:lpstr>
      <vt:lpstr>Диффузный зоб щитовидной железы</vt:lpstr>
      <vt:lpstr>К менее распространенным заболеваниям осложняющим течение беременности относятся:  Хронический пиелонефрит, лейомиома матки, гиперплазия плаценты, гестационный сахарный диабет (СД), варикозное расширение вен нижних конечностей и гестоз.</vt:lpstr>
      <vt:lpstr>Слайд 15</vt:lpstr>
      <vt:lpstr>Оценка состояния новорожденного </vt:lpstr>
      <vt:lpstr>Оценка состояния новорожденного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«Луганский государственный медицинский университет имени Святителя Луки» ЛНР Кафедра акушерства и гинекологии   </dc:title>
  <dc:creator>Admin</dc:creator>
  <cp:lastModifiedBy>Наталья</cp:lastModifiedBy>
  <cp:revision>83</cp:revision>
  <dcterms:created xsi:type="dcterms:W3CDTF">2020-04-12T07:57:19Z</dcterms:created>
  <dcterms:modified xsi:type="dcterms:W3CDTF">2020-11-03T08:11:42Z</dcterms:modified>
</cp:coreProperties>
</file>