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64" r:id="rId3"/>
    <p:sldId id="266" r:id="rId4"/>
    <p:sldId id="289" r:id="rId5"/>
    <p:sldId id="263" r:id="rId6"/>
    <p:sldId id="258" r:id="rId7"/>
    <p:sldId id="265" r:id="rId8"/>
    <p:sldId id="267" r:id="rId9"/>
    <p:sldId id="259" r:id="rId10"/>
    <p:sldId id="268" r:id="rId11"/>
    <p:sldId id="269" r:id="rId12"/>
    <p:sldId id="270" r:id="rId13"/>
    <p:sldId id="261" r:id="rId14"/>
    <p:sldId id="262" r:id="rId15"/>
    <p:sldId id="272" r:id="rId16"/>
    <p:sldId id="271" r:id="rId17"/>
    <p:sldId id="273" r:id="rId18"/>
    <p:sldId id="274" r:id="rId19"/>
    <p:sldId id="275" r:id="rId20"/>
    <p:sldId id="276" r:id="rId21"/>
    <p:sldId id="277" r:id="rId22"/>
    <p:sldId id="280" r:id="rId23"/>
    <p:sldId id="281" r:id="rId24"/>
    <p:sldId id="282" r:id="rId25"/>
    <p:sldId id="283" r:id="rId26"/>
    <p:sldId id="286" r:id="rId27"/>
    <p:sldId id="284" r:id="rId28"/>
    <p:sldId id="287" r:id="rId29"/>
    <p:sldId id="285" r:id="rId30"/>
    <p:sldId id="288" r:id="rId31"/>
    <p:sldId id="278" r:id="rId32"/>
    <p:sldId id="279" r:id="rId33"/>
    <p:sldId id="260" r:id="rId3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Средний стиль 1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Средний стиль 1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50" autoAdjust="0"/>
  </p:normalViewPr>
  <p:slideViewPr>
    <p:cSldViewPr>
      <p:cViewPr>
        <p:scale>
          <a:sx n="100" d="100"/>
          <a:sy n="100" d="100"/>
        </p:scale>
        <p:origin x="-1308" y="-22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5B106E36-FD25-4E2D-B0AA-010F637433A0}" type="datetimeFigureOut">
              <a:rPr lang="ru-RU" smtClean="0"/>
              <a:pPr/>
              <a:t>31.10.2020</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31.10.2020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31.10.2020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31.10.2020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31.10.2020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31.10.2020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31.10.2020</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31.10.2020</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B106E36-FD25-4E2D-B0AA-010F637433A0}" type="datetimeFigureOut">
              <a:rPr lang="ru-RU" smtClean="0"/>
              <a:pPr/>
              <a:t>31.10.2020</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31.10.2020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31.10.2020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B106E36-FD25-4E2D-B0AA-010F637433A0}" type="datetimeFigureOut">
              <a:rPr lang="ru-RU" smtClean="0"/>
              <a:pPr/>
              <a:t>31.10.2020</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980728"/>
            <a:ext cx="7772400" cy="1828800"/>
          </a:xfrm>
        </p:spPr>
        <p:txBody>
          <a:bodyPr>
            <a:normAutofit fontScale="90000"/>
          </a:bodyPr>
          <a:lstStyle/>
          <a:p>
            <a:pPr algn="ctr"/>
            <a:r>
              <a:rPr lang="ru-RU" sz="3600" dirty="0" smtClean="0">
                <a:effectLst>
                  <a:outerShdw blurRad="38100" dist="38100" dir="2700000" algn="tl">
                    <a:srgbClr val="000000">
                      <a:alpha val="43137"/>
                    </a:srgbClr>
                  </a:outerShdw>
                </a:effectLst>
              </a:rPr>
              <a:t>Наследственные факторы риска ишемического инсульта </a:t>
            </a:r>
            <a:r>
              <a:rPr lang="ru-RU" sz="3600" dirty="0" smtClean="0">
                <a:effectLst>
                  <a:outerShdw blurRad="38100" dist="38100" dir="2700000" algn="tl">
                    <a:srgbClr val="000000">
                      <a:alpha val="43137"/>
                    </a:srgbClr>
                  </a:outerShdw>
                </a:effectLst>
              </a:rPr>
              <a:t>у </a:t>
            </a:r>
            <a:r>
              <a:rPr lang="ru-RU" sz="3600" dirty="0" smtClean="0">
                <a:effectLst>
                  <a:outerShdw blurRad="38100" dist="38100" dir="2700000" algn="tl">
                    <a:srgbClr val="000000">
                      <a:alpha val="43137"/>
                    </a:srgbClr>
                  </a:outerShdw>
                </a:effectLst>
              </a:rPr>
              <a:t>пациентов </a:t>
            </a:r>
            <a:r>
              <a:rPr lang="ru-RU" sz="3600" dirty="0" smtClean="0">
                <a:effectLst>
                  <a:outerShdw blurRad="38100" dist="38100" dir="2700000" algn="tl">
                    <a:srgbClr val="000000">
                      <a:alpha val="43137"/>
                    </a:srgbClr>
                  </a:outerShdw>
                </a:effectLst>
              </a:rPr>
              <a:t>молодого возраста</a:t>
            </a:r>
            <a:endParaRPr lang="ru-RU" sz="3600" dirty="0">
              <a:effectLst>
                <a:outerShdw blurRad="38100" dist="38100" dir="2700000" algn="tl">
                  <a:srgbClr val="000000">
                    <a:alpha val="43137"/>
                  </a:srgbClr>
                </a:outerShdw>
              </a:effectLst>
            </a:endParaRPr>
          </a:p>
        </p:txBody>
      </p:sp>
      <p:sp>
        <p:nvSpPr>
          <p:cNvPr id="3" name="Подзаголовок 2"/>
          <p:cNvSpPr>
            <a:spLocks noGrp="1"/>
          </p:cNvSpPr>
          <p:nvPr>
            <p:ph type="subTitle" idx="1"/>
          </p:nvPr>
        </p:nvSpPr>
        <p:spPr>
          <a:xfrm>
            <a:off x="722376" y="4077072"/>
            <a:ext cx="7772400" cy="1800200"/>
          </a:xfrm>
        </p:spPr>
        <p:txBody>
          <a:bodyPr>
            <a:normAutofit lnSpcReduction="10000"/>
          </a:bodyPr>
          <a:lstStyle/>
          <a:p>
            <a:r>
              <a:rPr lang="ru-RU" b="1" dirty="0" smtClean="0"/>
              <a:t>Марусиченко Е.А.</a:t>
            </a:r>
            <a:r>
              <a:rPr lang="ru-RU" dirty="0" smtClean="0"/>
              <a:t>, </a:t>
            </a:r>
          </a:p>
          <a:p>
            <a:r>
              <a:rPr lang="ru-RU" dirty="0" smtClean="0"/>
              <a:t>зав. отделением реконструктивной ангионеврологии и нейрореабилитации ИНВХ им. В.К. Гусака</a:t>
            </a:r>
          </a:p>
          <a:p>
            <a:r>
              <a:rPr lang="ru-RU" b="1" dirty="0" smtClean="0"/>
              <a:t>Евтушенко С.К.</a:t>
            </a:r>
            <a:r>
              <a:rPr lang="ru-RU" dirty="0" smtClean="0"/>
              <a:t>, </a:t>
            </a:r>
          </a:p>
          <a:p>
            <a:r>
              <a:rPr lang="ru-RU" dirty="0" smtClean="0"/>
              <a:t>д.м.н., профессор кафедры детской и общей неврологии ФИПО ДонНМУ им. М. Горького </a:t>
            </a:r>
            <a:endParaRPr lang="ru-RU" dirty="0"/>
          </a:p>
        </p:txBody>
      </p:sp>
      <p:pic>
        <p:nvPicPr>
          <p:cNvPr id="26626" name="Picture 2" descr="ÐÐ¾ÑÐ¾Ð¶ÐµÐµ Ð¸Ð·Ð¾Ð±ÑÐ°Ð¶ÐµÐ½Ð¸Ðµ"/>
          <p:cNvPicPr>
            <a:picLocks noChangeAspect="1" noChangeArrowheads="1"/>
          </p:cNvPicPr>
          <p:nvPr/>
        </p:nvPicPr>
        <p:blipFill>
          <a:blip r:embed="rId2" cstate="print"/>
          <a:srcRect/>
          <a:stretch>
            <a:fillRect/>
          </a:stretch>
        </p:blipFill>
        <p:spPr bwMode="auto">
          <a:xfrm>
            <a:off x="467545" y="4725144"/>
            <a:ext cx="1656183" cy="1656183"/>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76672"/>
            <a:ext cx="8183880" cy="576064"/>
          </a:xfrm>
        </p:spPr>
        <p:txBody>
          <a:bodyPr>
            <a:normAutofit/>
          </a:bodyPr>
          <a:lstStyle/>
          <a:p>
            <a:pPr algn="ctr"/>
            <a:r>
              <a:rPr lang="ru-RU" sz="2400" dirty="0" smtClean="0"/>
              <a:t>Коагулопатии и инсульт (по </a:t>
            </a:r>
            <a:r>
              <a:rPr lang="en-US" sz="2400" dirty="0" smtClean="0"/>
              <a:t>M. Moster</a:t>
            </a:r>
            <a:r>
              <a:rPr lang="ru-RU" sz="2400" dirty="0" smtClean="0"/>
              <a:t>)</a:t>
            </a:r>
            <a:endParaRPr lang="ru-RU" sz="2400" dirty="0"/>
          </a:p>
        </p:txBody>
      </p:sp>
      <p:graphicFrame>
        <p:nvGraphicFramePr>
          <p:cNvPr id="4" name="Содержимое 3"/>
          <p:cNvGraphicFramePr>
            <a:graphicFrameLocks noGrp="1"/>
          </p:cNvGraphicFramePr>
          <p:nvPr>
            <p:ph idx="1"/>
          </p:nvPr>
        </p:nvGraphicFramePr>
        <p:xfrm>
          <a:off x="467544" y="1340768"/>
          <a:ext cx="8183562" cy="4860540"/>
        </p:xfrm>
        <a:graphic>
          <a:graphicData uri="http://schemas.openxmlformats.org/drawingml/2006/table">
            <a:tbl>
              <a:tblPr firstRow="1" bandRow="1">
                <a:tableStyleId>{FABFCF23-3B69-468F-B69F-88F6DE6A72F2}</a:tableStyleId>
              </a:tblPr>
              <a:tblGrid>
                <a:gridCol w="4091781"/>
                <a:gridCol w="4091781"/>
              </a:tblGrid>
              <a:tr h="792088">
                <a:tc>
                  <a:txBody>
                    <a:bodyPr/>
                    <a:lstStyle/>
                    <a:p>
                      <a:pPr algn="ctr"/>
                      <a:r>
                        <a:rPr lang="ru-RU" dirty="0" smtClean="0"/>
                        <a:t>Коагулопатии</a:t>
                      </a:r>
                      <a:endParaRPr lang="ru-RU" dirty="0"/>
                    </a:p>
                  </a:txBody>
                  <a:tcPr/>
                </a:tc>
                <a:tc>
                  <a:txBody>
                    <a:bodyPr/>
                    <a:lstStyle/>
                    <a:p>
                      <a:pPr algn="ctr"/>
                      <a:r>
                        <a:rPr lang="ru-RU" dirty="0" smtClean="0"/>
                        <a:t>Ассоциации с артериальным инсультом</a:t>
                      </a:r>
                      <a:endParaRPr lang="ru-RU" dirty="0"/>
                    </a:p>
                  </a:txBody>
                  <a:tcPr/>
                </a:tc>
              </a:tr>
              <a:tr h="1512168">
                <a:tc>
                  <a:txBody>
                    <a:bodyPr/>
                    <a:lstStyle/>
                    <a:p>
                      <a:r>
                        <a:rPr lang="ru-RU" dirty="0" smtClean="0"/>
                        <a:t>Дефицит: </a:t>
                      </a:r>
                    </a:p>
                    <a:p>
                      <a:pPr>
                        <a:buFontTx/>
                        <a:buChar char="-"/>
                      </a:pPr>
                      <a:r>
                        <a:rPr lang="ru-RU" dirty="0" smtClean="0"/>
                        <a:t>протеина С</a:t>
                      </a:r>
                    </a:p>
                    <a:p>
                      <a:pPr>
                        <a:buFontTx/>
                        <a:buChar char="-"/>
                      </a:pPr>
                      <a:r>
                        <a:rPr lang="ru-RU" dirty="0" smtClean="0"/>
                        <a:t>протеина</a:t>
                      </a:r>
                      <a:r>
                        <a:rPr lang="ru-RU" baseline="0" dirty="0" smtClean="0"/>
                        <a:t> </a:t>
                      </a:r>
                      <a:r>
                        <a:rPr lang="en-US" baseline="0" dirty="0" smtClean="0"/>
                        <a:t>S</a:t>
                      </a:r>
                    </a:p>
                    <a:p>
                      <a:pPr>
                        <a:buFontTx/>
                        <a:buChar char="-"/>
                      </a:pPr>
                      <a:r>
                        <a:rPr lang="ru-RU" baseline="0" dirty="0" smtClean="0"/>
                        <a:t>антитромбина </a:t>
                      </a:r>
                      <a:r>
                        <a:rPr lang="en-US" baseline="0" dirty="0" smtClean="0"/>
                        <a:t>III</a:t>
                      </a:r>
                    </a:p>
                    <a:p>
                      <a:pPr>
                        <a:buFontTx/>
                        <a:buChar char="-"/>
                      </a:pPr>
                      <a:r>
                        <a:rPr lang="en-US" baseline="0" dirty="0" smtClean="0"/>
                        <a:t> </a:t>
                      </a:r>
                      <a:r>
                        <a:rPr lang="ru-RU" baseline="0" dirty="0" smtClean="0"/>
                        <a:t>плазминогена</a:t>
                      </a:r>
                      <a:endParaRPr lang="ru-RU" dirty="0" smtClean="0"/>
                    </a:p>
                    <a:p>
                      <a:endParaRPr lang="ru-RU" dirty="0"/>
                    </a:p>
                  </a:txBody>
                  <a:tcPr/>
                </a:tc>
                <a:tc>
                  <a:txBody>
                    <a:bodyPr/>
                    <a:lstStyle/>
                    <a:p>
                      <a:endParaRPr lang="ru-RU" dirty="0" smtClean="0"/>
                    </a:p>
                    <a:p>
                      <a:r>
                        <a:rPr lang="ru-RU" dirty="0" smtClean="0"/>
                        <a:t>Слабая </a:t>
                      </a:r>
                    </a:p>
                    <a:p>
                      <a:r>
                        <a:rPr lang="ru-RU" dirty="0" smtClean="0"/>
                        <a:t>Умеренная</a:t>
                      </a:r>
                    </a:p>
                    <a:p>
                      <a:r>
                        <a:rPr lang="ru-RU" dirty="0" smtClean="0"/>
                        <a:t>Редкая</a:t>
                      </a:r>
                    </a:p>
                    <a:p>
                      <a:r>
                        <a:rPr lang="ru-RU" dirty="0" smtClean="0"/>
                        <a:t>Редкая</a:t>
                      </a:r>
                      <a:endParaRPr lang="ru-RU" dirty="0"/>
                    </a:p>
                  </a:txBody>
                  <a:tcPr/>
                </a:tc>
              </a:tr>
              <a:tr h="1070952">
                <a:tc>
                  <a:txBody>
                    <a:bodyPr/>
                    <a:lstStyle/>
                    <a:p>
                      <a:r>
                        <a:rPr lang="ru-RU" dirty="0" smtClean="0"/>
                        <a:t>Мутация:</a:t>
                      </a:r>
                    </a:p>
                    <a:p>
                      <a:r>
                        <a:rPr lang="ru-RU" dirty="0" smtClean="0"/>
                        <a:t>-фактора </a:t>
                      </a:r>
                      <a:r>
                        <a:rPr lang="en-US" dirty="0" smtClean="0"/>
                        <a:t>V</a:t>
                      </a:r>
                      <a:r>
                        <a:rPr lang="ru-RU" dirty="0" smtClean="0"/>
                        <a:t> (Лейден)</a:t>
                      </a:r>
                    </a:p>
                    <a:p>
                      <a:r>
                        <a:rPr lang="ru-RU" dirty="0" smtClean="0"/>
                        <a:t>-гена протромбина</a:t>
                      </a:r>
                      <a:endParaRPr lang="ru-RU" dirty="0"/>
                    </a:p>
                  </a:txBody>
                  <a:tcPr/>
                </a:tc>
                <a:tc>
                  <a:txBody>
                    <a:bodyPr/>
                    <a:lstStyle/>
                    <a:p>
                      <a:endParaRPr lang="ru-RU" dirty="0" smtClean="0"/>
                    </a:p>
                    <a:p>
                      <a:r>
                        <a:rPr lang="ru-RU" dirty="0" smtClean="0"/>
                        <a:t>Умеренная</a:t>
                      </a:r>
                    </a:p>
                    <a:p>
                      <a:r>
                        <a:rPr lang="ru-RU" dirty="0" smtClean="0"/>
                        <a:t>Умеренная</a:t>
                      </a:r>
                      <a:endParaRPr lang="ru-RU" dirty="0"/>
                    </a:p>
                  </a:txBody>
                  <a:tcPr/>
                </a:tc>
              </a:tr>
              <a:tr h="1260140">
                <a:tc>
                  <a:txBody>
                    <a:bodyPr/>
                    <a:lstStyle/>
                    <a:p>
                      <a:r>
                        <a:rPr lang="ru-RU" dirty="0" smtClean="0"/>
                        <a:t>Гипергомоцистеинемия</a:t>
                      </a:r>
                    </a:p>
                    <a:p>
                      <a:r>
                        <a:rPr lang="ru-RU" dirty="0" smtClean="0"/>
                        <a:t>Дисфибриногенемия</a:t>
                      </a:r>
                    </a:p>
                    <a:p>
                      <a:r>
                        <a:rPr lang="ru-RU" dirty="0" smtClean="0"/>
                        <a:t>Серповидно-клеточная анемия</a:t>
                      </a:r>
                    </a:p>
                    <a:p>
                      <a:r>
                        <a:rPr lang="ru-RU" dirty="0" smtClean="0"/>
                        <a:t>Антифосфолипидный синдром</a:t>
                      </a:r>
                      <a:endParaRPr lang="ru-RU" dirty="0"/>
                    </a:p>
                  </a:txBody>
                  <a:tcPr/>
                </a:tc>
                <a:tc>
                  <a:txBody>
                    <a:bodyPr/>
                    <a:lstStyle/>
                    <a:p>
                      <a:r>
                        <a:rPr lang="ru-RU" dirty="0" smtClean="0"/>
                        <a:t>Умеренная</a:t>
                      </a:r>
                    </a:p>
                    <a:p>
                      <a:r>
                        <a:rPr lang="ru-RU" dirty="0" smtClean="0"/>
                        <a:t>Редкая</a:t>
                      </a:r>
                    </a:p>
                    <a:p>
                      <a:r>
                        <a:rPr lang="ru-RU" dirty="0" smtClean="0"/>
                        <a:t>Распространенная</a:t>
                      </a:r>
                    </a:p>
                    <a:p>
                      <a:r>
                        <a:rPr lang="ru-RU" dirty="0" smtClean="0"/>
                        <a:t>Распространенная</a:t>
                      </a:r>
                      <a:endParaRPr lang="ru-RU"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1124744"/>
            <a:ext cx="8183880" cy="4187952"/>
          </a:xfrm>
        </p:spPr>
        <p:txBody>
          <a:bodyPr/>
          <a:lstStyle/>
          <a:p>
            <a:pPr>
              <a:buNone/>
            </a:pPr>
            <a:r>
              <a:rPr lang="ru-RU" dirty="0" smtClean="0"/>
              <a:t>Среди наследственных тромбофилий наиболее распространена </a:t>
            </a:r>
            <a:r>
              <a:rPr lang="ru-RU" dirty="0" smtClean="0">
                <a:solidFill>
                  <a:srgbClr val="FF0000"/>
                </a:solidFill>
              </a:rPr>
              <a:t>мутация фактора Лейдена</a:t>
            </a:r>
            <a:r>
              <a:rPr lang="ru-RU" dirty="0" smtClean="0"/>
              <a:t>. В результате мутации образуется фактор свертывания </a:t>
            </a:r>
            <a:r>
              <a:rPr lang="en-US" dirty="0" smtClean="0"/>
              <a:t>V</a:t>
            </a:r>
            <a:r>
              <a:rPr lang="ru-RU" dirty="0" smtClean="0"/>
              <a:t>, резистентный к действию протеина С.</a:t>
            </a:r>
            <a:endParaRPr lang="ru-RU" dirty="0"/>
          </a:p>
        </p:txBody>
      </p:sp>
      <p:pic>
        <p:nvPicPr>
          <p:cNvPr id="17410" name="Picture 2" descr="ÐÐ°ÑÑÐ¸Ð½ÐºÐ¸ Ð¿Ð¾ Ð·Ð°Ð¿ÑÐ¾ÑÑ ÑÑÐ¾Ð¼Ð±Ð¾Ð·"/>
          <p:cNvPicPr>
            <a:picLocks noChangeAspect="1" noChangeArrowheads="1"/>
          </p:cNvPicPr>
          <p:nvPr/>
        </p:nvPicPr>
        <p:blipFill>
          <a:blip r:embed="rId2" cstate="print"/>
          <a:srcRect/>
          <a:stretch>
            <a:fillRect/>
          </a:stretch>
        </p:blipFill>
        <p:spPr bwMode="auto">
          <a:xfrm>
            <a:off x="323528" y="3933056"/>
            <a:ext cx="6477000" cy="2567956"/>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692696"/>
            <a:ext cx="8183880" cy="1483608"/>
          </a:xfrm>
        </p:spPr>
        <p:txBody>
          <a:bodyPr>
            <a:normAutofit fontScale="90000"/>
          </a:bodyPr>
          <a:lstStyle/>
          <a:p>
            <a:pPr algn="ctr"/>
            <a:r>
              <a:rPr lang="ru-RU" dirty="0" smtClean="0"/>
              <a:t>Частота мутации фактора </a:t>
            </a:r>
            <a:r>
              <a:rPr lang="ru-RU" dirty="0" err="1" smtClean="0"/>
              <a:t>Лейдена</a:t>
            </a:r>
            <a:r>
              <a:rPr lang="ru-RU" dirty="0" smtClean="0"/>
              <a:t> в зависимости от возраста среди пациентов с ИИ</a:t>
            </a:r>
            <a:endParaRPr lang="ru-RU" dirty="0"/>
          </a:p>
        </p:txBody>
      </p:sp>
      <p:graphicFrame>
        <p:nvGraphicFramePr>
          <p:cNvPr id="4" name="Содержимое 3"/>
          <p:cNvGraphicFramePr>
            <a:graphicFrameLocks noGrp="1"/>
          </p:cNvGraphicFramePr>
          <p:nvPr>
            <p:ph idx="1"/>
          </p:nvPr>
        </p:nvGraphicFramePr>
        <p:xfrm>
          <a:off x="467544" y="2636912"/>
          <a:ext cx="8183562" cy="3671664"/>
        </p:xfrm>
        <a:graphic>
          <a:graphicData uri="http://schemas.openxmlformats.org/drawingml/2006/table">
            <a:tbl>
              <a:tblPr firstRow="1" bandRow="1">
                <a:tableStyleId>{FABFCF23-3B69-468F-B69F-88F6DE6A72F2}</a:tableStyleId>
              </a:tblPr>
              <a:tblGrid>
                <a:gridCol w="2727854"/>
                <a:gridCol w="2727854"/>
                <a:gridCol w="2727854"/>
              </a:tblGrid>
              <a:tr h="803176">
                <a:tc>
                  <a:txBody>
                    <a:bodyPr/>
                    <a:lstStyle/>
                    <a:p>
                      <a:pPr algn="ctr"/>
                      <a:r>
                        <a:rPr lang="ru-RU" dirty="0" smtClean="0"/>
                        <a:t>Источник</a:t>
                      </a:r>
                      <a:endParaRPr lang="ru-RU" dirty="0"/>
                    </a:p>
                  </a:txBody>
                  <a:tcPr/>
                </a:tc>
                <a:tc>
                  <a:txBody>
                    <a:bodyPr/>
                    <a:lstStyle/>
                    <a:p>
                      <a:r>
                        <a:rPr lang="ru-RU" dirty="0" smtClean="0"/>
                        <a:t>Средний возраст</a:t>
                      </a:r>
                      <a:endParaRPr lang="ru-RU" dirty="0"/>
                    </a:p>
                  </a:txBody>
                  <a:tcPr/>
                </a:tc>
                <a:tc>
                  <a:txBody>
                    <a:bodyPr/>
                    <a:lstStyle/>
                    <a:p>
                      <a:r>
                        <a:rPr lang="ru-RU" dirty="0" smtClean="0"/>
                        <a:t>Мутация фактора Лейдена (%)</a:t>
                      </a:r>
                      <a:endParaRPr lang="ru-RU" dirty="0"/>
                    </a:p>
                  </a:txBody>
                  <a:tcPr/>
                </a:tc>
              </a:tr>
              <a:tr h="2868488">
                <a:tc>
                  <a:txBody>
                    <a:bodyPr/>
                    <a:lstStyle/>
                    <a:p>
                      <a:r>
                        <a:rPr lang="en-US" dirty="0" smtClean="0"/>
                        <a:t>Nowak-Gottl U.</a:t>
                      </a:r>
                    </a:p>
                    <a:p>
                      <a:r>
                        <a:rPr lang="ru-RU" dirty="0" smtClean="0"/>
                        <a:t>и</a:t>
                      </a:r>
                      <a:r>
                        <a:rPr lang="ru-RU" baseline="0" dirty="0" smtClean="0"/>
                        <a:t> с</a:t>
                      </a:r>
                      <a:r>
                        <a:rPr lang="ru-RU" dirty="0" smtClean="0"/>
                        <a:t>оавт., 1999</a:t>
                      </a:r>
                    </a:p>
                    <a:p>
                      <a:endParaRPr lang="en-US" dirty="0" smtClean="0"/>
                    </a:p>
                    <a:p>
                      <a:r>
                        <a:rPr lang="en-US" dirty="0" smtClean="0"/>
                        <a:t>Margaglione</a:t>
                      </a:r>
                      <a:r>
                        <a:rPr lang="en-US" baseline="0" dirty="0" smtClean="0"/>
                        <a:t> M.</a:t>
                      </a:r>
                      <a:endParaRPr lang="ru-RU" baseline="0" dirty="0" smtClean="0"/>
                    </a:p>
                    <a:p>
                      <a:r>
                        <a:rPr lang="ru-RU" baseline="0" dirty="0" smtClean="0"/>
                        <a:t>и соавт., 1999</a:t>
                      </a:r>
                    </a:p>
                    <a:p>
                      <a:endParaRPr lang="en-US" baseline="0" dirty="0" smtClean="0"/>
                    </a:p>
                    <a:p>
                      <a:r>
                        <a:rPr lang="en-US" baseline="0" dirty="0" smtClean="0"/>
                        <a:t>Lalouschek W.</a:t>
                      </a:r>
                      <a:endParaRPr lang="ru-RU" baseline="0" dirty="0" smtClean="0"/>
                    </a:p>
                    <a:p>
                      <a:r>
                        <a:rPr lang="ru-RU" baseline="0" dirty="0" smtClean="0"/>
                        <a:t>и соавт., 1998</a:t>
                      </a:r>
                      <a:endParaRPr lang="ru-RU" dirty="0"/>
                    </a:p>
                  </a:txBody>
                  <a:tcPr/>
                </a:tc>
                <a:tc>
                  <a:txBody>
                    <a:bodyPr/>
                    <a:lstStyle/>
                    <a:p>
                      <a:pPr algn="ctr"/>
                      <a:endParaRPr lang="ru-RU" dirty="0" smtClean="0"/>
                    </a:p>
                    <a:p>
                      <a:pPr algn="ctr"/>
                      <a:r>
                        <a:rPr lang="ru-RU" dirty="0" smtClean="0"/>
                        <a:t>5</a:t>
                      </a:r>
                    </a:p>
                    <a:p>
                      <a:pPr algn="ctr"/>
                      <a:endParaRPr lang="ru-RU" dirty="0" smtClean="0"/>
                    </a:p>
                    <a:p>
                      <a:pPr algn="ctr"/>
                      <a:endParaRPr lang="ru-RU" dirty="0" smtClean="0"/>
                    </a:p>
                    <a:p>
                      <a:pPr algn="ctr"/>
                      <a:r>
                        <a:rPr lang="ru-RU" dirty="0" smtClean="0"/>
                        <a:t>39</a:t>
                      </a:r>
                    </a:p>
                    <a:p>
                      <a:pPr algn="ctr"/>
                      <a:endParaRPr lang="ru-RU" dirty="0" smtClean="0"/>
                    </a:p>
                    <a:p>
                      <a:pPr algn="ctr"/>
                      <a:endParaRPr lang="ru-RU" dirty="0" smtClean="0"/>
                    </a:p>
                    <a:p>
                      <a:pPr algn="ctr"/>
                      <a:r>
                        <a:rPr lang="ru-RU" dirty="0" smtClean="0"/>
                        <a:t>64</a:t>
                      </a:r>
                      <a:endParaRPr lang="ru-RU" dirty="0"/>
                    </a:p>
                  </a:txBody>
                  <a:tcPr/>
                </a:tc>
                <a:tc>
                  <a:txBody>
                    <a:bodyPr/>
                    <a:lstStyle/>
                    <a:p>
                      <a:pPr algn="ctr"/>
                      <a:endParaRPr lang="ru-RU" dirty="0" smtClean="0"/>
                    </a:p>
                    <a:p>
                      <a:pPr algn="ctr"/>
                      <a:r>
                        <a:rPr lang="ru-RU" dirty="0" smtClean="0"/>
                        <a:t>20,2</a:t>
                      </a:r>
                    </a:p>
                    <a:p>
                      <a:pPr algn="ctr"/>
                      <a:endParaRPr lang="ru-RU" dirty="0" smtClean="0"/>
                    </a:p>
                    <a:p>
                      <a:pPr algn="ctr"/>
                      <a:endParaRPr lang="ru-RU" dirty="0" smtClean="0"/>
                    </a:p>
                    <a:p>
                      <a:pPr algn="ctr"/>
                      <a:r>
                        <a:rPr lang="ru-RU" dirty="0" smtClean="0"/>
                        <a:t>14,9</a:t>
                      </a:r>
                    </a:p>
                    <a:p>
                      <a:pPr algn="ctr"/>
                      <a:endParaRPr lang="ru-RU" dirty="0" smtClean="0"/>
                    </a:p>
                    <a:p>
                      <a:pPr algn="ctr"/>
                      <a:endParaRPr lang="ru-RU" dirty="0" smtClean="0"/>
                    </a:p>
                    <a:p>
                      <a:pPr algn="ctr"/>
                      <a:r>
                        <a:rPr lang="ru-RU" dirty="0" smtClean="0"/>
                        <a:t>8</a:t>
                      </a:r>
                      <a:endParaRPr lang="ru-RU" dirty="0"/>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59432"/>
            <a:ext cx="8136904" cy="881336"/>
          </a:xfrm>
        </p:spPr>
        <p:txBody>
          <a:bodyPr>
            <a:normAutofit/>
          </a:bodyPr>
          <a:lstStyle/>
          <a:p>
            <a:pPr algn="ctr"/>
            <a:r>
              <a:rPr lang="ru-RU" sz="2800" dirty="0" smtClean="0"/>
              <a:t>Причины вторичных тромбофилий</a:t>
            </a:r>
            <a:endParaRPr lang="ru-RU" sz="2800" dirty="0"/>
          </a:p>
        </p:txBody>
      </p:sp>
      <p:graphicFrame>
        <p:nvGraphicFramePr>
          <p:cNvPr id="4" name="Содержимое 3"/>
          <p:cNvGraphicFramePr>
            <a:graphicFrameLocks noGrp="1"/>
          </p:cNvGraphicFramePr>
          <p:nvPr>
            <p:ph idx="1"/>
          </p:nvPr>
        </p:nvGraphicFramePr>
        <p:xfrm>
          <a:off x="395536" y="1540350"/>
          <a:ext cx="8280921" cy="4846320"/>
        </p:xfrm>
        <a:graphic>
          <a:graphicData uri="http://schemas.openxmlformats.org/drawingml/2006/table">
            <a:tbl>
              <a:tblPr firstRow="1" bandRow="1">
                <a:tableStyleId>{FABFCF23-3B69-468F-B69F-88F6DE6A72F2}</a:tableStyleId>
              </a:tblPr>
              <a:tblGrid>
                <a:gridCol w="3989868"/>
                <a:gridCol w="4291053"/>
              </a:tblGrid>
              <a:tr h="825949">
                <a:tc>
                  <a:txBody>
                    <a:bodyPr/>
                    <a:lstStyle/>
                    <a:p>
                      <a:pPr algn="ctr"/>
                      <a:r>
                        <a:rPr lang="ru-RU" dirty="0" smtClean="0"/>
                        <a:t>Этиологические группы приобретенных тромбофилий</a:t>
                      </a:r>
                      <a:endParaRPr lang="ru-RU" dirty="0"/>
                    </a:p>
                  </a:txBody>
                  <a:tcPr/>
                </a:tc>
                <a:tc>
                  <a:txBody>
                    <a:bodyPr/>
                    <a:lstStyle/>
                    <a:p>
                      <a:pPr algn="ctr"/>
                      <a:r>
                        <a:rPr lang="ru-RU" dirty="0" smtClean="0"/>
                        <a:t>Заболевания и состояния, вызывающие развитие тромбофилий</a:t>
                      </a:r>
                      <a:endParaRPr lang="ru-RU" dirty="0"/>
                    </a:p>
                  </a:txBody>
                  <a:tcPr/>
                </a:tc>
              </a:tr>
              <a:tr h="3926578">
                <a:tc>
                  <a:txBody>
                    <a:bodyPr/>
                    <a:lstStyle/>
                    <a:p>
                      <a:pPr marL="342900" indent="-342900">
                        <a:buAutoNum type="romanUcPeriod"/>
                      </a:pPr>
                      <a:r>
                        <a:rPr lang="ru-RU" dirty="0" smtClean="0"/>
                        <a:t>Заболевания сосудов</a:t>
                      </a:r>
                    </a:p>
                    <a:p>
                      <a:pPr marL="342900" indent="-342900">
                        <a:buAutoNum type="romanUcPeriod"/>
                      </a:pPr>
                      <a:endParaRPr lang="ru-RU" dirty="0" smtClean="0"/>
                    </a:p>
                    <a:p>
                      <a:pPr marL="342900" indent="-342900">
                        <a:buAutoNum type="romanUcPeriod"/>
                      </a:pPr>
                      <a:endParaRPr lang="ru-RU" dirty="0" smtClean="0"/>
                    </a:p>
                    <a:p>
                      <a:pPr marL="342900" indent="-342900">
                        <a:buNone/>
                      </a:pPr>
                      <a:endParaRPr lang="ru-RU" dirty="0" smtClean="0"/>
                    </a:p>
                    <a:p>
                      <a:pPr marL="342900" indent="-342900">
                        <a:buNone/>
                      </a:pPr>
                      <a:endParaRPr lang="en-US" dirty="0" smtClean="0"/>
                    </a:p>
                    <a:p>
                      <a:r>
                        <a:rPr lang="en-US" dirty="0" smtClean="0"/>
                        <a:t>II.</a:t>
                      </a:r>
                      <a:r>
                        <a:rPr lang="ru-RU" dirty="0" smtClean="0"/>
                        <a:t> Нарушения реологии крови</a:t>
                      </a:r>
                    </a:p>
                    <a:p>
                      <a:endParaRPr lang="ru-RU" dirty="0" smtClean="0"/>
                    </a:p>
                    <a:p>
                      <a:endParaRPr lang="ru-RU" dirty="0" smtClean="0"/>
                    </a:p>
                    <a:p>
                      <a:endParaRPr lang="ru-RU" dirty="0" smtClean="0"/>
                    </a:p>
                    <a:p>
                      <a:endParaRPr lang="ru-RU" dirty="0" smtClean="0"/>
                    </a:p>
                    <a:p>
                      <a:endParaRPr lang="ru-RU"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III.</a:t>
                      </a:r>
                      <a:r>
                        <a:rPr lang="ru-RU" dirty="0" smtClean="0"/>
                        <a:t> Антифосфолипидный</a:t>
                      </a:r>
                      <a:r>
                        <a:rPr lang="ru-RU" baseline="0" dirty="0" smtClean="0"/>
                        <a:t> синдром</a:t>
                      </a:r>
                      <a:endParaRPr lang="en-US" dirty="0" smtClean="0"/>
                    </a:p>
                    <a:p>
                      <a:endParaRPr lang="ru-RU" dirty="0"/>
                    </a:p>
                  </a:txBody>
                  <a:tcPr/>
                </a:tc>
                <a:tc>
                  <a:txBody>
                    <a:bodyPr/>
                    <a:lstStyle/>
                    <a:p>
                      <a:r>
                        <a:rPr lang="ru-RU" dirty="0" smtClean="0"/>
                        <a:t>1. Атеросклероз</a:t>
                      </a:r>
                    </a:p>
                    <a:p>
                      <a:r>
                        <a:rPr lang="ru-RU" dirty="0" smtClean="0"/>
                        <a:t>2. Диабетические ангиопатии</a:t>
                      </a:r>
                    </a:p>
                    <a:p>
                      <a:r>
                        <a:rPr lang="ru-RU" dirty="0" smtClean="0"/>
                        <a:t>3. Васкулиты</a:t>
                      </a:r>
                    </a:p>
                    <a:p>
                      <a:r>
                        <a:rPr lang="ru-RU" dirty="0" smtClean="0"/>
                        <a:t>4.</a:t>
                      </a:r>
                      <a:r>
                        <a:rPr lang="ru-RU" baseline="0" dirty="0" smtClean="0"/>
                        <a:t> Сосудистые протезы, стенты</a:t>
                      </a:r>
                    </a:p>
                    <a:p>
                      <a:endParaRPr lang="ru-RU" baseline="0" dirty="0" smtClean="0"/>
                    </a:p>
                    <a:p>
                      <a:pPr marL="342900" indent="-342900">
                        <a:buAutoNum type="arabicPeriod"/>
                      </a:pPr>
                      <a:r>
                        <a:rPr lang="ru-RU" baseline="0" dirty="0" smtClean="0"/>
                        <a:t>Стаз крови</a:t>
                      </a:r>
                    </a:p>
                    <a:p>
                      <a:pPr marL="342900" indent="-342900">
                        <a:buAutoNum type="arabicPeriod"/>
                      </a:pPr>
                      <a:r>
                        <a:rPr lang="ru-RU" baseline="0" dirty="0" smtClean="0"/>
                        <a:t>Повышенная вязкость крови (истинная полицитемия, болезнь Вальденстрема, острый лейкоз, серповидно-клеточная анемия)</a:t>
                      </a:r>
                    </a:p>
                    <a:p>
                      <a:pPr marL="342900" indent="-342900">
                        <a:buAutoNum type="arabicPeriod"/>
                      </a:pPr>
                      <a:endParaRPr lang="ru-RU" baseline="0" dirty="0" smtClean="0"/>
                    </a:p>
                    <a:p>
                      <a:pPr marL="342900" indent="-342900">
                        <a:buNone/>
                      </a:pPr>
                      <a:endParaRPr lang="ru-RU" dirty="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188640"/>
            <a:ext cx="8183880" cy="792088"/>
          </a:xfrm>
        </p:spPr>
        <p:txBody>
          <a:bodyPr>
            <a:normAutofit/>
          </a:bodyPr>
          <a:lstStyle/>
          <a:p>
            <a:pPr algn="ctr"/>
            <a:r>
              <a:rPr lang="ru-RU" sz="2800" dirty="0" smtClean="0"/>
              <a:t>Причины вторичных тромбофилий</a:t>
            </a:r>
            <a:endParaRPr lang="ru-RU" sz="2800" dirty="0"/>
          </a:p>
        </p:txBody>
      </p:sp>
      <p:graphicFrame>
        <p:nvGraphicFramePr>
          <p:cNvPr id="4" name="Содержимое 3"/>
          <p:cNvGraphicFramePr>
            <a:graphicFrameLocks noGrp="1"/>
          </p:cNvGraphicFramePr>
          <p:nvPr>
            <p:ph idx="1"/>
          </p:nvPr>
        </p:nvGraphicFramePr>
        <p:xfrm>
          <a:off x="395536" y="1124744"/>
          <a:ext cx="8352928" cy="5669280"/>
        </p:xfrm>
        <a:graphic>
          <a:graphicData uri="http://schemas.openxmlformats.org/drawingml/2006/table">
            <a:tbl>
              <a:tblPr firstRow="1" bandRow="1">
                <a:tableStyleId>{FABFCF23-3B69-468F-B69F-88F6DE6A72F2}</a:tableStyleId>
              </a:tblPr>
              <a:tblGrid>
                <a:gridCol w="3934686"/>
                <a:gridCol w="4418242"/>
              </a:tblGrid>
              <a:tr h="847836">
                <a:tc>
                  <a:txBody>
                    <a:bodyPr/>
                    <a:lstStyle/>
                    <a:p>
                      <a:pPr algn="ctr"/>
                      <a:r>
                        <a:rPr lang="ru-RU" dirty="0" smtClean="0"/>
                        <a:t>Этиологические группы</a:t>
                      </a:r>
                      <a:r>
                        <a:rPr lang="en-US" dirty="0" smtClean="0"/>
                        <a:t> </a:t>
                      </a:r>
                      <a:r>
                        <a:rPr lang="ru-RU" dirty="0" smtClean="0"/>
                        <a:t>приобретенных</a:t>
                      </a:r>
                      <a:r>
                        <a:rPr lang="ru-RU" baseline="0" dirty="0" smtClean="0"/>
                        <a:t> тромбофилий</a:t>
                      </a:r>
                      <a:endParaRPr lang="ru-RU" dirty="0"/>
                    </a:p>
                  </a:txBody>
                  <a:tcPr/>
                </a:tc>
                <a:tc>
                  <a:txBody>
                    <a:bodyPr/>
                    <a:lstStyle/>
                    <a:p>
                      <a:pPr algn="ctr"/>
                      <a:r>
                        <a:rPr lang="ru-RU" dirty="0" smtClean="0"/>
                        <a:t>Заболевания и состояния, вызывающие развитие тромбофилий</a:t>
                      </a:r>
                      <a:endParaRPr lang="ru-RU" dirty="0"/>
                    </a:p>
                  </a:txBody>
                  <a:tcPr/>
                </a:tc>
              </a:tr>
              <a:tr h="4408747">
                <a:tc>
                  <a:txBody>
                    <a:bodyPr/>
                    <a:lstStyle/>
                    <a:p>
                      <a:r>
                        <a:rPr lang="en-US" dirty="0" smtClean="0"/>
                        <a:t>IV.</a:t>
                      </a:r>
                      <a:r>
                        <a:rPr lang="ru-RU" dirty="0" smtClean="0"/>
                        <a:t> Патология тромбоцитов</a:t>
                      </a:r>
                    </a:p>
                    <a:p>
                      <a:endParaRPr lang="ru-RU" dirty="0" smtClean="0"/>
                    </a:p>
                    <a:p>
                      <a:r>
                        <a:rPr lang="en-US" dirty="0" smtClean="0"/>
                        <a:t>V.</a:t>
                      </a:r>
                      <a:r>
                        <a:rPr lang="ru-RU" dirty="0" smtClean="0"/>
                        <a:t> Патологические изменения со стороны гемостатических протеинов</a:t>
                      </a:r>
                      <a:endParaRPr lang="en-US" dirty="0" smtClean="0"/>
                    </a:p>
                    <a:p>
                      <a:endParaRPr lang="en-US" dirty="0" smtClean="0"/>
                    </a:p>
                    <a:p>
                      <a:endParaRPr lang="en-US" dirty="0" smtClean="0"/>
                    </a:p>
                    <a:p>
                      <a:endParaRPr lang="en-US" dirty="0" smtClean="0"/>
                    </a:p>
                    <a:p>
                      <a:endParaRPr lang="en-US" dirty="0" smtClean="0"/>
                    </a:p>
                    <a:p>
                      <a:r>
                        <a:rPr lang="en-US" dirty="0" smtClean="0"/>
                        <a:t>VI.</a:t>
                      </a:r>
                      <a:r>
                        <a:rPr lang="ru-RU" dirty="0" smtClean="0"/>
                        <a:t> ДВС - синдром</a:t>
                      </a:r>
                      <a:endParaRPr lang="en-US" dirty="0" smtClean="0"/>
                    </a:p>
                    <a:p>
                      <a:endParaRPr lang="ru-RU" dirty="0" smtClean="0"/>
                    </a:p>
                    <a:p>
                      <a:r>
                        <a:rPr lang="en-US" dirty="0" smtClean="0"/>
                        <a:t>VII.</a:t>
                      </a:r>
                      <a:r>
                        <a:rPr lang="ru-RU" dirty="0" smtClean="0"/>
                        <a:t> Воспалительные заболевания толстой кишки</a:t>
                      </a:r>
                      <a:endParaRPr lang="en-US" dirty="0" smtClean="0"/>
                    </a:p>
                    <a:p>
                      <a:endParaRPr lang="en-US" dirty="0" smtClean="0"/>
                    </a:p>
                    <a:p>
                      <a:endParaRPr lang="en-US" dirty="0" smtClean="0"/>
                    </a:p>
                    <a:p>
                      <a:endParaRPr lang="en-US" dirty="0" smtClean="0"/>
                    </a:p>
                    <a:p>
                      <a:endParaRPr lang="ru-RU" dirty="0"/>
                    </a:p>
                  </a:txBody>
                  <a:tcPr/>
                </a:tc>
                <a:tc>
                  <a:txBody>
                    <a:bodyPr/>
                    <a:lstStyle/>
                    <a:p>
                      <a:pPr marL="342900" indent="-342900">
                        <a:buNone/>
                      </a:pPr>
                      <a:r>
                        <a:rPr lang="ru-RU" baseline="0" dirty="0" smtClean="0"/>
                        <a:t>1. Сахарный диабет</a:t>
                      </a:r>
                    </a:p>
                    <a:p>
                      <a:pPr marL="342900" indent="-342900">
                        <a:buNone/>
                      </a:pPr>
                      <a:r>
                        <a:rPr lang="ru-RU" baseline="0" dirty="0" smtClean="0"/>
                        <a:t>2. Гиперлипидемии</a:t>
                      </a:r>
                    </a:p>
                    <a:p>
                      <a:pPr marL="342900" indent="-342900">
                        <a:buNone/>
                      </a:pPr>
                      <a:r>
                        <a:rPr lang="ru-RU" baseline="0" dirty="0" smtClean="0"/>
                        <a:t>3. Миелопролиферативные заболевания</a:t>
                      </a:r>
                    </a:p>
                    <a:p>
                      <a:pPr marL="342900" indent="-342900">
                        <a:buNone/>
                      </a:pPr>
                      <a:r>
                        <a:rPr lang="ru-RU" baseline="0" dirty="0" smtClean="0"/>
                        <a:t>4. Пароксизмальная гемоглобинурия</a:t>
                      </a:r>
                    </a:p>
                    <a:p>
                      <a:pPr marL="342900" indent="-342900">
                        <a:buNone/>
                      </a:pPr>
                      <a:r>
                        <a:rPr lang="ru-RU" baseline="0" dirty="0" smtClean="0"/>
                        <a:t>5. Гепарин-индуцированная тромбоцитопения</a:t>
                      </a:r>
                    </a:p>
                    <a:p>
                      <a:pPr marL="342900" indent="-342900">
                        <a:buNone/>
                      </a:pPr>
                      <a:endParaRPr lang="en-US" baseline="0" dirty="0" smtClean="0"/>
                    </a:p>
                    <a:p>
                      <a:pPr marL="342900" indent="-342900">
                        <a:buNone/>
                      </a:pPr>
                      <a:r>
                        <a:rPr lang="ru-RU" baseline="0" dirty="0" smtClean="0"/>
                        <a:t>1. Операционная травма</a:t>
                      </a:r>
                    </a:p>
                    <a:p>
                      <a:pPr marL="342900" indent="-342900">
                        <a:buNone/>
                      </a:pPr>
                      <a:r>
                        <a:rPr lang="ru-RU" baseline="0" dirty="0" smtClean="0"/>
                        <a:t>2. Злокачественные новообразования</a:t>
                      </a:r>
                    </a:p>
                    <a:p>
                      <a:pPr marL="342900" indent="-342900">
                        <a:buNone/>
                      </a:pPr>
                      <a:r>
                        <a:rPr lang="ru-RU" baseline="0" dirty="0" smtClean="0"/>
                        <a:t>3. Беременность</a:t>
                      </a:r>
                    </a:p>
                    <a:p>
                      <a:pPr marL="342900" indent="-342900">
                        <a:buNone/>
                      </a:pPr>
                      <a:r>
                        <a:rPr lang="ru-RU" baseline="0" dirty="0" smtClean="0"/>
                        <a:t>4. Прием оральных контрацептивов и эстрогенов</a:t>
                      </a:r>
                    </a:p>
                    <a:p>
                      <a:pPr marL="342900" indent="-342900">
                        <a:buNone/>
                      </a:pPr>
                      <a:r>
                        <a:rPr lang="ru-RU" baseline="0" dirty="0" smtClean="0"/>
                        <a:t>5. Нефротический синдром</a:t>
                      </a:r>
                    </a:p>
                    <a:p>
                      <a:pPr marL="342900" indent="-342900">
                        <a:buAutoNum type="arabicPeriod"/>
                      </a:pPr>
                      <a:endParaRPr lang="ru-RU" dirty="0"/>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ÐÐ¾ÑÐ¾Ð¶ÐµÐµ Ð¸Ð·Ð¾Ð±ÑÐ°Ð¶ÐµÐ½Ð¸Ðµ"/>
          <p:cNvPicPr>
            <a:picLocks noChangeAspect="1" noChangeArrowheads="1"/>
          </p:cNvPicPr>
          <p:nvPr/>
        </p:nvPicPr>
        <p:blipFill>
          <a:blip r:embed="rId2" cstate="print"/>
          <a:srcRect/>
          <a:stretch>
            <a:fillRect/>
          </a:stretch>
        </p:blipFill>
        <p:spPr bwMode="auto">
          <a:xfrm>
            <a:off x="1588" y="4657725"/>
            <a:ext cx="2076450" cy="2200275"/>
          </a:xfrm>
          <a:prstGeom prst="rect">
            <a:avLst/>
          </a:prstGeom>
          <a:noFill/>
        </p:spPr>
      </p:pic>
      <p:sp>
        <p:nvSpPr>
          <p:cNvPr id="3" name="Содержимое 2"/>
          <p:cNvSpPr>
            <a:spLocks noGrp="1"/>
          </p:cNvSpPr>
          <p:nvPr>
            <p:ph idx="1"/>
          </p:nvPr>
        </p:nvSpPr>
        <p:spPr>
          <a:xfrm>
            <a:off x="467544" y="1059576"/>
            <a:ext cx="8219256" cy="3953600"/>
          </a:xfrm>
        </p:spPr>
        <p:txBody>
          <a:bodyPr>
            <a:normAutofit lnSpcReduction="10000"/>
          </a:bodyPr>
          <a:lstStyle/>
          <a:p>
            <a:pPr>
              <a:buNone/>
            </a:pPr>
            <a:r>
              <a:rPr lang="ru-RU" dirty="0" smtClean="0"/>
              <a:t>Ниже представлен сравнительный анализ частоты различных тромбофилических сотояний  у 130 молодых (34±8 лет) и 200 пожилых пациентов (61,5±8,6 лет), перенесших ишемический инсульт </a:t>
            </a:r>
          </a:p>
          <a:p>
            <a:pPr>
              <a:buNone/>
            </a:pPr>
            <a:endParaRPr lang="ru-RU" i="1" dirty="0" smtClean="0"/>
          </a:p>
          <a:p>
            <a:pPr>
              <a:buNone/>
            </a:pPr>
            <a:r>
              <a:rPr lang="ru-RU" sz="1800" i="1" dirty="0" smtClean="0"/>
              <a:t>(</a:t>
            </a:r>
            <a:r>
              <a:rPr lang="en-US" sz="1800" i="1" dirty="0" smtClean="0"/>
              <a:t>Carod-Artal  F.J.,  Nunes  S.V.,  Portugal  D,  et  al.  Ischemic  stroke  subtypes and  thrombophilia  in  young  and  elderly  Brazilian  stroke  patients  admitted  to a  rehabilitation  hospital.  Stroke.  2005;  36(9):  2012–2014.</a:t>
            </a:r>
            <a:r>
              <a:rPr lang="ru-RU" sz="1800" i="1" dirty="0" smtClean="0"/>
              <a:t>)</a:t>
            </a:r>
            <a:r>
              <a:rPr lang="ru-RU" i="1" dirty="0" smtClean="0"/>
              <a:t>.</a:t>
            </a:r>
            <a:endParaRPr lang="ru-RU" i="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183880" cy="864096"/>
          </a:xfrm>
        </p:spPr>
        <p:txBody>
          <a:bodyPr>
            <a:normAutofit fontScale="90000"/>
          </a:bodyPr>
          <a:lstStyle/>
          <a:p>
            <a:pPr algn="ctr"/>
            <a:r>
              <a:rPr lang="ru-RU" sz="2800" dirty="0" smtClean="0"/>
              <a:t>Инсульт и аномалии естественных антикоагулянтов</a:t>
            </a:r>
            <a:endParaRPr lang="ru-RU" sz="2800" dirty="0"/>
          </a:p>
        </p:txBody>
      </p:sp>
      <p:graphicFrame>
        <p:nvGraphicFramePr>
          <p:cNvPr id="4" name="Содержимое 3"/>
          <p:cNvGraphicFramePr>
            <a:graphicFrameLocks noGrp="1"/>
          </p:cNvGraphicFramePr>
          <p:nvPr>
            <p:ph idx="1"/>
            <p:extLst>
              <p:ext uri="{D42A27DB-BD31-4B8C-83A1-F6EECF244321}">
                <p14:modId xmlns="" xmlns:p14="http://schemas.microsoft.com/office/powerpoint/2010/main" val="3542395800"/>
              </p:ext>
            </p:extLst>
          </p:nvPr>
        </p:nvGraphicFramePr>
        <p:xfrm>
          <a:off x="72007" y="1072088"/>
          <a:ext cx="8964489" cy="5669280"/>
        </p:xfrm>
        <a:graphic>
          <a:graphicData uri="http://schemas.openxmlformats.org/drawingml/2006/table">
            <a:tbl>
              <a:tblPr firstRow="1" bandRow="1">
                <a:tableStyleId>{FABFCF23-3B69-468F-B69F-88F6DE6A72F2}</a:tableStyleId>
              </a:tblPr>
              <a:tblGrid>
                <a:gridCol w="2678450"/>
                <a:gridCol w="1464997"/>
                <a:gridCol w="1285897"/>
                <a:gridCol w="1249675"/>
                <a:gridCol w="1357336"/>
                <a:gridCol w="928134"/>
              </a:tblGrid>
              <a:tr h="356379">
                <a:tc rowSpan="2">
                  <a:txBody>
                    <a:bodyPr/>
                    <a:lstStyle/>
                    <a:p>
                      <a:pPr algn="ctr"/>
                      <a:r>
                        <a:rPr lang="ru-RU" dirty="0" smtClean="0"/>
                        <a:t>Признак</a:t>
                      </a:r>
                      <a:endParaRPr lang="ru-RU" dirty="0"/>
                    </a:p>
                  </a:txBody>
                  <a:tcPr/>
                </a:tc>
                <a:tc gridSpan="2">
                  <a:txBody>
                    <a:bodyPr/>
                    <a:lstStyle/>
                    <a:p>
                      <a:r>
                        <a:rPr lang="ru-RU" dirty="0" smtClean="0"/>
                        <a:t>Молодые (</a:t>
                      </a:r>
                      <a:r>
                        <a:rPr lang="en-US" dirty="0" smtClean="0"/>
                        <a:t>n=130</a:t>
                      </a:r>
                      <a:r>
                        <a:rPr lang="ru-RU" dirty="0" smtClean="0"/>
                        <a:t>)</a:t>
                      </a:r>
                      <a:endParaRPr lang="ru-RU" dirty="0"/>
                    </a:p>
                  </a:txBody>
                  <a:tcPr/>
                </a:tc>
                <a:tc hMerge="1">
                  <a:txBody>
                    <a:bodyPr/>
                    <a:lstStyle/>
                    <a:p>
                      <a:endParaRPr lang="ru-RU" dirty="0"/>
                    </a:p>
                  </a:txBody>
                  <a:tcPr/>
                </a:tc>
                <a:tc gridSpan="2">
                  <a:txBody>
                    <a:bodyPr/>
                    <a:lstStyle/>
                    <a:p>
                      <a:r>
                        <a:rPr lang="ru-RU" dirty="0" smtClean="0"/>
                        <a:t>Пожилые (</a:t>
                      </a:r>
                      <a:r>
                        <a:rPr lang="en-US" dirty="0" smtClean="0"/>
                        <a:t>n=200</a:t>
                      </a:r>
                      <a:r>
                        <a:rPr lang="ru-RU" dirty="0" smtClean="0"/>
                        <a:t>)</a:t>
                      </a:r>
                      <a:endParaRPr lang="ru-RU" dirty="0"/>
                    </a:p>
                  </a:txBody>
                  <a:tcPr/>
                </a:tc>
                <a:tc hMerge="1">
                  <a:txBody>
                    <a:bodyPr/>
                    <a:lstStyle/>
                    <a:p>
                      <a:endParaRPr lang="ru-RU" dirty="0"/>
                    </a:p>
                  </a:txBody>
                  <a:tcPr/>
                </a:tc>
                <a:tc>
                  <a:txBody>
                    <a:bodyPr/>
                    <a:lstStyle/>
                    <a:p>
                      <a:pPr algn="ctr"/>
                      <a:r>
                        <a:rPr lang="en-US" dirty="0" smtClean="0"/>
                        <a:t>p</a:t>
                      </a:r>
                      <a:endParaRPr lang="ru-RU" dirty="0"/>
                    </a:p>
                  </a:txBody>
                  <a:tcPr/>
                </a:tc>
              </a:tr>
              <a:tr h="356379">
                <a:tc vMerge="1">
                  <a:txBody>
                    <a:bodyPr/>
                    <a:lstStyle/>
                    <a:p>
                      <a:endParaRPr lang="ru-RU" dirty="0"/>
                    </a:p>
                  </a:txBody>
                  <a:tcPr/>
                </a:tc>
                <a:tc>
                  <a:txBody>
                    <a:bodyPr/>
                    <a:lstStyle/>
                    <a:p>
                      <a:pPr algn="ctr"/>
                      <a:r>
                        <a:rPr lang="en-US" dirty="0" smtClean="0"/>
                        <a:t>n</a:t>
                      </a:r>
                      <a:endParaRPr lang="ru-RU" dirty="0"/>
                    </a:p>
                  </a:txBody>
                  <a:tcPr/>
                </a:tc>
                <a:tc>
                  <a:txBody>
                    <a:bodyPr/>
                    <a:lstStyle/>
                    <a:p>
                      <a:pPr algn="ctr"/>
                      <a:r>
                        <a:rPr lang="en-US" dirty="0" smtClean="0"/>
                        <a:t>%</a:t>
                      </a:r>
                      <a:endParaRPr lang="ru-RU" dirty="0"/>
                    </a:p>
                  </a:txBody>
                  <a:tcPr/>
                </a:tc>
                <a:tc>
                  <a:txBody>
                    <a:bodyPr/>
                    <a:lstStyle/>
                    <a:p>
                      <a:pPr algn="ctr"/>
                      <a:r>
                        <a:rPr lang="en-US" dirty="0" smtClean="0"/>
                        <a:t>n</a:t>
                      </a:r>
                      <a:endParaRPr lang="ru-RU" dirty="0"/>
                    </a:p>
                  </a:txBody>
                  <a:tcPr/>
                </a:tc>
                <a:tc>
                  <a:txBody>
                    <a:bodyPr/>
                    <a:lstStyle/>
                    <a:p>
                      <a:pPr algn="ctr"/>
                      <a:r>
                        <a:rPr lang="en-US" dirty="0" smtClean="0"/>
                        <a:t>%</a:t>
                      </a:r>
                      <a:endParaRPr lang="ru-RU" dirty="0"/>
                    </a:p>
                  </a:txBody>
                  <a:tcPr/>
                </a:tc>
                <a:tc>
                  <a:txBody>
                    <a:bodyPr/>
                    <a:lstStyle/>
                    <a:p>
                      <a:pPr algn="ctr"/>
                      <a:endParaRPr lang="ru-RU" dirty="0"/>
                    </a:p>
                  </a:txBody>
                  <a:tcPr/>
                </a:tc>
              </a:tr>
              <a:tr h="356379">
                <a:tc>
                  <a:txBody>
                    <a:bodyPr/>
                    <a:lstStyle/>
                    <a:p>
                      <a:r>
                        <a:rPr lang="ru-RU" dirty="0" smtClean="0"/>
                        <a:t>Дефицит</a:t>
                      </a:r>
                      <a:r>
                        <a:rPr lang="ru-RU" baseline="0" dirty="0" smtClean="0"/>
                        <a:t> протеина </a:t>
                      </a:r>
                      <a:r>
                        <a:rPr lang="en-US" dirty="0" smtClean="0"/>
                        <a:t>S</a:t>
                      </a:r>
                      <a:endParaRPr lang="ru-RU" dirty="0"/>
                    </a:p>
                  </a:txBody>
                  <a:tcPr/>
                </a:tc>
                <a:tc>
                  <a:txBody>
                    <a:bodyPr/>
                    <a:lstStyle/>
                    <a:p>
                      <a:pPr algn="ctr"/>
                      <a:r>
                        <a:rPr lang="ru-RU" dirty="0" smtClean="0"/>
                        <a:t>15</a:t>
                      </a:r>
                      <a:endParaRPr lang="ru-RU" dirty="0"/>
                    </a:p>
                  </a:txBody>
                  <a:tcPr/>
                </a:tc>
                <a:tc>
                  <a:txBody>
                    <a:bodyPr/>
                    <a:lstStyle/>
                    <a:p>
                      <a:pPr algn="ctr"/>
                      <a:r>
                        <a:rPr lang="ru-RU" dirty="0" smtClean="0"/>
                        <a:t>11,5</a:t>
                      </a:r>
                      <a:endParaRPr lang="ru-RU" dirty="0"/>
                    </a:p>
                  </a:txBody>
                  <a:tcPr/>
                </a:tc>
                <a:tc>
                  <a:txBody>
                    <a:bodyPr/>
                    <a:lstStyle/>
                    <a:p>
                      <a:pPr algn="ctr"/>
                      <a:r>
                        <a:rPr lang="ru-RU" dirty="0" smtClean="0"/>
                        <a:t>11</a:t>
                      </a:r>
                      <a:endParaRPr lang="ru-RU" dirty="0"/>
                    </a:p>
                  </a:txBody>
                  <a:tcPr/>
                </a:tc>
                <a:tc>
                  <a:txBody>
                    <a:bodyPr/>
                    <a:lstStyle/>
                    <a:p>
                      <a:pPr algn="ctr"/>
                      <a:r>
                        <a:rPr lang="ru-RU" dirty="0" smtClean="0"/>
                        <a:t>5,5</a:t>
                      </a:r>
                      <a:endParaRPr lang="ru-RU" dirty="0"/>
                    </a:p>
                  </a:txBody>
                  <a:tcPr/>
                </a:tc>
                <a:tc>
                  <a:txBody>
                    <a:bodyPr/>
                    <a:lstStyle/>
                    <a:p>
                      <a:pPr algn="ctr"/>
                      <a:r>
                        <a:rPr lang="ru-RU" dirty="0" smtClean="0"/>
                        <a:t>0,001</a:t>
                      </a:r>
                      <a:endParaRPr lang="ru-RU" dirty="0"/>
                    </a:p>
                  </a:txBody>
                  <a:tcPr/>
                </a:tc>
              </a:tr>
              <a:tr h="356379">
                <a:tc>
                  <a:txBody>
                    <a:bodyPr/>
                    <a:lstStyle/>
                    <a:p>
                      <a:r>
                        <a:rPr lang="ru-RU" dirty="0" smtClean="0"/>
                        <a:t>АТ к кардиолипину</a:t>
                      </a:r>
                      <a:endParaRPr lang="ru-RU" dirty="0"/>
                    </a:p>
                  </a:txBody>
                  <a:tcPr/>
                </a:tc>
                <a:tc>
                  <a:txBody>
                    <a:bodyPr/>
                    <a:lstStyle/>
                    <a:p>
                      <a:pPr algn="ctr"/>
                      <a:r>
                        <a:rPr lang="ru-RU" dirty="0" smtClean="0"/>
                        <a:t>4</a:t>
                      </a:r>
                      <a:endParaRPr lang="ru-RU" dirty="0"/>
                    </a:p>
                  </a:txBody>
                  <a:tcPr/>
                </a:tc>
                <a:tc>
                  <a:txBody>
                    <a:bodyPr/>
                    <a:lstStyle/>
                    <a:p>
                      <a:pPr algn="ctr"/>
                      <a:r>
                        <a:rPr lang="ru-RU" dirty="0" smtClean="0"/>
                        <a:t>3,1</a:t>
                      </a:r>
                      <a:endParaRPr lang="ru-RU" dirty="0"/>
                    </a:p>
                  </a:txBody>
                  <a:tcPr/>
                </a:tc>
                <a:tc>
                  <a:txBody>
                    <a:bodyPr/>
                    <a:lstStyle/>
                    <a:p>
                      <a:pPr algn="ctr"/>
                      <a:r>
                        <a:rPr lang="ru-RU" dirty="0" smtClean="0"/>
                        <a:t>20</a:t>
                      </a:r>
                      <a:endParaRPr lang="ru-RU" dirty="0"/>
                    </a:p>
                  </a:txBody>
                  <a:tcPr/>
                </a:tc>
                <a:tc>
                  <a:txBody>
                    <a:bodyPr/>
                    <a:lstStyle/>
                    <a:p>
                      <a:pPr algn="ctr"/>
                      <a:r>
                        <a:rPr lang="ru-RU" dirty="0" smtClean="0"/>
                        <a:t>10</a:t>
                      </a:r>
                      <a:endParaRPr lang="ru-RU" dirty="0"/>
                    </a:p>
                  </a:txBody>
                  <a:tcPr/>
                </a:tc>
                <a:tc>
                  <a:txBody>
                    <a:bodyPr/>
                    <a:lstStyle/>
                    <a:p>
                      <a:pPr algn="ctr"/>
                      <a:r>
                        <a:rPr lang="ru-RU" dirty="0" smtClean="0"/>
                        <a:t>0,018</a:t>
                      </a:r>
                      <a:endParaRPr lang="ru-RU" dirty="0"/>
                    </a:p>
                  </a:txBody>
                  <a:tcPr/>
                </a:tc>
              </a:tr>
              <a:tr h="356379">
                <a:tc>
                  <a:txBody>
                    <a:bodyPr/>
                    <a:lstStyle/>
                    <a:p>
                      <a:r>
                        <a:rPr lang="ru-RU" dirty="0" smtClean="0"/>
                        <a:t>Мутация фактора </a:t>
                      </a:r>
                      <a:r>
                        <a:rPr lang="en-US" dirty="0" smtClean="0"/>
                        <a:t>V</a:t>
                      </a:r>
                      <a:endParaRPr lang="ru-RU" dirty="0"/>
                    </a:p>
                  </a:txBody>
                  <a:tcPr/>
                </a:tc>
                <a:tc>
                  <a:txBody>
                    <a:bodyPr/>
                    <a:lstStyle/>
                    <a:p>
                      <a:pPr algn="ctr"/>
                      <a:r>
                        <a:rPr lang="ru-RU" dirty="0" smtClean="0"/>
                        <a:t>2</a:t>
                      </a:r>
                      <a:endParaRPr lang="ru-RU" dirty="0"/>
                    </a:p>
                  </a:txBody>
                  <a:tcPr/>
                </a:tc>
                <a:tc>
                  <a:txBody>
                    <a:bodyPr/>
                    <a:lstStyle/>
                    <a:p>
                      <a:pPr algn="ctr"/>
                      <a:r>
                        <a:rPr lang="ru-RU" dirty="0" smtClean="0"/>
                        <a:t>1,5</a:t>
                      </a:r>
                      <a:endParaRPr lang="ru-RU" dirty="0"/>
                    </a:p>
                  </a:txBody>
                  <a:tcPr/>
                </a:tc>
                <a:tc>
                  <a:txBody>
                    <a:bodyPr/>
                    <a:lstStyle/>
                    <a:p>
                      <a:pPr algn="ctr"/>
                      <a:r>
                        <a:rPr lang="ru-RU" dirty="0" smtClean="0"/>
                        <a:t>4</a:t>
                      </a:r>
                      <a:endParaRPr lang="ru-RU" dirty="0"/>
                    </a:p>
                  </a:txBody>
                  <a:tcPr/>
                </a:tc>
                <a:tc>
                  <a:txBody>
                    <a:bodyPr/>
                    <a:lstStyle/>
                    <a:p>
                      <a:pPr algn="ctr"/>
                      <a:r>
                        <a:rPr lang="ru-RU" dirty="0" smtClean="0"/>
                        <a:t>2</a:t>
                      </a:r>
                      <a:endParaRPr lang="ru-RU" dirty="0"/>
                    </a:p>
                  </a:txBody>
                  <a:tcPr/>
                </a:tc>
                <a:tc>
                  <a:txBody>
                    <a:bodyPr/>
                    <a:lstStyle/>
                    <a:p>
                      <a:pPr algn="ctr"/>
                      <a:endParaRPr lang="ru-RU"/>
                    </a:p>
                  </a:txBody>
                  <a:tcPr/>
                </a:tc>
              </a:tr>
              <a:tr h="356379">
                <a:tc>
                  <a:txBody>
                    <a:bodyPr/>
                    <a:lstStyle/>
                    <a:p>
                      <a:r>
                        <a:rPr lang="ru-RU" dirty="0" smtClean="0"/>
                        <a:t>Антинуклеарные</a:t>
                      </a:r>
                      <a:r>
                        <a:rPr lang="ru-RU" baseline="0" dirty="0" smtClean="0"/>
                        <a:t> АТ</a:t>
                      </a:r>
                      <a:endParaRPr lang="ru-RU" dirty="0"/>
                    </a:p>
                  </a:txBody>
                  <a:tcPr/>
                </a:tc>
                <a:tc>
                  <a:txBody>
                    <a:bodyPr/>
                    <a:lstStyle/>
                    <a:p>
                      <a:pPr algn="ctr"/>
                      <a:r>
                        <a:rPr lang="ru-RU" dirty="0" smtClean="0"/>
                        <a:t>2</a:t>
                      </a:r>
                      <a:endParaRPr lang="ru-RU" dirty="0"/>
                    </a:p>
                  </a:txBody>
                  <a:tcPr/>
                </a:tc>
                <a:tc>
                  <a:txBody>
                    <a:bodyPr/>
                    <a:lstStyle/>
                    <a:p>
                      <a:pPr algn="ctr"/>
                      <a:r>
                        <a:rPr lang="ru-RU" dirty="0" smtClean="0"/>
                        <a:t>1,5</a:t>
                      </a:r>
                      <a:endParaRPr lang="ru-RU" dirty="0"/>
                    </a:p>
                  </a:txBody>
                  <a:tcPr/>
                </a:tc>
                <a:tc>
                  <a:txBody>
                    <a:bodyPr/>
                    <a:lstStyle/>
                    <a:p>
                      <a:pPr algn="ctr"/>
                      <a:r>
                        <a:rPr lang="ru-RU" dirty="0" smtClean="0"/>
                        <a:t>12</a:t>
                      </a:r>
                      <a:endParaRPr lang="ru-RU" dirty="0"/>
                    </a:p>
                  </a:txBody>
                  <a:tcPr/>
                </a:tc>
                <a:tc>
                  <a:txBody>
                    <a:bodyPr/>
                    <a:lstStyle/>
                    <a:p>
                      <a:pPr algn="ctr"/>
                      <a:r>
                        <a:rPr lang="ru-RU" dirty="0" smtClean="0"/>
                        <a:t>6</a:t>
                      </a:r>
                      <a:endParaRPr lang="ru-RU" dirty="0"/>
                    </a:p>
                  </a:txBody>
                  <a:tcPr/>
                </a:tc>
                <a:tc>
                  <a:txBody>
                    <a:bodyPr/>
                    <a:lstStyle/>
                    <a:p>
                      <a:pPr algn="ctr"/>
                      <a:endParaRPr lang="ru-RU" dirty="0"/>
                    </a:p>
                  </a:txBody>
                  <a:tcPr/>
                </a:tc>
              </a:tr>
              <a:tr h="356379">
                <a:tc>
                  <a:txBody>
                    <a:bodyPr/>
                    <a:lstStyle/>
                    <a:p>
                      <a:r>
                        <a:rPr lang="ru-RU" dirty="0" smtClean="0"/>
                        <a:t>Дефицит протеина С</a:t>
                      </a:r>
                      <a:endParaRPr lang="ru-RU" dirty="0"/>
                    </a:p>
                  </a:txBody>
                  <a:tcPr/>
                </a:tc>
                <a:tc>
                  <a:txBody>
                    <a:bodyPr/>
                    <a:lstStyle/>
                    <a:p>
                      <a:pPr algn="ctr"/>
                      <a:r>
                        <a:rPr lang="ru-RU" dirty="0" smtClean="0"/>
                        <a:t>1</a:t>
                      </a:r>
                      <a:endParaRPr lang="ru-RU" dirty="0"/>
                    </a:p>
                  </a:txBody>
                  <a:tcPr/>
                </a:tc>
                <a:tc>
                  <a:txBody>
                    <a:bodyPr/>
                    <a:lstStyle/>
                    <a:p>
                      <a:pPr algn="ctr"/>
                      <a:r>
                        <a:rPr lang="ru-RU" dirty="0" smtClean="0"/>
                        <a:t>0,8</a:t>
                      </a:r>
                      <a:endParaRPr lang="ru-RU" dirty="0"/>
                    </a:p>
                  </a:txBody>
                  <a:tcPr/>
                </a:tc>
                <a:tc>
                  <a:txBody>
                    <a:bodyPr/>
                    <a:lstStyle/>
                    <a:p>
                      <a:pPr algn="ctr"/>
                      <a:r>
                        <a:rPr lang="ru-RU" dirty="0" smtClean="0"/>
                        <a:t>2</a:t>
                      </a:r>
                      <a:endParaRPr lang="ru-RU" dirty="0"/>
                    </a:p>
                  </a:txBody>
                  <a:tcPr/>
                </a:tc>
                <a:tc>
                  <a:txBody>
                    <a:bodyPr/>
                    <a:lstStyle/>
                    <a:p>
                      <a:pPr algn="ctr"/>
                      <a:r>
                        <a:rPr lang="ru-RU" dirty="0" smtClean="0"/>
                        <a:t>1</a:t>
                      </a:r>
                      <a:endParaRPr lang="ru-RU" dirty="0"/>
                    </a:p>
                  </a:txBody>
                  <a:tcPr/>
                </a:tc>
                <a:tc>
                  <a:txBody>
                    <a:bodyPr/>
                    <a:lstStyle/>
                    <a:p>
                      <a:pPr algn="ctr"/>
                      <a:endParaRPr lang="ru-RU"/>
                    </a:p>
                  </a:txBody>
                  <a:tcPr/>
                </a:tc>
              </a:tr>
              <a:tr h="356379">
                <a:tc>
                  <a:txBody>
                    <a:bodyPr/>
                    <a:lstStyle/>
                    <a:p>
                      <a:r>
                        <a:rPr lang="ru-RU" dirty="0" smtClean="0"/>
                        <a:t>Волчаночный АК</a:t>
                      </a:r>
                      <a:endParaRPr lang="ru-RU" dirty="0"/>
                    </a:p>
                  </a:txBody>
                  <a:tcPr/>
                </a:tc>
                <a:tc>
                  <a:txBody>
                    <a:bodyPr/>
                    <a:lstStyle/>
                    <a:p>
                      <a:pPr algn="ctr"/>
                      <a:r>
                        <a:rPr lang="ru-RU" dirty="0" smtClean="0"/>
                        <a:t>0</a:t>
                      </a:r>
                      <a:endParaRPr lang="ru-RU" dirty="0"/>
                    </a:p>
                  </a:txBody>
                  <a:tcPr/>
                </a:tc>
                <a:tc>
                  <a:txBody>
                    <a:bodyPr/>
                    <a:lstStyle/>
                    <a:p>
                      <a:pPr algn="ctr"/>
                      <a:r>
                        <a:rPr lang="ru-RU" dirty="0" smtClean="0"/>
                        <a:t>0</a:t>
                      </a:r>
                      <a:endParaRPr lang="ru-RU" dirty="0"/>
                    </a:p>
                  </a:txBody>
                  <a:tcPr/>
                </a:tc>
                <a:tc>
                  <a:txBody>
                    <a:bodyPr/>
                    <a:lstStyle/>
                    <a:p>
                      <a:pPr algn="ctr"/>
                      <a:r>
                        <a:rPr lang="ru-RU" dirty="0" smtClean="0"/>
                        <a:t>1</a:t>
                      </a:r>
                      <a:endParaRPr lang="ru-RU" dirty="0"/>
                    </a:p>
                  </a:txBody>
                  <a:tcPr/>
                </a:tc>
                <a:tc>
                  <a:txBody>
                    <a:bodyPr/>
                    <a:lstStyle/>
                    <a:p>
                      <a:pPr algn="ctr"/>
                      <a:r>
                        <a:rPr lang="ru-RU" dirty="0" smtClean="0"/>
                        <a:t>0,5</a:t>
                      </a:r>
                      <a:endParaRPr lang="ru-RU" dirty="0"/>
                    </a:p>
                  </a:txBody>
                  <a:tcPr/>
                </a:tc>
                <a:tc>
                  <a:txBody>
                    <a:bodyPr/>
                    <a:lstStyle/>
                    <a:p>
                      <a:pPr algn="ctr"/>
                      <a:endParaRPr lang="ru-RU"/>
                    </a:p>
                  </a:txBody>
                  <a:tcPr/>
                </a:tc>
              </a:tr>
              <a:tr h="356379">
                <a:tc>
                  <a:txBody>
                    <a:bodyPr/>
                    <a:lstStyle/>
                    <a:p>
                      <a:r>
                        <a:rPr lang="ru-RU" dirty="0" smtClean="0"/>
                        <a:t>Дефицит АТ </a:t>
                      </a:r>
                      <a:r>
                        <a:rPr lang="en-US" dirty="0" smtClean="0"/>
                        <a:t>III</a:t>
                      </a:r>
                      <a:endParaRPr lang="ru-RU" dirty="0"/>
                    </a:p>
                  </a:txBody>
                  <a:tcPr/>
                </a:tc>
                <a:tc>
                  <a:txBody>
                    <a:bodyPr/>
                    <a:lstStyle/>
                    <a:p>
                      <a:pPr algn="ctr"/>
                      <a:r>
                        <a:rPr lang="ru-RU" dirty="0" smtClean="0"/>
                        <a:t>0</a:t>
                      </a:r>
                      <a:endParaRPr lang="ru-RU" dirty="0"/>
                    </a:p>
                  </a:txBody>
                  <a:tcPr/>
                </a:tc>
                <a:tc>
                  <a:txBody>
                    <a:bodyPr/>
                    <a:lstStyle/>
                    <a:p>
                      <a:pPr algn="ctr"/>
                      <a:r>
                        <a:rPr lang="ru-RU" dirty="0" smtClean="0"/>
                        <a:t>0</a:t>
                      </a:r>
                      <a:endParaRPr lang="ru-RU" dirty="0"/>
                    </a:p>
                  </a:txBody>
                  <a:tcPr/>
                </a:tc>
                <a:tc>
                  <a:txBody>
                    <a:bodyPr/>
                    <a:lstStyle/>
                    <a:p>
                      <a:pPr algn="ctr"/>
                      <a:r>
                        <a:rPr lang="ru-RU" dirty="0" smtClean="0"/>
                        <a:t>1</a:t>
                      </a:r>
                      <a:endParaRPr lang="ru-RU" dirty="0"/>
                    </a:p>
                  </a:txBody>
                  <a:tcPr/>
                </a:tc>
                <a:tc>
                  <a:txBody>
                    <a:bodyPr/>
                    <a:lstStyle/>
                    <a:p>
                      <a:pPr algn="ctr"/>
                      <a:r>
                        <a:rPr lang="ru-RU" dirty="0" smtClean="0"/>
                        <a:t>0,5</a:t>
                      </a:r>
                      <a:endParaRPr lang="ru-RU" dirty="0"/>
                    </a:p>
                  </a:txBody>
                  <a:tcPr/>
                </a:tc>
                <a:tc>
                  <a:txBody>
                    <a:bodyPr/>
                    <a:lstStyle/>
                    <a:p>
                      <a:pPr algn="ctr"/>
                      <a:endParaRPr lang="ru-RU"/>
                    </a:p>
                  </a:txBody>
                  <a:tcPr/>
                </a:tc>
              </a:tr>
              <a:tr h="356379">
                <a:tc>
                  <a:txBody>
                    <a:bodyPr/>
                    <a:lstStyle/>
                    <a:p>
                      <a:r>
                        <a:rPr lang="ru-RU" dirty="0" smtClean="0"/>
                        <a:t>Гомоцистеинемия</a:t>
                      </a:r>
                      <a:endParaRPr lang="ru-RU" dirty="0"/>
                    </a:p>
                  </a:txBody>
                  <a:tcPr/>
                </a:tc>
                <a:tc>
                  <a:txBody>
                    <a:bodyPr/>
                    <a:lstStyle/>
                    <a:p>
                      <a:pPr algn="ctr"/>
                      <a:r>
                        <a:rPr lang="ru-RU" dirty="0" smtClean="0"/>
                        <a:t>41</a:t>
                      </a:r>
                      <a:endParaRPr lang="ru-RU" dirty="0"/>
                    </a:p>
                  </a:txBody>
                  <a:tcPr/>
                </a:tc>
                <a:tc>
                  <a:txBody>
                    <a:bodyPr/>
                    <a:lstStyle/>
                    <a:p>
                      <a:pPr algn="ctr"/>
                      <a:r>
                        <a:rPr lang="ru-RU" dirty="0" smtClean="0"/>
                        <a:t>31,5</a:t>
                      </a:r>
                      <a:endParaRPr lang="ru-RU" dirty="0"/>
                    </a:p>
                  </a:txBody>
                  <a:tcPr/>
                </a:tc>
                <a:tc>
                  <a:txBody>
                    <a:bodyPr/>
                    <a:lstStyle/>
                    <a:p>
                      <a:pPr algn="ctr"/>
                      <a:r>
                        <a:rPr lang="ru-RU" dirty="0" smtClean="0"/>
                        <a:t>107</a:t>
                      </a:r>
                      <a:endParaRPr lang="ru-RU" dirty="0"/>
                    </a:p>
                  </a:txBody>
                  <a:tcPr/>
                </a:tc>
                <a:tc>
                  <a:txBody>
                    <a:bodyPr/>
                    <a:lstStyle/>
                    <a:p>
                      <a:pPr algn="ctr"/>
                      <a:r>
                        <a:rPr lang="ru-RU" dirty="0" smtClean="0"/>
                        <a:t>53,5</a:t>
                      </a:r>
                      <a:endParaRPr lang="ru-RU" dirty="0"/>
                    </a:p>
                  </a:txBody>
                  <a:tcPr/>
                </a:tc>
                <a:tc>
                  <a:txBody>
                    <a:bodyPr/>
                    <a:lstStyle/>
                    <a:p>
                      <a:pPr algn="ctr"/>
                      <a:r>
                        <a:rPr lang="ru-RU" dirty="0" smtClean="0"/>
                        <a:t>0,001</a:t>
                      </a:r>
                      <a:endParaRPr lang="ru-RU" dirty="0"/>
                    </a:p>
                  </a:txBody>
                  <a:tcPr/>
                </a:tc>
              </a:tr>
              <a:tr h="356379">
                <a:tc>
                  <a:txBody>
                    <a:bodyPr/>
                    <a:lstStyle/>
                    <a:p>
                      <a:r>
                        <a:rPr lang="ru-RU" dirty="0" smtClean="0"/>
                        <a:t>Мутация гена</a:t>
                      </a:r>
                      <a:r>
                        <a:rPr lang="ru-RU" baseline="0" dirty="0" smtClean="0"/>
                        <a:t> </a:t>
                      </a:r>
                      <a:r>
                        <a:rPr lang="en-US" baseline="0" dirty="0" smtClean="0"/>
                        <a:t>MTHFR</a:t>
                      </a:r>
                      <a:endParaRPr lang="ru-RU" dirty="0"/>
                    </a:p>
                  </a:txBody>
                  <a:tcPr/>
                </a:tc>
                <a:tc>
                  <a:txBody>
                    <a:bodyPr/>
                    <a:lstStyle/>
                    <a:p>
                      <a:pPr algn="ctr"/>
                      <a:r>
                        <a:rPr lang="ru-RU" dirty="0" smtClean="0"/>
                        <a:t>49</a:t>
                      </a:r>
                      <a:endParaRPr lang="ru-RU" dirty="0"/>
                    </a:p>
                  </a:txBody>
                  <a:tcPr/>
                </a:tc>
                <a:tc>
                  <a:txBody>
                    <a:bodyPr/>
                    <a:lstStyle/>
                    <a:p>
                      <a:pPr algn="ctr"/>
                      <a:r>
                        <a:rPr lang="ru-RU" dirty="0" smtClean="0"/>
                        <a:t>37,7</a:t>
                      </a:r>
                      <a:endParaRPr lang="ru-RU" dirty="0"/>
                    </a:p>
                  </a:txBody>
                  <a:tcPr/>
                </a:tc>
                <a:tc>
                  <a:txBody>
                    <a:bodyPr/>
                    <a:lstStyle/>
                    <a:p>
                      <a:pPr algn="ctr"/>
                      <a:r>
                        <a:rPr lang="ru-RU" dirty="0" smtClean="0"/>
                        <a:t>93</a:t>
                      </a:r>
                      <a:endParaRPr lang="ru-RU" dirty="0"/>
                    </a:p>
                  </a:txBody>
                  <a:tcPr/>
                </a:tc>
                <a:tc>
                  <a:txBody>
                    <a:bodyPr/>
                    <a:lstStyle/>
                    <a:p>
                      <a:pPr algn="ctr"/>
                      <a:r>
                        <a:rPr lang="ru-RU" dirty="0" smtClean="0"/>
                        <a:t>47</a:t>
                      </a:r>
                      <a:endParaRPr lang="ru-RU" dirty="0"/>
                    </a:p>
                  </a:txBody>
                  <a:tcPr/>
                </a:tc>
                <a:tc>
                  <a:txBody>
                    <a:bodyPr/>
                    <a:lstStyle/>
                    <a:p>
                      <a:pPr algn="ctr"/>
                      <a:endParaRPr lang="ru-RU"/>
                    </a:p>
                  </a:txBody>
                  <a:tcPr/>
                </a:tc>
              </a:tr>
              <a:tr h="356379">
                <a:tc>
                  <a:txBody>
                    <a:bodyPr/>
                    <a:lstStyle/>
                    <a:p>
                      <a:r>
                        <a:rPr lang="ru-RU" dirty="0" smtClean="0"/>
                        <a:t>гомозиготная</a:t>
                      </a:r>
                      <a:endParaRPr lang="ru-RU" dirty="0"/>
                    </a:p>
                  </a:txBody>
                  <a:tcPr/>
                </a:tc>
                <a:tc>
                  <a:txBody>
                    <a:bodyPr/>
                    <a:lstStyle/>
                    <a:p>
                      <a:pPr algn="ctr"/>
                      <a:r>
                        <a:rPr lang="ru-RU" dirty="0" smtClean="0"/>
                        <a:t>13</a:t>
                      </a:r>
                      <a:endParaRPr lang="ru-RU" dirty="0"/>
                    </a:p>
                  </a:txBody>
                  <a:tcPr/>
                </a:tc>
                <a:tc>
                  <a:txBody>
                    <a:bodyPr/>
                    <a:lstStyle/>
                    <a:p>
                      <a:pPr algn="ctr"/>
                      <a:r>
                        <a:rPr lang="ru-RU" dirty="0" smtClean="0"/>
                        <a:t>10</a:t>
                      </a:r>
                      <a:endParaRPr lang="ru-RU" dirty="0"/>
                    </a:p>
                  </a:txBody>
                  <a:tcPr/>
                </a:tc>
                <a:tc>
                  <a:txBody>
                    <a:bodyPr/>
                    <a:lstStyle/>
                    <a:p>
                      <a:pPr algn="ctr"/>
                      <a:r>
                        <a:rPr lang="ru-RU" dirty="0" smtClean="0"/>
                        <a:t>10</a:t>
                      </a:r>
                      <a:endParaRPr lang="ru-RU" dirty="0"/>
                    </a:p>
                  </a:txBody>
                  <a:tcPr/>
                </a:tc>
                <a:tc>
                  <a:txBody>
                    <a:bodyPr/>
                    <a:lstStyle/>
                    <a:p>
                      <a:pPr algn="ctr"/>
                      <a:r>
                        <a:rPr lang="ru-RU" dirty="0" smtClean="0"/>
                        <a:t>5,05</a:t>
                      </a:r>
                      <a:endParaRPr lang="ru-RU" dirty="0"/>
                    </a:p>
                  </a:txBody>
                  <a:tcPr/>
                </a:tc>
                <a:tc>
                  <a:txBody>
                    <a:bodyPr/>
                    <a:lstStyle/>
                    <a:p>
                      <a:pPr algn="ctr"/>
                      <a:endParaRPr lang="ru-RU"/>
                    </a:p>
                  </a:txBody>
                  <a:tcPr/>
                </a:tc>
              </a:tr>
              <a:tr h="356379">
                <a:tc>
                  <a:txBody>
                    <a:bodyPr/>
                    <a:lstStyle/>
                    <a:p>
                      <a:r>
                        <a:rPr lang="ru-RU" dirty="0" smtClean="0"/>
                        <a:t>гетерозиготная</a:t>
                      </a:r>
                      <a:endParaRPr lang="ru-RU" dirty="0"/>
                    </a:p>
                  </a:txBody>
                  <a:tcPr/>
                </a:tc>
                <a:tc>
                  <a:txBody>
                    <a:bodyPr/>
                    <a:lstStyle/>
                    <a:p>
                      <a:pPr algn="ctr"/>
                      <a:r>
                        <a:rPr lang="ru-RU" dirty="0" smtClean="0"/>
                        <a:t>36</a:t>
                      </a:r>
                      <a:endParaRPr lang="ru-RU" dirty="0"/>
                    </a:p>
                  </a:txBody>
                  <a:tcPr/>
                </a:tc>
                <a:tc>
                  <a:txBody>
                    <a:bodyPr/>
                    <a:lstStyle/>
                    <a:p>
                      <a:pPr algn="ctr"/>
                      <a:r>
                        <a:rPr lang="ru-RU" dirty="0" smtClean="0"/>
                        <a:t>27,7</a:t>
                      </a:r>
                      <a:endParaRPr lang="ru-RU" dirty="0"/>
                    </a:p>
                  </a:txBody>
                  <a:tcPr/>
                </a:tc>
                <a:tc>
                  <a:txBody>
                    <a:bodyPr/>
                    <a:lstStyle/>
                    <a:p>
                      <a:pPr algn="ctr"/>
                      <a:r>
                        <a:rPr lang="ru-RU" dirty="0" smtClean="0"/>
                        <a:t>83</a:t>
                      </a:r>
                      <a:endParaRPr lang="ru-RU" dirty="0"/>
                    </a:p>
                  </a:txBody>
                  <a:tcPr/>
                </a:tc>
                <a:tc>
                  <a:txBody>
                    <a:bodyPr/>
                    <a:lstStyle/>
                    <a:p>
                      <a:pPr algn="ctr"/>
                      <a:r>
                        <a:rPr lang="ru-RU" dirty="0" smtClean="0"/>
                        <a:t>41,9</a:t>
                      </a:r>
                      <a:endParaRPr lang="ru-RU" dirty="0"/>
                    </a:p>
                  </a:txBody>
                  <a:tcPr/>
                </a:tc>
                <a:tc>
                  <a:txBody>
                    <a:bodyPr/>
                    <a:lstStyle/>
                    <a:p>
                      <a:pPr algn="ctr"/>
                      <a:endParaRPr lang="ru-RU"/>
                    </a:p>
                  </a:txBody>
                  <a:tcPr/>
                </a:tc>
              </a:tr>
              <a:tr h="623663">
                <a:tc>
                  <a:txBody>
                    <a:bodyPr/>
                    <a:lstStyle/>
                    <a:p>
                      <a:r>
                        <a:rPr lang="ru-RU" dirty="0" smtClean="0"/>
                        <a:t>Ср. уровень гомоцистеина</a:t>
                      </a:r>
                      <a:endParaRPr lang="ru-RU" dirty="0"/>
                    </a:p>
                  </a:txBody>
                  <a:tcPr/>
                </a:tc>
                <a:tc>
                  <a:txBody>
                    <a:bodyPr/>
                    <a:lstStyle/>
                    <a:p>
                      <a:pPr algn="ctr"/>
                      <a:r>
                        <a:rPr lang="ru-RU" dirty="0" smtClean="0"/>
                        <a:t>15,0±14,8</a:t>
                      </a:r>
                      <a:endParaRPr lang="ru-RU" dirty="0"/>
                    </a:p>
                  </a:txBody>
                  <a:tcPr/>
                </a:tc>
                <a:tc>
                  <a:txBody>
                    <a:bodyPr/>
                    <a:lstStyle/>
                    <a:p>
                      <a:pPr algn="ctr"/>
                      <a:r>
                        <a:rPr lang="ru-RU" dirty="0" smtClean="0"/>
                        <a:t>16,7±9,5</a:t>
                      </a:r>
                      <a:endParaRPr lang="ru-RU" dirty="0"/>
                    </a:p>
                  </a:txBody>
                  <a:tcPr/>
                </a:tc>
                <a:tc>
                  <a:txBody>
                    <a:bodyPr/>
                    <a:lstStyle/>
                    <a:p>
                      <a:pPr algn="ctr"/>
                      <a:endParaRPr lang="ru-RU" dirty="0"/>
                    </a:p>
                  </a:txBody>
                  <a:tcPr/>
                </a:tc>
                <a:tc>
                  <a:txBody>
                    <a:bodyPr/>
                    <a:lstStyle/>
                    <a:p>
                      <a:pPr algn="ctr"/>
                      <a:endParaRPr lang="ru-RU" dirty="0"/>
                    </a:p>
                  </a:txBody>
                  <a:tcPr/>
                </a:tc>
                <a:tc>
                  <a:txBody>
                    <a:bodyPr/>
                    <a:lstStyle/>
                    <a:p>
                      <a:pPr algn="ctr"/>
                      <a:endParaRPr lang="ru-RU" dirty="0"/>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ÐÐ¾ÑÐ¾Ð¶ÐµÐµ Ð¸Ð·Ð¾Ð±ÑÐ°Ð¶ÐµÐ½Ð¸Ðµ"/>
          <p:cNvPicPr>
            <a:picLocks noChangeAspect="1" noChangeArrowheads="1"/>
          </p:cNvPicPr>
          <p:nvPr/>
        </p:nvPicPr>
        <p:blipFill>
          <a:blip r:embed="rId2" cstate="print"/>
          <a:srcRect/>
          <a:stretch>
            <a:fillRect/>
          </a:stretch>
        </p:blipFill>
        <p:spPr bwMode="auto">
          <a:xfrm>
            <a:off x="0" y="4867275"/>
            <a:ext cx="2295525" cy="1990725"/>
          </a:xfrm>
          <a:prstGeom prst="rect">
            <a:avLst/>
          </a:prstGeom>
          <a:noFill/>
        </p:spPr>
      </p:pic>
      <p:sp>
        <p:nvSpPr>
          <p:cNvPr id="3" name="Содержимое 2"/>
          <p:cNvSpPr>
            <a:spLocks noGrp="1"/>
          </p:cNvSpPr>
          <p:nvPr>
            <p:ph idx="1"/>
          </p:nvPr>
        </p:nvSpPr>
        <p:spPr>
          <a:xfrm>
            <a:off x="467544" y="908720"/>
            <a:ext cx="8183880" cy="5184576"/>
          </a:xfrm>
        </p:spPr>
        <p:txBody>
          <a:bodyPr>
            <a:normAutofit/>
          </a:bodyPr>
          <a:lstStyle/>
          <a:p>
            <a:pPr>
              <a:buNone/>
            </a:pPr>
            <a:r>
              <a:rPr lang="ru-RU" dirty="0" smtClean="0"/>
              <a:t>Частота дефицита протеина С по данным различных исследований у пациентов с инсультами составляет 5 – 39%</a:t>
            </a:r>
          </a:p>
          <a:p>
            <a:pPr>
              <a:buNone/>
            </a:pPr>
            <a:r>
              <a:rPr lang="ru-RU" dirty="0" smtClean="0"/>
              <a:t> </a:t>
            </a:r>
            <a:endParaRPr lang="ru-RU" sz="1800" i="1" dirty="0" smtClean="0"/>
          </a:p>
          <a:p>
            <a:pPr>
              <a:buNone/>
            </a:pPr>
            <a:r>
              <a:rPr lang="ru-RU" sz="1800" i="1" dirty="0" smtClean="0"/>
              <a:t>(</a:t>
            </a:r>
            <a:r>
              <a:rPr lang="en-US" sz="1800" i="1" dirty="0" smtClean="0"/>
              <a:t>Taylor F.B. Jr. Protein S, C4b binding protein, and the hypercoagulable state. J Lab Clin Med. 1992; 119(6): 596–597. </a:t>
            </a:r>
            <a:endParaRPr lang="ru-RU" sz="1800" i="1" dirty="0" smtClean="0"/>
          </a:p>
          <a:p>
            <a:pPr>
              <a:buNone/>
            </a:pPr>
            <a:r>
              <a:rPr lang="en-US" sz="1800" i="1" dirty="0" smtClean="0"/>
              <a:t> Schäfer  H.P.,  von  Felten  A.  Protein-S  deficiency  in  young  patients  with thrombotic brain infarction. Schweiz Med Wochenschr. 1989; 119(16): 489–492. </a:t>
            </a:r>
            <a:endParaRPr lang="ru-RU" sz="1800" i="1" dirty="0" smtClean="0"/>
          </a:p>
          <a:p>
            <a:pPr>
              <a:buNone/>
            </a:pPr>
            <a:r>
              <a:rPr lang="en-US" sz="1800" i="1" dirty="0" smtClean="0"/>
              <a:t>Green D., Otoya J., Oriba H. et al. Protein S deficiency in middle-aged women with stroke. Neurology. 1992; 42(5): 1029–1033</a:t>
            </a:r>
            <a:r>
              <a:rPr lang="ru-RU" sz="1800" i="1" dirty="0" smtClean="0"/>
              <a:t>.)</a:t>
            </a:r>
            <a:endParaRPr lang="ru-RU" sz="1800" i="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980728"/>
            <a:ext cx="8183880" cy="4187952"/>
          </a:xfrm>
        </p:spPr>
        <p:txBody>
          <a:bodyPr/>
          <a:lstStyle/>
          <a:p>
            <a:pPr>
              <a:buNone/>
            </a:pPr>
            <a:r>
              <a:rPr lang="ru-RU" dirty="0" smtClean="0"/>
              <a:t> Дефицит протеина </a:t>
            </a:r>
            <a:r>
              <a:rPr lang="en-US" dirty="0" smtClean="0"/>
              <a:t>S – </a:t>
            </a:r>
            <a:r>
              <a:rPr lang="ru-RU" dirty="0" smtClean="0"/>
              <a:t>от 13,8 до 23% у пациентов моложе 45 лет, и 6% - у пациентов моложе 60 лет</a:t>
            </a:r>
          </a:p>
          <a:p>
            <a:pPr>
              <a:buNone/>
            </a:pPr>
            <a:endParaRPr lang="ru-RU" dirty="0" smtClean="0"/>
          </a:p>
          <a:p>
            <a:pPr>
              <a:buNone/>
            </a:pPr>
            <a:r>
              <a:rPr lang="ru-RU" sz="1800" i="1" dirty="0" smtClean="0"/>
              <a:t>(</a:t>
            </a:r>
            <a:r>
              <a:rPr lang="en-US" sz="1800" i="1" dirty="0" smtClean="0"/>
              <a:t>Moster M. Coagulopathies and arterial stroke. Journal of Neuro-Ophthalmology. 2003; 23(1): 63–71.</a:t>
            </a:r>
            <a:r>
              <a:rPr lang="ru-RU" sz="1800" i="1" dirty="0" smtClean="0"/>
              <a:t>)</a:t>
            </a:r>
            <a:r>
              <a:rPr lang="ru-RU" dirty="0" smtClean="0"/>
              <a:t> </a:t>
            </a:r>
          </a:p>
          <a:p>
            <a:pPr>
              <a:buNone/>
            </a:pPr>
            <a:endParaRPr lang="ru-RU" dirty="0"/>
          </a:p>
        </p:txBody>
      </p:sp>
      <p:pic>
        <p:nvPicPr>
          <p:cNvPr id="10242" name="Picture 2" descr="ÐÐ°ÑÑÐ¸Ð½ÐºÐ¸ Ð¿Ð¾ Ð·Ð°Ð¿ÑÐ¾ÑÑ ÑÑÐ¾Ð¼Ð±Ð¾Ð·"/>
          <p:cNvPicPr>
            <a:picLocks noChangeAspect="1" noChangeArrowheads="1"/>
          </p:cNvPicPr>
          <p:nvPr/>
        </p:nvPicPr>
        <p:blipFill>
          <a:blip r:embed="rId2" cstate="print"/>
          <a:srcRect/>
          <a:stretch>
            <a:fillRect/>
          </a:stretch>
        </p:blipFill>
        <p:spPr bwMode="auto">
          <a:xfrm>
            <a:off x="4644008" y="4149080"/>
            <a:ext cx="4181475" cy="2400301"/>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ÐÐ¾ÑÐ¾Ð¶ÐµÐµ Ð¸Ð·Ð¾Ð±ÑÐ°Ð¶ÐµÐ½Ð¸Ðµ"/>
          <p:cNvPicPr>
            <a:picLocks noChangeAspect="1" noChangeArrowheads="1"/>
          </p:cNvPicPr>
          <p:nvPr/>
        </p:nvPicPr>
        <p:blipFill>
          <a:blip r:embed="rId2" cstate="print"/>
          <a:srcRect/>
          <a:stretch>
            <a:fillRect/>
          </a:stretch>
        </p:blipFill>
        <p:spPr bwMode="auto">
          <a:xfrm>
            <a:off x="7092280" y="4797152"/>
            <a:ext cx="2016224" cy="2016224"/>
          </a:xfrm>
          <a:prstGeom prst="rect">
            <a:avLst/>
          </a:prstGeom>
          <a:noFill/>
        </p:spPr>
      </p:pic>
      <p:sp>
        <p:nvSpPr>
          <p:cNvPr id="3" name="Содержимое 2"/>
          <p:cNvSpPr>
            <a:spLocks noGrp="1"/>
          </p:cNvSpPr>
          <p:nvPr>
            <p:ph idx="1"/>
          </p:nvPr>
        </p:nvSpPr>
        <p:spPr>
          <a:xfrm>
            <a:off x="323528" y="530352"/>
            <a:ext cx="8496944" cy="4698848"/>
          </a:xfrm>
        </p:spPr>
        <p:txBody>
          <a:bodyPr>
            <a:normAutofit fontScale="92500"/>
          </a:bodyPr>
          <a:lstStyle/>
          <a:p>
            <a:pPr>
              <a:buNone/>
            </a:pPr>
            <a:r>
              <a:rPr lang="ru-RU" dirty="0" smtClean="0"/>
              <a:t>В  исследованиях  </a:t>
            </a:r>
            <a:r>
              <a:rPr lang="en-US" dirty="0" smtClean="0"/>
              <a:t>PROCAM</a:t>
            </a:r>
            <a:r>
              <a:rPr lang="ru-RU" dirty="0" smtClean="0"/>
              <a:t>,</a:t>
            </a:r>
            <a:r>
              <a:rPr lang="en-US" dirty="0" smtClean="0"/>
              <a:t> PRIME, Framingham study, Northwick Park Heart </a:t>
            </a:r>
            <a:r>
              <a:rPr lang="ru-RU" dirty="0" smtClean="0"/>
              <a:t>установлено, что повышение уровня фибриногена в </a:t>
            </a:r>
            <a:r>
              <a:rPr lang="ru-RU" dirty="0" smtClean="0">
                <a:solidFill>
                  <a:schemeClr val="accent2"/>
                </a:solidFill>
              </a:rPr>
              <a:t>несколько раз увеличивает риск развития инфарктов мозга</a:t>
            </a:r>
            <a:r>
              <a:rPr lang="ru-RU" dirty="0" smtClean="0"/>
              <a:t>.</a:t>
            </a:r>
          </a:p>
          <a:p>
            <a:pPr>
              <a:buNone/>
            </a:pPr>
            <a:endParaRPr lang="ru-RU" dirty="0"/>
          </a:p>
          <a:p>
            <a:pPr>
              <a:buNone/>
            </a:pPr>
            <a:r>
              <a:rPr lang="ru-RU" dirty="0" smtClean="0"/>
              <a:t>Предполагается, что генетически обусловленное повышение уровня фибриногена плазмы  </a:t>
            </a:r>
            <a:r>
              <a:rPr lang="ru-RU" dirty="0" smtClean="0">
                <a:solidFill>
                  <a:schemeClr val="accent2"/>
                </a:solidFill>
              </a:rPr>
              <a:t>способствует  развитию  атеросклероза  и  тромбоза артерий преимущественно малого калибра</a:t>
            </a:r>
            <a:r>
              <a:rPr lang="ru-RU" dirty="0" smtClean="0"/>
              <a:t>.</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ÐÐ°ÑÑÐ¸Ð½ÐºÐ¸ Ð¿Ð¾ Ð·Ð°Ð¿ÑÐ¾ÑÑ Ð²Ð½Ð¸Ð¼Ð°Ð½Ð¸Ðµ ÐºÐ°ÑÑÐ¸Ð½ÐºÐ°"/>
          <p:cNvPicPr>
            <a:picLocks noChangeAspect="1" noChangeArrowheads="1"/>
          </p:cNvPicPr>
          <p:nvPr/>
        </p:nvPicPr>
        <p:blipFill>
          <a:blip r:embed="rId2" cstate="print"/>
          <a:srcRect/>
          <a:stretch>
            <a:fillRect/>
          </a:stretch>
        </p:blipFill>
        <p:spPr bwMode="auto">
          <a:xfrm>
            <a:off x="6444208" y="4288314"/>
            <a:ext cx="2376264" cy="2237030"/>
          </a:xfrm>
          <a:prstGeom prst="rect">
            <a:avLst/>
          </a:prstGeom>
          <a:noFill/>
        </p:spPr>
      </p:pic>
      <p:sp>
        <p:nvSpPr>
          <p:cNvPr id="3" name="Содержимое 2"/>
          <p:cNvSpPr>
            <a:spLocks noGrp="1"/>
          </p:cNvSpPr>
          <p:nvPr>
            <p:ph idx="1"/>
          </p:nvPr>
        </p:nvSpPr>
        <p:spPr>
          <a:xfrm>
            <a:off x="467544" y="764704"/>
            <a:ext cx="8183880" cy="4547992"/>
          </a:xfrm>
        </p:spPr>
        <p:txBody>
          <a:bodyPr>
            <a:normAutofit fontScale="85000" lnSpcReduction="20000"/>
          </a:bodyPr>
          <a:lstStyle/>
          <a:p>
            <a:pPr>
              <a:buNone/>
            </a:pPr>
            <a:r>
              <a:rPr lang="ru-RU" dirty="0" smtClean="0"/>
              <a:t>За последние десятилетия отмечается увеличение доли инсультов, возникающих у молодых пациентов – почти до 20% </a:t>
            </a:r>
            <a:endParaRPr lang="ru-RU" dirty="0"/>
          </a:p>
          <a:p>
            <a:pPr>
              <a:buNone/>
            </a:pPr>
            <a:r>
              <a:rPr lang="ru-RU" sz="2100" i="1" dirty="0" smtClean="0"/>
              <a:t>	(</a:t>
            </a:r>
            <a:r>
              <a:rPr lang="en-US" sz="2100" i="1" dirty="0" smtClean="0"/>
              <a:t>Kissela B.M., Khoury J.C., Alwell K. et al. Age at stroke: temporal trends in stroke incidence in a large, biracial population. Neurology. 2012; 79: 1781–1787.</a:t>
            </a:r>
            <a:r>
              <a:rPr lang="ru-RU" sz="2100" i="1" dirty="0" smtClean="0"/>
              <a:t>)</a:t>
            </a:r>
            <a:r>
              <a:rPr lang="ru-RU" dirty="0" smtClean="0"/>
              <a:t>.</a:t>
            </a:r>
          </a:p>
          <a:p>
            <a:pPr>
              <a:buNone/>
            </a:pPr>
            <a:endParaRPr lang="ru-RU" dirty="0" smtClean="0"/>
          </a:p>
          <a:p>
            <a:pPr>
              <a:buNone/>
            </a:pPr>
            <a:r>
              <a:rPr lang="ru-RU" dirty="0" smtClean="0"/>
              <a:t>Значительная часть инсультов (от 25% до 43% по данным разных авторов) остаются криптогенными. </a:t>
            </a:r>
          </a:p>
          <a:p>
            <a:pPr>
              <a:buNone/>
            </a:pPr>
            <a:endParaRPr lang="ru-RU" dirty="0" smtClean="0"/>
          </a:p>
          <a:p>
            <a:pPr>
              <a:buNone/>
            </a:pPr>
            <a:endParaRPr lang="ru-RU" dirty="0" smtClean="0"/>
          </a:p>
          <a:p>
            <a:pPr>
              <a:buNone/>
            </a:pPr>
            <a:r>
              <a:rPr lang="ru-RU" dirty="0" smtClean="0"/>
              <a:t>Частая причина  -  </a:t>
            </a:r>
            <a:r>
              <a:rPr lang="ru-RU" dirty="0" smtClean="0">
                <a:solidFill>
                  <a:schemeClr val="accent2"/>
                </a:solidFill>
              </a:rPr>
              <a:t>наследственная  </a:t>
            </a:r>
            <a:r>
              <a:rPr lang="ru-RU" dirty="0" err="1" smtClean="0">
                <a:solidFill>
                  <a:schemeClr val="accent2"/>
                </a:solidFill>
              </a:rPr>
              <a:t>тромбофилия</a:t>
            </a:r>
            <a:r>
              <a:rPr lang="ru-RU" dirty="0" smtClean="0">
                <a:solidFill>
                  <a:schemeClr val="accent2"/>
                </a:solidFill>
              </a:rPr>
              <a:t>!</a:t>
            </a: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ÐÐ¾ÑÐ¾Ð¶ÐµÐµ Ð¸Ð·Ð¾Ð±ÑÐ°Ð¶ÐµÐ½Ð¸Ðµ"/>
          <p:cNvPicPr>
            <a:picLocks noChangeAspect="1" noChangeArrowheads="1"/>
          </p:cNvPicPr>
          <p:nvPr/>
        </p:nvPicPr>
        <p:blipFill>
          <a:blip r:embed="rId2" cstate="print"/>
          <a:srcRect/>
          <a:stretch>
            <a:fillRect/>
          </a:stretch>
        </p:blipFill>
        <p:spPr bwMode="auto">
          <a:xfrm>
            <a:off x="7164288" y="4869160"/>
            <a:ext cx="1907704" cy="1907704"/>
          </a:xfrm>
          <a:prstGeom prst="rect">
            <a:avLst/>
          </a:prstGeom>
          <a:noFill/>
        </p:spPr>
      </p:pic>
      <p:sp>
        <p:nvSpPr>
          <p:cNvPr id="3" name="Содержимое 2"/>
          <p:cNvSpPr>
            <a:spLocks noGrp="1"/>
          </p:cNvSpPr>
          <p:nvPr>
            <p:ph idx="1"/>
          </p:nvPr>
        </p:nvSpPr>
        <p:spPr>
          <a:xfrm>
            <a:off x="323528" y="530352"/>
            <a:ext cx="8568952" cy="5922984"/>
          </a:xfrm>
        </p:spPr>
        <p:txBody>
          <a:bodyPr>
            <a:normAutofit/>
          </a:bodyPr>
          <a:lstStyle/>
          <a:p>
            <a:pPr>
              <a:buNone/>
            </a:pPr>
            <a:endParaRPr lang="ru-RU" sz="2400" dirty="0" smtClean="0"/>
          </a:p>
          <a:p>
            <a:pPr>
              <a:buNone/>
            </a:pPr>
            <a:r>
              <a:rPr lang="ru-RU" sz="2400" dirty="0" smtClean="0"/>
              <a:t>В  исследовании  </a:t>
            </a:r>
            <a:r>
              <a:rPr lang="en-US" sz="2400" dirty="0" smtClean="0"/>
              <a:t>EUROSTROKE  </a:t>
            </a:r>
            <a:r>
              <a:rPr lang="ru-RU" sz="2400" dirty="0" smtClean="0"/>
              <a:t>установлено,  что  риск  ишемического  или  геморрагического инсульта  </a:t>
            </a:r>
            <a:r>
              <a:rPr lang="ru-RU" sz="2400" dirty="0" smtClean="0">
                <a:solidFill>
                  <a:schemeClr val="accent2"/>
                </a:solidFill>
              </a:rPr>
              <a:t>повышается  в  2–3  раза</a:t>
            </a:r>
            <a:r>
              <a:rPr lang="ru-RU" sz="2400" dirty="0" smtClean="0"/>
              <a:t>  при  увеличении  содержания  фибриногена  в  крови  </a:t>
            </a:r>
          </a:p>
          <a:p>
            <a:pPr>
              <a:buNone/>
            </a:pPr>
            <a:endParaRPr lang="ru-RU" sz="2400" dirty="0" smtClean="0"/>
          </a:p>
          <a:p>
            <a:pPr>
              <a:buNone/>
            </a:pPr>
            <a:r>
              <a:rPr lang="ru-RU" sz="2400" dirty="0" smtClean="0"/>
              <a:t>Риск  возрастает при повышенном САД</a:t>
            </a:r>
          </a:p>
          <a:p>
            <a:pPr>
              <a:buNone/>
            </a:pPr>
            <a:r>
              <a:rPr lang="ru-RU" sz="2400" dirty="0" smtClean="0"/>
              <a:t> (&gt;160 мм. рт. ст.)</a:t>
            </a:r>
          </a:p>
          <a:p>
            <a:pPr>
              <a:buNone/>
            </a:pPr>
            <a:endParaRPr lang="ru-RU" sz="2400" dirty="0" smtClean="0"/>
          </a:p>
          <a:p>
            <a:pPr>
              <a:buNone/>
            </a:pPr>
            <a:r>
              <a:rPr lang="ru-RU" sz="2400" dirty="0" smtClean="0"/>
              <a:t>Мутация гена </a:t>
            </a:r>
            <a:r>
              <a:rPr lang="el-GR" sz="2400" dirty="0" smtClean="0"/>
              <a:t>β</a:t>
            </a:r>
            <a:r>
              <a:rPr lang="ru-RU" sz="2400" dirty="0" smtClean="0"/>
              <a:t>-фибриногена повышает риск инсульта с многоочаговым поражением </a:t>
            </a:r>
            <a:r>
              <a:rPr lang="ru-RU" sz="2400" dirty="0" smtClean="0">
                <a:solidFill>
                  <a:srgbClr val="FF0000"/>
                </a:solidFill>
              </a:rPr>
              <a:t>более чем в 4 раза</a:t>
            </a:r>
            <a:endParaRPr lang="ru-RU" sz="2400" dirty="0" smtClean="0"/>
          </a:p>
          <a:p>
            <a:pPr>
              <a:buNone/>
            </a:pPr>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ÐÐ¾ÑÐ¾Ð¶ÐµÐµ Ð¸Ð·Ð¾Ð±ÑÐ°Ð¶ÐµÐ½Ð¸Ðµ"/>
          <p:cNvPicPr>
            <a:picLocks noChangeAspect="1" noChangeArrowheads="1"/>
          </p:cNvPicPr>
          <p:nvPr/>
        </p:nvPicPr>
        <p:blipFill>
          <a:blip r:embed="rId2" cstate="print"/>
          <a:srcRect/>
          <a:stretch>
            <a:fillRect/>
          </a:stretch>
        </p:blipFill>
        <p:spPr bwMode="auto">
          <a:xfrm>
            <a:off x="7164288" y="4895799"/>
            <a:ext cx="1845568" cy="1845569"/>
          </a:xfrm>
          <a:prstGeom prst="rect">
            <a:avLst/>
          </a:prstGeom>
          <a:noFill/>
        </p:spPr>
      </p:pic>
      <p:sp>
        <p:nvSpPr>
          <p:cNvPr id="3" name="Содержимое 2"/>
          <p:cNvSpPr>
            <a:spLocks noGrp="1"/>
          </p:cNvSpPr>
          <p:nvPr>
            <p:ph idx="1"/>
          </p:nvPr>
        </p:nvSpPr>
        <p:spPr>
          <a:xfrm>
            <a:off x="502920" y="530352"/>
            <a:ext cx="8183880" cy="5562944"/>
          </a:xfrm>
        </p:spPr>
        <p:txBody>
          <a:bodyPr>
            <a:normAutofit/>
          </a:bodyPr>
          <a:lstStyle/>
          <a:p>
            <a:pPr>
              <a:buNone/>
            </a:pPr>
            <a:endParaRPr lang="ru-RU" sz="2400" dirty="0"/>
          </a:p>
          <a:p>
            <a:pPr>
              <a:buNone/>
            </a:pPr>
            <a:r>
              <a:rPr lang="ru-RU" sz="2400" dirty="0" smtClean="0"/>
              <a:t>Мутация  </a:t>
            </a:r>
            <a:r>
              <a:rPr lang="ru-RU" sz="2400" dirty="0"/>
              <a:t>в  гене </a:t>
            </a:r>
            <a:r>
              <a:rPr lang="ru-RU" sz="2400" dirty="0" smtClean="0"/>
              <a:t>протромбина в гетерозиготном состоянии </a:t>
            </a:r>
            <a:r>
              <a:rPr lang="ru-RU" sz="2400" dirty="0"/>
              <a:t>в 5 раз повышает риск развития инсульта</a:t>
            </a:r>
            <a:r>
              <a:rPr lang="ru-RU" sz="2400" dirty="0" smtClean="0"/>
              <a:t>  у пациентов</a:t>
            </a:r>
            <a:r>
              <a:rPr lang="ru-RU" sz="2400" dirty="0" smtClean="0">
                <a:solidFill>
                  <a:srgbClr val="FF0000"/>
                </a:solidFill>
              </a:rPr>
              <a:t> без традиционных  факторов  риска</a:t>
            </a:r>
            <a:endParaRPr lang="ru-RU" sz="2400" dirty="0" smtClean="0"/>
          </a:p>
          <a:p>
            <a:pPr>
              <a:buNone/>
            </a:pPr>
            <a:endParaRPr lang="ru-RU" sz="2400" dirty="0" smtClean="0"/>
          </a:p>
          <a:p>
            <a:pPr>
              <a:buNone/>
            </a:pPr>
            <a:r>
              <a:rPr lang="ru-RU" sz="2400" dirty="0" smtClean="0"/>
              <a:t>Частота данной мутации варьирует от 1% до 7,6%</a:t>
            </a:r>
          </a:p>
          <a:p>
            <a:pPr>
              <a:buNone/>
            </a:pPr>
            <a:endParaRPr lang="ru-RU" sz="1800" i="1" dirty="0" smtClean="0"/>
          </a:p>
          <a:p>
            <a:pPr>
              <a:buNone/>
            </a:pPr>
            <a:r>
              <a:rPr lang="ru-RU" sz="1800" i="1" dirty="0" smtClean="0"/>
              <a:t>(</a:t>
            </a:r>
            <a:r>
              <a:rPr lang="en-US" sz="1800" i="1" dirty="0" smtClean="0"/>
              <a:t>Nowak-Göttl U., Sträter R., Heinecke A. et al. Lipoprotein (a) and genetic polymorphisms of clotting factor V, prothrombin, and methylenetetrahydrofolate reductase are risk factors of spontaneous ischemic stroke in childhood. Blood. 1999;94(11): 3678–3682.</a:t>
            </a:r>
            <a:r>
              <a:rPr lang="ru-RU" sz="1800" i="1" dirty="0" smtClean="0"/>
              <a:t>).</a:t>
            </a:r>
            <a:endParaRPr lang="ru-RU" sz="1800" i="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188640"/>
            <a:ext cx="8183880" cy="907544"/>
          </a:xfrm>
        </p:spPr>
        <p:txBody>
          <a:bodyPr>
            <a:normAutofit fontScale="90000"/>
          </a:bodyPr>
          <a:lstStyle/>
          <a:p>
            <a:pPr algn="ctr"/>
            <a:r>
              <a:rPr lang="ru-RU" dirty="0" smtClean="0"/>
              <a:t>Антифосфолипидный синдром</a:t>
            </a:r>
            <a:endParaRPr lang="ru-RU" dirty="0"/>
          </a:p>
        </p:txBody>
      </p:sp>
      <p:sp>
        <p:nvSpPr>
          <p:cNvPr id="3" name="Содержимое 2"/>
          <p:cNvSpPr>
            <a:spLocks noGrp="1"/>
          </p:cNvSpPr>
          <p:nvPr>
            <p:ph idx="1"/>
          </p:nvPr>
        </p:nvSpPr>
        <p:spPr>
          <a:xfrm>
            <a:off x="348560" y="1401288"/>
            <a:ext cx="8183880" cy="4187952"/>
          </a:xfrm>
        </p:spPr>
        <p:txBody>
          <a:bodyPr>
            <a:normAutofit/>
          </a:bodyPr>
          <a:lstStyle/>
          <a:p>
            <a:pPr>
              <a:buNone/>
            </a:pPr>
            <a:r>
              <a:rPr lang="ru-RU" sz="2400" dirty="0" smtClean="0"/>
              <a:t>1) Наиболее частое из приобретенных тромбофилических состояний </a:t>
            </a:r>
          </a:p>
          <a:p>
            <a:pPr>
              <a:buNone/>
            </a:pPr>
            <a:endParaRPr lang="ru-RU" sz="2400" dirty="0" smtClean="0"/>
          </a:p>
          <a:p>
            <a:pPr>
              <a:buNone/>
            </a:pPr>
            <a:r>
              <a:rPr lang="ru-RU" sz="2400" dirty="0" smtClean="0"/>
              <a:t>2) Встречается чаще у женщин </a:t>
            </a:r>
          </a:p>
          <a:p>
            <a:pPr>
              <a:buNone/>
            </a:pPr>
            <a:endParaRPr lang="ru-RU" sz="2400" dirty="0" smtClean="0"/>
          </a:p>
          <a:p>
            <a:pPr>
              <a:buNone/>
            </a:pPr>
            <a:r>
              <a:rPr lang="ru-RU" sz="2400" dirty="0" smtClean="0"/>
              <a:t>3) Артериальные и венозные тромбозы</a:t>
            </a:r>
          </a:p>
          <a:p>
            <a:pPr>
              <a:buNone/>
            </a:pPr>
            <a:endParaRPr lang="ru-RU" sz="2400" dirty="0" smtClean="0"/>
          </a:p>
          <a:p>
            <a:pPr>
              <a:buNone/>
            </a:pPr>
            <a:r>
              <a:rPr lang="ru-RU" sz="2400" dirty="0" smtClean="0"/>
              <a:t>4) Ассоциирован с антифосфолипидными антителами (волчаночный антикоагулянт, </a:t>
            </a:r>
            <a:r>
              <a:rPr lang="ru-RU" sz="2400" dirty="0" err="1" smtClean="0"/>
              <a:t>антикардиолипиновые</a:t>
            </a:r>
            <a:r>
              <a:rPr lang="ru-RU" sz="2400" dirty="0" smtClean="0"/>
              <a:t> АТ)</a:t>
            </a:r>
            <a:endParaRPr lang="ru-RU" sz="2400" dirty="0"/>
          </a:p>
        </p:txBody>
      </p:sp>
      <p:pic>
        <p:nvPicPr>
          <p:cNvPr id="6146" name="Picture 2" descr="ÐÐ°ÑÑÐ¸Ð½ÐºÐ¸ Ð¿Ð¾ Ð·Ð°Ð¿ÑÐ¾ÑÑ Ð°Ð½ÑÐ¸ÑÐµÐ»Ð¾"/>
          <p:cNvPicPr>
            <a:picLocks noChangeAspect="1" noChangeArrowheads="1"/>
          </p:cNvPicPr>
          <p:nvPr/>
        </p:nvPicPr>
        <p:blipFill>
          <a:blip r:embed="rId2" cstate="print"/>
          <a:srcRect/>
          <a:stretch>
            <a:fillRect/>
          </a:stretch>
        </p:blipFill>
        <p:spPr bwMode="auto">
          <a:xfrm>
            <a:off x="5783626" y="1988840"/>
            <a:ext cx="3360374" cy="1368153"/>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ÐÐ¾ÑÐ¾Ð¶ÐµÐµ Ð¸Ð·Ð¾Ð±ÑÐ°Ð¶ÐµÐ½Ð¸Ðµ"/>
          <p:cNvPicPr>
            <a:picLocks noChangeAspect="1" noChangeArrowheads="1"/>
          </p:cNvPicPr>
          <p:nvPr/>
        </p:nvPicPr>
        <p:blipFill>
          <a:blip r:embed="rId2" cstate="print"/>
          <a:srcRect/>
          <a:stretch>
            <a:fillRect/>
          </a:stretch>
        </p:blipFill>
        <p:spPr bwMode="auto">
          <a:xfrm>
            <a:off x="6372200" y="4077072"/>
            <a:ext cx="2664296" cy="2664296"/>
          </a:xfrm>
          <a:prstGeom prst="rect">
            <a:avLst/>
          </a:prstGeom>
          <a:noFill/>
        </p:spPr>
      </p:pic>
      <p:sp>
        <p:nvSpPr>
          <p:cNvPr id="2" name="Заголовок 1"/>
          <p:cNvSpPr>
            <a:spLocks noGrp="1"/>
          </p:cNvSpPr>
          <p:nvPr>
            <p:ph type="title"/>
          </p:nvPr>
        </p:nvSpPr>
        <p:spPr>
          <a:xfrm>
            <a:off x="502920" y="505232"/>
            <a:ext cx="8183880" cy="1051560"/>
          </a:xfrm>
        </p:spPr>
        <p:txBody>
          <a:bodyPr>
            <a:normAutofit fontScale="90000"/>
          </a:bodyPr>
          <a:lstStyle/>
          <a:p>
            <a:pPr algn="ctr"/>
            <a:r>
              <a:rPr lang="ru-RU" dirty="0" smtClean="0"/>
              <a:t>Гепарин – индуцированная тромбоцитопения</a:t>
            </a:r>
            <a:endParaRPr lang="ru-RU" dirty="0"/>
          </a:p>
        </p:txBody>
      </p:sp>
      <p:sp>
        <p:nvSpPr>
          <p:cNvPr id="3" name="Содержимое 2"/>
          <p:cNvSpPr>
            <a:spLocks noGrp="1"/>
          </p:cNvSpPr>
          <p:nvPr>
            <p:ph idx="1"/>
          </p:nvPr>
        </p:nvSpPr>
        <p:spPr>
          <a:xfrm>
            <a:off x="395536" y="1977352"/>
            <a:ext cx="8183880" cy="4187952"/>
          </a:xfrm>
        </p:spPr>
        <p:txBody>
          <a:bodyPr>
            <a:normAutofit/>
          </a:bodyPr>
          <a:lstStyle/>
          <a:p>
            <a:pPr>
              <a:buNone/>
            </a:pPr>
            <a:r>
              <a:rPr lang="ru-RU" sz="2400" dirty="0" smtClean="0"/>
              <a:t>1) Одна из причин приобретенной </a:t>
            </a:r>
            <a:r>
              <a:rPr lang="ru-RU" sz="2400" dirty="0" err="1" smtClean="0"/>
              <a:t>тромбофилии</a:t>
            </a:r>
            <a:endParaRPr lang="ru-RU" sz="2400" dirty="0" smtClean="0"/>
          </a:p>
          <a:p>
            <a:pPr>
              <a:buNone/>
            </a:pPr>
            <a:endParaRPr lang="ru-RU" sz="2400" dirty="0" smtClean="0"/>
          </a:p>
          <a:p>
            <a:pPr>
              <a:buNone/>
            </a:pPr>
            <a:r>
              <a:rPr lang="ru-RU" sz="2400" dirty="0" smtClean="0"/>
              <a:t>2) Риск тромбозов составляет </a:t>
            </a:r>
            <a:r>
              <a:rPr lang="ru-RU" sz="2400" dirty="0" smtClean="0">
                <a:solidFill>
                  <a:schemeClr val="accent2"/>
                </a:solidFill>
              </a:rPr>
              <a:t>50-90%</a:t>
            </a:r>
            <a:endParaRPr lang="ru-RU" sz="2400" dirty="0"/>
          </a:p>
          <a:p>
            <a:pPr>
              <a:buNone/>
            </a:pPr>
            <a:endParaRPr lang="ru-RU" sz="2400" dirty="0" smtClean="0"/>
          </a:p>
          <a:p>
            <a:pPr>
              <a:buNone/>
            </a:pPr>
            <a:r>
              <a:rPr lang="ru-RU" sz="2400" dirty="0" smtClean="0"/>
              <a:t>3) Преимущественно проявляется в виде венозных тромбозов и ТЭЛА</a:t>
            </a:r>
          </a:p>
          <a:p>
            <a:pPr>
              <a:buNone/>
            </a:pPr>
            <a:endParaRPr lang="ru-RU" sz="2400" dirty="0"/>
          </a:p>
          <a:p>
            <a:pPr>
              <a:buNone/>
            </a:pPr>
            <a:r>
              <a:rPr lang="ru-RU" sz="2400" dirty="0" smtClean="0"/>
              <a:t>4) Достоверно повышает риск развития инсульта</a:t>
            </a:r>
            <a:endParaRPr lang="ru-RU"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755576" y="674241"/>
            <a:ext cx="7557069" cy="5059015"/>
          </a:xfrm>
          <a:prstGeom prst="rect">
            <a:avLst/>
          </a:prstGeom>
          <a:noFill/>
          <a:ln w="9525">
            <a:noFill/>
            <a:miter lim="800000"/>
            <a:headEnd/>
            <a:tailEnd/>
          </a:ln>
        </p:spPr>
      </p:pic>
      <p:sp>
        <p:nvSpPr>
          <p:cNvPr id="6" name="Овал 5"/>
          <p:cNvSpPr/>
          <p:nvPr/>
        </p:nvSpPr>
        <p:spPr>
          <a:xfrm>
            <a:off x="2483768" y="2060848"/>
            <a:ext cx="4320480" cy="864096"/>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rgbClr val="FF0000"/>
              </a:solidFill>
            </a:endParaRPr>
          </a:p>
        </p:txBody>
      </p:sp>
      <p:pic>
        <p:nvPicPr>
          <p:cNvPr id="4104" name="Picture 8" descr="ÐÐ°ÑÑÐ¸Ð½ÐºÐ¸ Ð¿Ð¾ Ð·Ð°Ð¿ÑÐ¾ÑÑ ÑÐ¼Ð°Ð¹Ð»Ð¸Ðº Ð² ÑÐ¾ÐºÐµ"/>
          <p:cNvPicPr>
            <a:picLocks noChangeAspect="1" noChangeArrowheads="1"/>
          </p:cNvPicPr>
          <p:nvPr/>
        </p:nvPicPr>
        <p:blipFill>
          <a:blip r:embed="rId3" cstate="print"/>
          <a:srcRect/>
          <a:stretch>
            <a:fillRect/>
          </a:stretch>
        </p:blipFill>
        <p:spPr bwMode="auto">
          <a:xfrm>
            <a:off x="6804248" y="1844824"/>
            <a:ext cx="2080231" cy="1872208"/>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836712"/>
            <a:ext cx="8219256" cy="504056"/>
          </a:xfrm>
        </p:spPr>
        <p:txBody>
          <a:bodyPr>
            <a:normAutofit fontScale="90000"/>
          </a:bodyPr>
          <a:lstStyle/>
          <a:p>
            <a:r>
              <a:rPr lang="ru-RU" dirty="0" smtClean="0"/>
              <a:t>	Клиническое наблюдение 1</a:t>
            </a:r>
            <a:endParaRPr lang="ru-RU" dirty="0"/>
          </a:p>
        </p:txBody>
      </p:sp>
      <p:sp>
        <p:nvSpPr>
          <p:cNvPr id="3" name="Содержимое 2"/>
          <p:cNvSpPr>
            <a:spLocks noGrp="1"/>
          </p:cNvSpPr>
          <p:nvPr>
            <p:ph idx="1"/>
          </p:nvPr>
        </p:nvSpPr>
        <p:spPr>
          <a:xfrm>
            <a:off x="502920" y="2276872"/>
            <a:ext cx="8183880" cy="2664296"/>
          </a:xfrm>
        </p:spPr>
        <p:txBody>
          <a:bodyPr>
            <a:normAutofit/>
          </a:bodyPr>
          <a:lstStyle/>
          <a:p>
            <a:pPr>
              <a:buNone/>
            </a:pPr>
            <a:r>
              <a:rPr lang="ru-RU" dirty="0" smtClean="0"/>
              <a:t>Пациентка 37 лет,</a:t>
            </a:r>
          </a:p>
          <a:p>
            <a:pPr>
              <a:buNone/>
            </a:pPr>
            <a:r>
              <a:rPr lang="en-US" dirty="0" smtClean="0"/>
              <a:t>DS</a:t>
            </a:r>
            <a:r>
              <a:rPr lang="ru-RU" dirty="0" smtClean="0"/>
              <a:t>: Мигрень без ауры (простая форма), с частыми приступами (до 1 раза в неделю). </a:t>
            </a:r>
            <a:r>
              <a:rPr lang="ru-RU" dirty="0" err="1" smtClean="0"/>
              <a:t>Мигренозный</a:t>
            </a:r>
            <a:r>
              <a:rPr lang="ru-RU" dirty="0" smtClean="0"/>
              <a:t> криз.</a:t>
            </a:r>
          </a:p>
          <a:p>
            <a:pPr>
              <a:buNone/>
            </a:pPr>
            <a:endParaRPr lang="ru-RU" dirty="0" smtClean="0"/>
          </a:p>
          <a:p>
            <a:pPr>
              <a:buNone/>
            </a:pPr>
            <a:endParaRPr lang="ru-RU" dirty="0" smtClean="0">
              <a:solidFill>
                <a:srgbClr val="FF0000"/>
              </a:solidFill>
            </a:endParaRPr>
          </a:p>
          <a:p>
            <a:pPr>
              <a:buNone/>
            </a:pPr>
            <a:endParaRPr lang="ru-RU" dirty="0" smtClean="0">
              <a:solidFill>
                <a:srgbClr val="FF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02920" y="530352"/>
            <a:ext cx="8183880" cy="5778968"/>
          </a:xfrm>
        </p:spPr>
        <p:txBody>
          <a:bodyPr>
            <a:normAutofit fontScale="85000" lnSpcReduction="20000"/>
          </a:bodyPr>
          <a:lstStyle/>
          <a:p>
            <a:endParaRPr lang="ru-RU" dirty="0" smtClean="0">
              <a:solidFill>
                <a:srgbClr val="FF0000"/>
              </a:solidFill>
            </a:endParaRPr>
          </a:p>
          <a:p>
            <a:pPr marL="0" indent="0">
              <a:buNone/>
            </a:pPr>
            <a:r>
              <a:rPr lang="ru-RU" dirty="0" smtClean="0"/>
              <a:t>ПЦР – генетика:</a:t>
            </a:r>
          </a:p>
          <a:p>
            <a:pPr marL="0" indent="0">
              <a:buNone/>
            </a:pPr>
            <a:endParaRPr lang="ru-RU" dirty="0"/>
          </a:p>
          <a:p>
            <a:r>
              <a:rPr lang="en-US" dirty="0" smtClean="0">
                <a:solidFill>
                  <a:srgbClr val="FF0000"/>
                </a:solidFill>
              </a:rPr>
              <a:t>FGB</a:t>
            </a:r>
            <a:r>
              <a:rPr lang="en-US" dirty="0" smtClean="0"/>
              <a:t> </a:t>
            </a:r>
            <a:r>
              <a:rPr lang="en-US" dirty="0"/>
              <a:t>– </a:t>
            </a:r>
            <a:r>
              <a:rPr lang="ru-RU" dirty="0"/>
              <a:t>мутация в гетерозиготном состоянии (повышение уровня фибриногена на 10 -30%, </a:t>
            </a:r>
            <a:r>
              <a:rPr lang="ru-RU" dirty="0">
                <a:solidFill>
                  <a:srgbClr val="FF0000"/>
                </a:solidFill>
              </a:rPr>
              <a:t>повышение риска инсульта в 2,6 раз</a:t>
            </a:r>
            <a:r>
              <a:rPr lang="ru-RU" dirty="0" smtClean="0"/>
              <a:t>)</a:t>
            </a:r>
          </a:p>
          <a:p>
            <a:endParaRPr lang="ru-RU" dirty="0" smtClean="0">
              <a:solidFill>
                <a:srgbClr val="FF0000"/>
              </a:solidFill>
            </a:endParaRPr>
          </a:p>
          <a:p>
            <a:r>
              <a:rPr lang="en-US" dirty="0" smtClean="0">
                <a:solidFill>
                  <a:srgbClr val="FF0000"/>
                </a:solidFill>
              </a:rPr>
              <a:t>PAI</a:t>
            </a:r>
            <a:r>
              <a:rPr lang="ru-RU" dirty="0">
                <a:solidFill>
                  <a:srgbClr val="FF0000"/>
                </a:solidFill>
              </a:rPr>
              <a:t>-1</a:t>
            </a:r>
            <a:r>
              <a:rPr lang="ru-RU" dirty="0"/>
              <a:t> – мутация в гетерозиготном состоянии (повышение уровня </a:t>
            </a:r>
            <a:r>
              <a:rPr lang="ru-RU" dirty="0" err="1"/>
              <a:t>серпина</a:t>
            </a:r>
            <a:r>
              <a:rPr lang="ru-RU" dirty="0"/>
              <a:t> -1, снижение </a:t>
            </a:r>
            <a:r>
              <a:rPr lang="ru-RU" dirty="0" err="1"/>
              <a:t>фибринолитической</a:t>
            </a:r>
            <a:r>
              <a:rPr lang="ru-RU" dirty="0"/>
              <a:t> активности плазмы, </a:t>
            </a:r>
            <a:r>
              <a:rPr lang="ru-RU" dirty="0">
                <a:solidFill>
                  <a:srgbClr val="FF0000"/>
                </a:solidFill>
              </a:rPr>
              <a:t>повышение риска коронарных нарушений в 1,3 раза</a:t>
            </a:r>
            <a:r>
              <a:rPr lang="ru-RU" dirty="0"/>
              <a:t>)</a:t>
            </a:r>
          </a:p>
          <a:p>
            <a:endParaRPr lang="ru-RU" dirty="0"/>
          </a:p>
          <a:p>
            <a:r>
              <a:rPr lang="en-US" dirty="0">
                <a:solidFill>
                  <a:srgbClr val="FF0000"/>
                </a:solidFill>
              </a:rPr>
              <a:t>ITGA</a:t>
            </a:r>
            <a:r>
              <a:rPr lang="ru-RU" dirty="0">
                <a:solidFill>
                  <a:srgbClr val="FF0000"/>
                </a:solidFill>
              </a:rPr>
              <a:t>2</a:t>
            </a:r>
            <a:r>
              <a:rPr lang="ru-RU" dirty="0"/>
              <a:t> – мутация в гомозиготном состоянии (повышение скорости адгезии тромбоцитов, </a:t>
            </a:r>
            <a:r>
              <a:rPr lang="ru-RU" dirty="0">
                <a:solidFill>
                  <a:srgbClr val="FF0000"/>
                </a:solidFill>
              </a:rPr>
              <a:t>риск артериальных тромбозов повышен в 2,8 раз</a:t>
            </a:r>
            <a:r>
              <a:rPr lang="ru-RU" dirty="0"/>
              <a:t>).</a:t>
            </a:r>
          </a:p>
          <a:p>
            <a:endParaRPr lang="ru-RU" dirty="0"/>
          </a:p>
        </p:txBody>
      </p:sp>
    </p:spTree>
    <p:extLst>
      <p:ext uri="{BB962C8B-B14F-4D97-AF65-F5344CB8AC3E}">
        <p14:creationId xmlns="" xmlns:p14="http://schemas.microsoft.com/office/powerpoint/2010/main" val="41343549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518984"/>
            <a:ext cx="8183880" cy="533752"/>
          </a:xfrm>
        </p:spPr>
        <p:txBody>
          <a:bodyPr>
            <a:normAutofit fontScale="90000"/>
          </a:bodyPr>
          <a:lstStyle/>
          <a:p>
            <a:r>
              <a:rPr lang="ru-RU" dirty="0" smtClean="0"/>
              <a:t>	Клиническое наблюдение 2</a:t>
            </a:r>
            <a:endParaRPr lang="ru-RU" dirty="0"/>
          </a:p>
        </p:txBody>
      </p:sp>
      <p:sp>
        <p:nvSpPr>
          <p:cNvPr id="3" name="Содержимое 2"/>
          <p:cNvSpPr>
            <a:spLocks noGrp="1"/>
          </p:cNvSpPr>
          <p:nvPr>
            <p:ph idx="1"/>
          </p:nvPr>
        </p:nvSpPr>
        <p:spPr>
          <a:xfrm>
            <a:off x="502920" y="1124744"/>
            <a:ext cx="8183880" cy="5328592"/>
          </a:xfrm>
        </p:spPr>
        <p:txBody>
          <a:bodyPr>
            <a:normAutofit lnSpcReduction="10000"/>
          </a:bodyPr>
          <a:lstStyle/>
          <a:p>
            <a:pPr>
              <a:buNone/>
            </a:pPr>
            <a:r>
              <a:rPr lang="ru-RU" dirty="0" smtClean="0"/>
              <a:t>Пациентка 35 лет, </a:t>
            </a:r>
          </a:p>
          <a:p>
            <a:pPr>
              <a:buNone/>
            </a:pPr>
            <a:r>
              <a:rPr lang="en-US" dirty="0" smtClean="0"/>
              <a:t>DS</a:t>
            </a:r>
            <a:r>
              <a:rPr lang="ru-RU" dirty="0" smtClean="0"/>
              <a:t>: Повторные ишемические инсульты 09.02.17 и 01.10.17 в БПСМА с выраженным левосторонним гемипарезом, </a:t>
            </a:r>
            <a:r>
              <a:rPr lang="ru-RU" dirty="0" smtClean="0">
                <a:solidFill>
                  <a:srgbClr val="FF0000"/>
                </a:solidFill>
              </a:rPr>
              <a:t>ассоциированные с </a:t>
            </a:r>
            <a:r>
              <a:rPr lang="ru-RU" dirty="0" err="1" smtClean="0">
                <a:solidFill>
                  <a:srgbClr val="FF0000"/>
                </a:solidFill>
              </a:rPr>
              <a:t>тромбофилией</a:t>
            </a:r>
            <a:r>
              <a:rPr lang="ru-RU" dirty="0" smtClean="0"/>
              <a:t>.</a:t>
            </a:r>
          </a:p>
          <a:p>
            <a:pPr>
              <a:buNone/>
            </a:pPr>
            <a:r>
              <a:rPr lang="ru-RU" dirty="0" smtClean="0"/>
              <a:t>Последствия перенесенных ишемических инсультов неизвестной давности (по данным МРТ от 23.11.17) с формированием очагов в правой гемисфере головного мозга и обеих гемисферах мозжечка. </a:t>
            </a:r>
          </a:p>
          <a:p>
            <a:pPr>
              <a:buNone/>
            </a:pPr>
            <a:endParaRPr lang="ru-RU" dirty="0" smtClean="0"/>
          </a:p>
          <a:p>
            <a:pPr>
              <a:buNone/>
            </a:pPr>
            <a:endParaRPr lang="ru-RU" dirty="0"/>
          </a:p>
        </p:txBody>
      </p:sp>
    </p:spTree>
    <p:extLst>
      <p:ext uri="{BB962C8B-B14F-4D97-AF65-F5344CB8AC3E}">
        <p14:creationId xmlns="" xmlns:p14="http://schemas.microsoft.com/office/powerpoint/2010/main" val="17823783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02920" y="530352"/>
            <a:ext cx="8183880" cy="5490936"/>
          </a:xfrm>
        </p:spPr>
        <p:txBody>
          <a:bodyPr>
            <a:normAutofit fontScale="92500" lnSpcReduction="20000"/>
          </a:bodyPr>
          <a:lstStyle/>
          <a:p>
            <a:pPr marL="0" indent="0">
              <a:buNone/>
            </a:pPr>
            <a:r>
              <a:rPr lang="ru-RU" dirty="0" smtClean="0"/>
              <a:t>ПЦР – генетика:</a:t>
            </a:r>
          </a:p>
          <a:p>
            <a:pPr marL="0" indent="0">
              <a:buNone/>
            </a:pPr>
            <a:endParaRPr lang="ru-RU" dirty="0"/>
          </a:p>
          <a:p>
            <a:r>
              <a:rPr lang="en-US" dirty="0" smtClean="0">
                <a:solidFill>
                  <a:srgbClr val="FF0000"/>
                </a:solidFill>
              </a:rPr>
              <a:t>FGB</a:t>
            </a:r>
            <a:r>
              <a:rPr lang="en-US" dirty="0" smtClean="0"/>
              <a:t> </a:t>
            </a:r>
            <a:r>
              <a:rPr lang="en-US" dirty="0"/>
              <a:t>– </a:t>
            </a:r>
            <a:r>
              <a:rPr lang="ru-RU" dirty="0"/>
              <a:t>мутация в гетерозиготном состоянии (повышение уровня фибриногена на 10 -30%, </a:t>
            </a:r>
            <a:r>
              <a:rPr lang="ru-RU" dirty="0">
                <a:solidFill>
                  <a:srgbClr val="FF0000"/>
                </a:solidFill>
              </a:rPr>
              <a:t>повышение риска инсульта в 2,6 раз</a:t>
            </a:r>
            <a:r>
              <a:rPr lang="ru-RU" dirty="0"/>
              <a:t>)</a:t>
            </a:r>
          </a:p>
          <a:p>
            <a:endParaRPr lang="ru-RU" dirty="0" smtClean="0">
              <a:solidFill>
                <a:srgbClr val="FF0000"/>
              </a:solidFill>
            </a:endParaRPr>
          </a:p>
          <a:p>
            <a:r>
              <a:rPr lang="en-US" dirty="0" smtClean="0">
                <a:solidFill>
                  <a:srgbClr val="FF0000"/>
                </a:solidFill>
              </a:rPr>
              <a:t>ITGA</a:t>
            </a:r>
            <a:r>
              <a:rPr lang="ru-RU" dirty="0">
                <a:solidFill>
                  <a:srgbClr val="FF0000"/>
                </a:solidFill>
              </a:rPr>
              <a:t>2</a:t>
            </a:r>
            <a:r>
              <a:rPr lang="ru-RU" dirty="0"/>
              <a:t> – мутация в гетерозиготном состоянии (повышение скорости адгезии тромбоцитов, </a:t>
            </a:r>
            <a:r>
              <a:rPr lang="ru-RU" dirty="0">
                <a:solidFill>
                  <a:srgbClr val="FF0000"/>
                </a:solidFill>
              </a:rPr>
              <a:t>риск артериальных тромбозов повышен в 2,8 раз</a:t>
            </a:r>
            <a:r>
              <a:rPr lang="ru-RU" dirty="0" smtClean="0"/>
              <a:t>)</a:t>
            </a:r>
          </a:p>
          <a:p>
            <a:endParaRPr lang="ru-RU" dirty="0" smtClean="0">
              <a:solidFill>
                <a:srgbClr val="FF0000"/>
              </a:solidFill>
            </a:endParaRPr>
          </a:p>
          <a:p>
            <a:r>
              <a:rPr lang="en-US" dirty="0" smtClean="0">
                <a:solidFill>
                  <a:srgbClr val="FF0000"/>
                </a:solidFill>
              </a:rPr>
              <a:t>ITGB3</a:t>
            </a:r>
            <a:r>
              <a:rPr lang="en-US" dirty="0" smtClean="0"/>
              <a:t> </a:t>
            </a:r>
            <a:r>
              <a:rPr lang="en-US" dirty="0"/>
              <a:t>- </a:t>
            </a:r>
            <a:r>
              <a:rPr lang="ru-RU" dirty="0">
                <a:solidFill>
                  <a:prstClr val="black"/>
                </a:solidFill>
              </a:rPr>
              <a:t>мутация в гетерозиготном состоянии (</a:t>
            </a:r>
            <a:r>
              <a:rPr lang="ru-RU" dirty="0" err="1">
                <a:solidFill>
                  <a:prstClr val="black"/>
                </a:solidFill>
              </a:rPr>
              <a:t>гиперагрегация</a:t>
            </a:r>
            <a:r>
              <a:rPr lang="ru-RU" dirty="0">
                <a:solidFill>
                  <a:prstClr val="black"/>
                </a:solidFill>
              </a:rPr>
              <a:t> тромбоцитов, </a:t>
            </a:r>
            <a:r>
              <a:rPr lang="ru-RU" dirty="0" err="1">
                <a:solidFill>
                  <a:srgbClr val="FF0000"/>
                </a:solidFill>
              </a:rPr>
              <a:t>аспиринорезистентность</a:t>
            </a:r>
            <a:r>
              <a:rPr lang="ru-RU" dirty="0">
                <a:solidFill>
                  <a:prstClr val="black"/>
                </a:solidFill>
              </a:rPr>
              <a:t>, повышен риск тромбоэмболических </a:t>
            </a:r>
            <a:r>
              <a:rPr lang="ru-RU" dirty="0" smtClean="0">
                <a:solidFill>
                  <a:prstClr val="black"/>
                </a:solidFill>
              </a:rPr>
              <a:t>осложнений)</a:t>
            </a:r>
            <a:endParaRPr lang="ru-RU" dirty="0"/>
          </a:p>
          <a:p>
            <a:endParaRPr lang="ru-RU" dirty="0"/>
          </a:p>
          <a:p>
            <a:endParaRPr lang="ru-RU" dirty="0"/>
          </a:p>
          <a:p>
            <a:endParaRPr lang="ru-RU" dirty="0"/>
          </a:p>
        </p:txBody>
      </p:sp>
    </p:spTree>
    <p:extLst>
      <p:ext uri="{BB962C8B-B14F-4D97-AF65-F5344CB8AC3E}">
        <p14:creationId xmlns="" xmlns:p14="http://schemas.microsoft.com/office/powerpoint/2010/main" val="35013278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0568" y="663000"/>
            <a:ext cx="8183880" cy="533752"/>
          </a:xfrm>
        </p:spPr>
        <p:txBody>
          <a:bodyPr>
            <a:normAutofit fontScale="90000"/>
          </a:bodyPr>
          <a:lstStyle/>
          <a:p>
            <a:r>
              <a:rPr lang="ru-RU" dirty="0" smtClean="0"/>
              <a:t>	Клиническое наблюдение 3</a:t>
            </a:r>
            <a:endParaRPr lang="ru-RU" dirty="0"/>
          </a:p>
        </p:txBody>
      </p:sp>
      <p:sp>
        <p:nvSpPr>
          <p:cNvPr id="3" name="Содержимое 2"/>
          <p:cNvSpPr>
            <a:spLocks noGrp="1"/>
          </p:cNvSpPr>
          <p:nvPr>
            <p:ph idx="1"/>
          </p:nvPr>
        </p:nvSpPr>
        <p:spPr>
          <a:xfrm>
            <a:off x="502920" y="1700808"/>
            <a:ext cx="8183880" cy="4104456"/>
          </a:xfrm>
        </p:spPr>
        <p:txBody>
          <a:bodyPr>
            <a:normAutofit/>
          </a:bodyPr>
          <a:lstStyle/>
          <a:p>
            <a:pPr>
              <a:buNone/>
            </a:pPr>
            <a:r>
              <a:rPr lang="ru-RU" dirty="0" smtClean="0"/>
              <a:t>Пациентка 19 лет, </a:t>
            </a:r>
          </a:p>
          <a:p>
            <a:pPr>
              <a:buNone/>
            </a:pPr>
            <a:r>
              <a:rPr lang="en-US" dirty="0" smtClean="0"/>
              <a:t>DS</a:t>
            </a:r>
            <a:r>
              <a:rPr lang="ru-RU" dirty="0" smtClean="0"/>
              <a:t>: Рассеянный склероз, церебральная форма, КИС с ретробульбарным невритом слева от 11.06.19, левосторонней рефлекторной пирамидной недостаточностью, легкой сенситивной атаксией. </a:t>
            </a:r>
          </a:p>
          <a:p>
            <a:pPr>
              <a:buNone/>
            </a:pPr>
            <a:endParaRPr lang="ru-RU" dirty="0" smtClean="0"/>
          </a:p>
          <a:p>
            <a:pPr lvl="0">
              <a:buClr>
                <a:srgbClr val="F07F09"/>
              </a:buClr>
              <a:buNone/>
            </a:pPr>
            <a:endParaRPr lang="ru-RU" sz="2900" dirty="0" smtClean="0">
              <a:solidFill>
                <a:srgbClr val="FF0000"/>
              </a:solidFill>
            </a:endParaRPr>
          </a:p>
          <a:p>
            <a:pPr lvl="0">
              <a:buClr>
                <a:srgbClr val="F07F09"/>
              </a:buClr>
              <a:buNone/>
            </a:pPr>
            <a:endParaRPr lang="ru-RU" sz="2900" dirty="0">
              <a:solidFill>
                <a:prstClr val="black"/>
              </a:solidFill>
            </a:endParaRPr>
          </a:p>
          <a:p>
            <a:pPr>
              <a:buNone/>
            </a:pPr>
            <a:endParaRPr lang="ru-RU" dirty="0" smtClean="0">
              <a:solidFill>
                <a:srgbClr val="FF0000"/>
              </a:solidFill>
            </a:endParaRPr>
          </a:p>
        </p:txBody>
      </p:sp>
    </p:spTree>
    <p:extLst>
      <p:ext uri="{BB962C8B-B14F-4D97-AF65-F5344CB8AC3E}">
        <p14:creationId xmlns="" xmlns:p14="http://schemas.microsoft.com/office/powerpoint/2010/main" val="2369688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764704"/>
            <a:ext cx="8183880" cy="4620000"/>
          </a:xfrm>
        </p:spPr>
        <p:txBody>
          <a:bodyPr>
            <a:normAutofit fontScale="77500" lnSpcReduction="20000"/>
          </a:bodyPr>
          <a:lstStyle/>
          <a:p>
            <a:pPr>
              <a:buNone/>
            </a:pPr>
            <a:endParaRPr lang="ru-RU" sz="3600" dirty="0" smtClean="0"/>
          </a:p>
          <a:p>
            <a:pPr>
              <a:buNone/>
            </a:pPr>
            <a:r>
              <a:rPr lang="ru-RU" sz="3600" dirty="0" smtClean="0"/>
              <a:t>В 1/3 случаев причина тромбозов остается  неустановленной.</a:t>
            </a:r>
          </a:p>
          <a:p>
            <a:pPr>
              <a:buNone/>
            </a:pPr>
            <a:endParaRPr lang="ru-RU" sz="3600" dirty="0" smtClean="0"/>
          </a:p>
          <a:p>
            <a:pPr>
              <a:buNone/>
            </a:pPr>
            <a:r>
              <a:rPr lang="ru-RU" sz="3600" dirty="0" smtClean="0"/>
              <a:t>Частота  криптогенных инсультов составляет </a:t>
            </a:r>
            <a:r>
              <a:rPr lang="ru-RU" sz="3600" dirty="0" smtClean="0">
                <a:solidFill>
                  <a:schemeClr val="accent2"/>
                </a:solidFill>
              </a:rPr>
              <a:t>не менее 15–20%! </a:t>
            </a:r>
          </a:p>
          <a:p>
            <a:pPr>
              <a:buNone/>
            </a:pPr>
            <a:endParaRPr lang="ru-RU" sz="3600" i="1" dirty="0" smtClean="0"/>
          </a:p>
          <a:p>
            <a:pPr>
              <a:buNone/>
            </a:pPr>
            <a:r>
              <a:rPr lang="ru-RU" sz="2300" i="1" dirty="0" smtClean="0"/>
              <a:t>(Додохова  М.А. и соавт., Необходимость  оценки  генетического  профиля  больных с тромботическими осложнениями. Электронный научно-образовательный вестник «Здоровье и образование в ХХ</a:t>
            </a:r>
            <a:r>
              <a:rPr lang="en-US" sz="2300" i="1" dirty="0" smtClean="0"/>
              <a:t>I </a:t>
            </a:r>
            <a:r>
              <a:rPr lang="ru-RU" sz="2300" i="1" dirty="0" smtClean="0"/>
              <a:t>веке». 2009; 11 (1): 82–4., Добрынина Л.А. и соавт., Ишемический  инсульт  в  молодом  возрасте.  Журнал  неврологии и психиатрии им. С.С. Корсакова. 2011; 11 (3): 4–8)</a:t>
            </a:r>
            <a:r>
              <a:rPr lang="ru-RU" sz="2300" dirty="0" smtClean="0"/>
              <a:t>.</a:t>
            </a:r>
          </a:p>
          <a:p>
            <a:pPr>
              <a:buNone/>
            </a:pPr>
            <a:endParaRPr lang="ru-RU" dirty="0"/>
          </a:p>
        </p:txBody>
      </p:sp>
      <p:pic>
        <p:nvPicPr>
          <p:cNvPr id="24580" name="Picture 4" descr="ÐÐ¾ÑÐ¾Ð¶ÐµÐµ Ð¸Ð·Ð¾Ð±ÑÐ°Ð¶ÐµÐ½Ð¸Ðµ"/>
          <p:cNvPicPr>
            <a:picLocks noChangeAspect="1" noChangeArrowheads="1"/>
          </p:cNvPicPr>
          <p:nvPr/>
        </p:nvPicPr>
        <p:blipFill>
          <a:blip r:embed="rId2" cstate="print"/>
          <a:srcRect/>
          <a:stretch>
            <a:fillRect/>
          </a:stretch>
        </p:blipFill>
        <p:spPr bwMode="auto">
          <a:xfrm>
            <a:off x="5434773" y="4869160"/>
            <a:ext cx="3673731" cy="1944216"/>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02920" y="530352"/>
            <a:ext cx="8183880" cy="5850976"/>
          </a:xfrm>
        </p:spPr>
        <p:txBody>
          <a:bodyPr>
            <a:normAutofit fontScale="70000" lnSpcReduction="20000"/>
          </a:bodyPr>
          <a:lstStyle/>
          <a:p>
            <a:pPr marL="0" indent="0">
              <a:buNone/>
            </a:pPr>
            <a:r>
              <a:rPr lang="ru-RU" dirty="0" smtClean="0"/>
              <a:t>ПЦР – генетика:</a:t>
            </a:r>
          </a:p>
          <a:p>
            <a:pPr marL="0" indent="0">
              <a:buNone/>
            </a:pPr>
            <a:endParaRPr lang="ru-RU" dirty="0" smtClean="0">
              <a:solidFill>
                <a:srgbClr val="FF0000"/>
              </a:solidFill>
            </a:endParaRPr>
          </a:p>
          <a:p>
            <a:r>
              <a:rPr lang="en-US" dirty="0" smtClean="0">
                <a:solidFill>
                  <a:srgbClr val="FF0000"/>
                </a:solidFill>
              </a:rPr>
              <a:t>F</a:t>
            </a:r>
            <a:r>
              <a:rPr lang="ru-RU" dirty="0" smtClean="0">
                <a:solidFill>
                  <a:srgbClr val="FF0000"/>
                </a:solidFill>
              </a:rPr>
              <a:t>7</a:t>
            </a:r>
            <a:r>
              <a:rPr lang="en-US" dirty="0" smtClean="0"/>
              <a:t> – </a:t>
            </a:r>
            <a:r>
              <a:rPr lang="ru-RU" dirty="0" smtClean="0"/>
              <a:t>мутация в гомозиготном состоянии (понижение уровня фактора </a:t>
            </a:r>
            <a:r>
              <a:rPr lang="en-US" dirty="0" smtClean="0"/>
              <a:t>VII </a:t>
            </a:r>
            <a:r>
              <a:rPr lang="ru-RU" dirty="0" smtClean="0"/>
              <a:t>на 30%, </a:t>
            </a:r>
            <a:r>
              <a:rPr lang="ru-RU" dirty="0" smtClean="0">
                <a:solidFill>
                  <a:srgbClr val="FF0000"/>
                </a:solidFill>
              </a:rPr>
              <a:t>снижение риска инфаркта миокарда в 2 раза</a:t>
            </a:r>
            <a:r>
              <a:rPr lang="ru-RU" dirty="0" smtClean="0"/>
              <a:t>)</a:t>
            </a:r>
          </a:p>
          <a:p>
            <a:pPr lvl="0"/>
            <a:endParaRPr lang="ru-RU" dirty="0" smtClean="0">
              <a:solidFill>
                <a:srgbClr val="FF0000"/>
              </a:solidFill>
            </a:endParaRPr>
          </a:p>
          <a:p>
            <a:pPr lvl="0"/>
            <a:r>
              <a:rPr lang="en-US" dirty="0" smtClean="0">
                <a:solidFill>
                  <a:srgbClr val="FF0000"/>
                </a:solidFill>
              </a:rPr>
              <a:t>F13</a:t>
            </a:r>
            <a:r>
              <a:rPr lang="ru-RU" dirty="0" smtClean="0">
                <a:solidFill>
                  <a:srgbClr val="FF0000"/>
                </a:solidFill>
              </a:rPr>
              <a:t>А1</a:t>
            </a:r>
            <a:r>
              <a:rPr lang="en-US" dirty="0" smtClean="0">
                <a:solidFill>
                  <a:prstClr val="black"/>
                </a:solidFill>
              </a:rPr>
              <a:t> – </a:t>
            </a:r>
            <a:r>
              <a:rPr lang="ru-RU" dirty="0" smtClean="0">
                <a:solidFill>
                  <a:prstClr val="black"/>
                </a:solidFill>
              </a:rPr>
              <a:t>мутация в гомозиготном состоянии (снижение уровня фактора </a:t>
            </a:r>
            <a:r>
              <a:rPr lang="en-US" dirty="0" smtClean="0">
                <a:solidFill>
                  <a:prstClr val="black"/>
                </a:solidFill>
              </a:rPr>
              <a:t>XIII</a:t>
            </a:r>
            <a:r>
              <a:rPr lang="ru-RU" dirty="0" smtClean="0">
                <a:solidFill>
                  <a:prstClr val="black"/>
                </a:solidFill>
              </a:rPr>
              <a:t>, уменьшение риска системных тромбозов, </a:t>
            </a:r>
            <a:r>
              <a:rPr lang="ru-RU" dirty="0" smtClean="0">
                <a:solidFill>
                  <a:srgbClr val="FF0000"/>
                </a:solidFill>
              </a:rPr>
              <a:t>повышен риск геморрагического синдрома на фоне </a:t>
            </a:r>
            <a:r>
              <a:rPr lang="ru-RU" dirty="0" err="1" smtClean="0">
                <a:solidFill>
                  <a:srgbClr val="FF0000"/>
                </a:solidFill>
              </a:rPr>
              <a:t>антикоагулянтной</a:t>
            </a:r>
            <a:r>
              <a:rPr lang="ru-RU" dirty="0" smtClean="0">
                <a:solidFill>
                  <a:srgbClr val="FF0000"/>
                </a:solidFill>
              </a:rPr>
              <a:t> терапии</a:t>
            </a:r>
            <a:r>
              <a:rPr lang="ru-RU" dirty="0" smtClean="0">
                <a:solidFill>
                  <a:prstClr val="black"/>
                </a:solidFill>
              </a:rPr>
              <a:t>)</a:t>
            </a:r>
          </a:p>
          <a:p>
            <a:endParaRPr lang="ru-RU" dirty="0" smtClean="0">
              <a:solidFill>
                <a:srgbClr val="FF0000"/>
              </a:solidFill>
            </a:endParaRPr>
          </a:p>
          <a:p>
            <a:r>
              <a:rPr lang="en-US" dirty="0" smtClean="0">
                <a:solidFill>
                  <a:srgbClr val="FF0000"/>
                </a:solidFill>
              </a:rPr>
              <a:t>PAI</a:t>
            </a:r>
            <a:r>
              <a:rPr lang="ru-RU" dirty="0">
                <a:solidFill>
                  <a:srgbClr val="FF0000"/>
                </a:solidFill>
              </a:rPr>
              <a:t>-1</a:t>
            </a:r>
            <a:r>
              <a:rPr lang="ru-RU" dirty="0"/>
              <a:t> – мутация в гетерозиготном состоянии (повышение уровня </a:t>
            </a:r>
            <a:r>
              <a:rPr lang="ru-RU" dirty="0" err="1"/>
              <a:t>серпина</a:t>
            </a:r>
            <a:r>
              <a:rPr lang="ru-RU" dirty="0"/>
              <a:t> -1, снижение </a:t>
            </a:r>
            <a:r>
              <a:rPr lang="ru-RU" dirty="0" err="1"/>
              <a:t>фибринолитической</a:t>
            </a:r>
            <a:r>
              <a:rPr lang="ru-RU" dirty="0"/>
              <a:t> активности плазмы, </a:t>
            </a:r>
            <a:r>
              <a:rPr lang="ru-RU" dirty="0">
                <a:solidFill>
                  <a:srgbClr val="FF0000"/>
                </a:solidFill>
              </a:rPr>
              <a:t>повышение риска коронарных нарушений в 1,3 </a:t>
            </a:r>
            <a:r>
              <a:rPr lang="ru-RU" dirty="0" smtClean="0">
                <a:solidFill>
                  <a:srgbClr val="FF0000"/>
                </a:solidFill>
              </a:rPr>
              <a:t>раза</a:t>
            </a:r>
          </a:p>
          <a:p>
            <a:endParaRPr lang="ru-RU" dirty="0" smtClean="0">
              <a:solidFill>
                <a:srgbClr val="FF0000"/>
              </a:solidFill>
            </a:endParaRPr>
          </a:p>
          <a:p>
            <a:r>
              <a:rPr lang="en-US" dirty="0" smtClean="0">
                <a:solidFill>
                  <a:srgbClr val="FF0000"/>
                </a:solidFill>
              </a:rPr>
              <a:t>ITGB3</a:t>
            </a:r>
            <a:r>
              <a:rPr lang="en-US" dirty="0" smtClean="0"/>
              <a:t> </a:t>
            </a:r>
            <a:r>
              <a:rPr lang="en-US" dirty="0"/>
              <a:t>- </a:t>
            </a:r>
            <a:r>
              <a:rPr lang="ru-RU" dirty="0">
                <a:solidFill>
                  <a:prstClr val="black"/>
                </a:solidFill>
              </a:rPr>
              <a:t>мутация в гетерозиготном состоянии (</a:t>
            </a:r>
            <a:r>
              <a:rPr lang="ru-RU" dirty="0" err="1">
                <a:solidFill>
                  <a:prstClr val="black"/>
                </a:solidFill>
              </a:rPr>
              <a:t>гиперагрегация</a:t>
            </a:r>
            <a:r>
              <a:rPr lang="ru-RU" dirty="0">
                <a:solidFill>
                  <a:prstClr val="black"/>
                </a:solidFill>
              </a:rPr>
              <a:t> тромбоцитов, </a:t>
            </a:r>
            <a:r>
              <a:rPr lang="ru-RU" dirty="0" err="1">
                <a:solidFill>
                  <a:srgbClr val="FF0000"/>
                </a:solidFill>
              </a:rPr>
              <a:t>аспиринорезистентность</a:t>
            </a:r>
            <a:r>
              <a:rPr lang="ru-RU" dirty="0">
                <a:solidFill>
                  <a:prstClr val="black"/>
                </a:solidFill>
              </a:rPr>
              <a:t>, повышен риск тромбоэмболических осложнений)</a:t>
            </a:r>
            <a:endParaRPr lang="ru-RU" dirty="0"/>
          </a:p>
          <a:p>
            <a:endParaRPr lang="ru-RU" dirty="0"/>
          </a:p>
          <a:p>
            <a:pPr lvl="0"/>
            <a:endParaRPr lang="ru-RU" dirty="0" smtClean="0">
              <a:solidFill>
                <a:prstClr val="black"/>
              </a:solidFill>
            </a:endParaRPr>
          </a:p>
          <a:p>
            <a:endParaRPr lang="ru-RU" dirty="0" smtClean="0"/>
          </a:p>
          <a:p>
            <a:endParaRPr lang="ru-RU" dirty="0"/>
          </a:p>
        </p:txBody>
      </p:sp>
    </p:spTree>
    <p:extLst>
      <p:ext uri="{BB962C8B-B14F-4D97-AF65-F5344CB8AC3E}">
        <p14:creationId xmlns="" xmlns:p14="http://schemas.microsoft.com/office/powerpoint/2010/main" val="5141556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ÐÐ¾ÑÐ¾Ð¶ÐµÐµ Ð¸Ð·Ð¾Ð±ÑÐ°Ð¶ÐµÐ½Ð¸Ðµ"/>
          <p:cNvPicPr>
            <a:picLocks noChangeAspect="1" noChangeArrowheads="1"/>
          </p:cNvPicPr>
          <p:nvPr/>
        </p:nvPicPr>
        <p:blipFill>
          <a:blip r:embed="rId2" cstate="print"/>
          <a:srcRect/>
          <a:stretch>
            <a:fillRect/>
          </a:stretch>
        </p:blipFill>
        <p:spPr bwMode="auto">
          <a:xfrm>
            <a:off x="5676900" y="5543549"/>
            <a:ext cx="3467100" cy="1314451"/>
          </a:xfrm>
          <a:prstGeom prst="rect">
            <a:avLst/>
          </a:prstGeom>
          <a:noFill/>
        </p:spPr>
      </p:pic>
      <p:sp>
        <p:nvSpPr>
          <p:cNvPr id="2" name="Заголовок 1"/>
          <p:cNvSpPr>
            <a:spLocks noGrp="1"/>
          </p:cNvSpPr>
          <p:nvPr>
            <p:ph type="title"/>
          </p:nvPr>
        </p:nvSpPr>
        <p:spPr>
          <a:xfrm>
            <a:off x="467544" y="404664"/>
            <a:ext cx="8183880" cy="1453912"/>
          </a:xfrm>
        </p:spPr>
        <p:txBody>
          <a:bodyPr>
            <a:normAutofit fontScale="90000"/>
          </a:bodyPr>
          <a:lstStyle/>
          <a:p>
            <a:pPr algn="ctr"/>
            <a:r>
              <a:rPr lang="ru-RU" dirty="0" smtClean="0"/>
              <a:t>Ситуации, в которых тестирование на тромбофилию является необходимым:</a:t>
            </a:r>
            <a:endParaRPr lang="ru-RU" dirty="0"/>
          </a:p>
        </p:txBody>
      </p:sp>
      <p:sp>
        <p:nvSpPr>
          <p:cNvPr id="3" name="Содержимое 2"/>
          <p:cNvSpPr>
            <a:spLocks noGrp="1"/>
          </p:cNvSpPr>
          <p:nvPr>
            <p:ph idx="1"/>
          </p:nvPr>
        </p:nvSpPr>
        <p:spPr>
          <a:xfrm>
            <a:off x="467544" y="2060848"/>
            <a:ext cx="8183880" cy="4187952"/>
          </a:xfrm>
        </p:spPr>
        <p:txBody>
          <a:bodyPr>
            <a:normAutofit fontScale="92500" lnSpcReduction="10000"/>
          </a:bodyPr>
          <a:lstStyle/>
          <a:p>
            <a:r>
              <a:rPr lang="ru-RU" sz="2400" u="sng" dirty="0" smtClean="0"/>
              <a:t>Идиопатический венозный тромбоз у лиц младше 40 лет</a:t>
            </a:r>
          </a:p>
          <a:p>
            <a:endParaRPr lang="ru-RU" sz="2400" u="sng" dirty="0" smtClean="0"/>
          </a:p>
          <a:p>
            <a:r>
              <a:rPr lang="ru-RU" sz="2400" u="sng" dirty="0" smtClean="0"/>
              <a:t>Тромбоз необычной локализации</a:t>
            </a:r>
          </a:p>
          <a:p>
            <a:endParaRPr lang="ru-RU" sz="2400" u="sng" dirty="0" smtClean="0"/>
          </a:p>
          <a:p>
            <a:r>
              <a:rPr lang="ru-RU" sz="2400" u="sng" dirty="0" smtClean="0"/>
              <a:t>Рецидивирующий тромбоз в любом возрасте</a:t>
            </a:r>
          </a:p>
          <a:p>
            <a:endParaRPr lang="ru-RU" sz="2400" u="sng" dirty="0" smtClean="0"/>
          </a:p>
          <a:p>
            <a:r>
              <a:rPr lang="ru-RU" sz="2400" u="sng" dirty="0" smtClean="0"/>
              <a:t>Первый венозный тромбоз с положительной семейной историей</a:t>
            </a:r>
          </a:p>
          <a:p>
            <a:endParaRPr lang="ru-RU" sz="2400" u="sng" dirty="0" smtClean="0"/>
          </a:p>
          <a:p>
            <a:r>
              <a:rPr lang="ru-RU" sz="2400" u="sng" dirty="0" smtClean="0"/>
              <a:t>Тромбозы во время беременности или приема оральных контрацептивов</a:t>
            </a:r>
            <a:endParaRPr lang="ru-RU" sz="2400" u="sng"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ÐÐ¾ÑÐ¾Ð¶ÐµÐµ Ð¸Ð·Ð¾Ð±ÑÐ°Ð¶ÐµÐ½Ð¸Ðµ"/>
          <p:cNvPicPr>
            <a:picLocks noChangeAspect="1" noChangeArrowheads="1"/>
          </p:cNvPicPr>
          <p:nvPr/>
        </p:nvPicPr>
        <p:blipFill>
          <a:blip r:embed="rId2" cstate="print"/>
          <a:srcRect/>
          <a:stretch>
            <a:fillRect/>
          </a:stretch>
        </p:blipFill>
        <p:spPr bwMode="auto">
          <a:xfrm>
            <a:off x="6324263" y="4149081"/>
            <a:ext cx="2819738" cy="2708920"/>
          </a:xfrm>
          <a:prstGeom prst="rect">
            <a:avLst/>
          </a:prstGeom>
          <a:noFill/>
        </p:spPr>
      </p:pic>
      <p:sp>
        <p:nvSpPr>
          <p:cNvPr id="2" name="Заголовок 1"/>
          <p:cNvSpPr>
            <a:spLocks noGrp="1"/>
          </p:cNvSpPr>
          <p:nvPr>
            <p:ph type="title"/>
          </p:nvPr>
        </p:nvSpPr>
        <p:spPr>
          <a:xfrm>
            <a:off x="502920" y="534928"/>
            <a:ext cx="7957512" cy="733832"/>
          </a:xfrm>
        </p:spPr>
        <p:txBody>
          <a:bodyPr/>
          <a:lstStyle/>
          <a:p>
            <a:pPr algn="ctr"/>
            <a:r>
              <a:rPr lang="ru-RU" u="sng" dirty="0" smtClean="0"/>
              <a:t>ВЫВОДЫ</a:t>
            </a:r>
            <a:endParaRPr lang="ru-RU" u="sng" dirty="0"/>
          </a:p>
        </p:txBody>
      </p:sp>
      <p:sp>
        <p:nvSpPr>
          <p:cNvPr id="3" name="Содержимое 2"/>
          <p:cNvSpPr>
            <a:spLocks noGrp="1"/>
          </p:cNvSpPr>
          <p:nvPr>
            <p:ph idx="1"/>
          </p:nvPr>
        </p:nvSpPr>
        <p:spPr>
          <a:xfrm>
            <a:off x="502920" y="1268760"/>
            <a:ext cx="8183880" cy="4187952"/>
          </a:xfrm>
        </p:spPr>
        <p:txBody>
          <a:bodyPr>
            <a:normAutofit lnSpcReduction="10000"/>
          </a:bodyPr>
          <a:lstStyle/>
          <a:p>
            <a:pPr>
              <a:buNone/>
            </a:pPr>
            <a:endParaRPr lang="ru-RU" sz="2400" dirty="0" smtClean="0"/>
          </a:p>
          <a:p>
            <a:pPr>
              <a:buNone/>
            </a:pPr>
            <a:r>
              <a:rPr lang="ru-RU" sz="2400" dirty="0" smtClean="0"/>
              <a:t>1. Наследственные тромбофилии, такие как мутации фактора Лейдена, генов протромбина и фибриногена, дефицит протеина </a:t>
            </a:r>
            <a:r>
              <a:rPr lang="en-US" sz="2400" dirty="0" smtClean="0"/>
              <a:t>C</a:t>
            </a:r>
            <a:r>
              <a:rPr lang="ru-RU" sz="2400" dirty="0" smtClean="0"/>
              <a:t> и </a:t>
            </a:r>
            <a:r>
              <a:rPr lang="en-US" sz="2400" dirty="0" smtClean="0"/>
              <a:t>S</a:t>
            </a:r>
            <a:r>
              <a:rPr lang="ru-RU" sz="2400" dirty="0" smtClean="0"/>
              <a:t> повышают риск возникновения ИИ у лиц младше 40 лет.</a:t>
            </a:r>
          </a:p>
          <a:p>
            <a:pPr>
              <a:buNone/>
            </a:pPr>
            <a:endParaRPr lang="ru-RU" sz="2400" dirty="0" smtClean="0"/>
          </a:p>
          <a:p>
            <a:pPr>
              <a:buNone/>
            </a:pPr>
            <a:r>
              <a:rPr lang="ru-RU" sz="2400" dirty="0" smtClean="0"/>
              <a:t>2. В данной возрастной группе, а также у пациентов с криптогенным инсультом наиболее оправдано проводить лабораторный скрининг тромбофилий.</a:t>
            </a:r>
            <a:endParaRPr lang="ru-RU" sz="2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ÐÐ¾ÑÐ¾Ð¶ÐµÐµ Ð¸Ð·Ð¾Ð±ÑÐ°Ð¶ÐµÐ½Ð¸Ðµ"/>
          <p:cNvPicPr>
            <a:picLocks noChangeAspect="1" noChangeArrowheads="1"/>
          </p:cNvPicPr>
          <p:nvPr/>
        </p:nvPicPr>
        <p:blipFill>
          <a:blip r:embed="rId2" cstate="print"/>
          <a:srcRect/>
          <a:stretch>
            <a:fillRect/>
          </a:stretch>
        </p:blipFill>
        <p:spPr bwMode="auto">
          <a:xfrm>
            <a:off x="539552" y="1048236"/>
            <a:ext cx="8064896" cy="4536504"/>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02920" y="530352"/>
            <a:ext cx="8183880" cy="5130896"/>
          </a:xfrm>
        </p:spPr>
        <p:txBody>
          <a:bodyPr>
            <a:normAutofit/>
          </a:bodyPr>
          <a:lstStyle/>
          <a:p>
            <a:pPr>
              <a:buNone/>
            </a:pPr>
            <a:endParaRPr lang="ru-RU" dirty="0" smtClean="0">
              <a:solidFill>
                <a:srgbClr val="C00000"/>
              </a:solidFill>
            </a:endParaRPr>
          </a:p>
          <a:p>
            <a:pPr>
              <a:buNone/>
            </a:pPr>
            <a:endParaRPr lang="ru-RU" dirty="0">
              <a:solidFill>
                <a:srgbClr val="C00000"/>
              </a:solidFill>
            </a:endParaRPr>
          </a:p>
          <a:p>
            <a:pPr>
              <a:buNone/>
            </a:pPr>
            <a:r>
              <a:rPr lang="ru-RU" sz="4000" dirty="0" smtClean="0">
                <a:effectLst>
                  <a:outerShdw blurRad="38100" dist="38100" dir="2700000" algn="tl">
                    <a:srgbClr val="000000">
                      <a:alpha val="43137"/>
                    </a:srgbClr>
                  </a:outerShdw>
                </a:effectLst>
              </a:rPr>
              <a:t>«ТРОМБОЭМБОЛИЧЕСКИЙ СИНДРОМ» + </a:t>
            </a:r>
          </a:p>
          <a:p>
            <a:pPr>
              <a:buNone/>
            </a:pPr>
            <a:r>
              <a:rPr lang="ru-RU" sz="4000" dirty="0" smtClean="0">
                <a:effectLst>
                  <a:outerShdw blurRad="38100" dist="38100" dir="2700000" algn="tl">
                    <a:srgbClr val="000000">
                      <a:alpha val="43137"/>
                    </a:srgbClr>
                  </a:outerShdw>
                </a:effectLst>
              </a:rPr>
              <a:t>«ГИПЕРКОАГУЛЕМИЯ» = </a:t>
            </a:r>
            <a:r>
              <a:rPr lang="ru-RU" sz="4000" dirty="0" smtClean="0">
                <a:solidFill>
                  <a:srgbClr val="C00000"/>
                </a:solidFill>
                <a:effectLst>
                  <a:outerShdw blurRad="38100" dist="38100" dir="2700000" algn="tl">
                    <a:srgbClr val="000000">
                      <a:alpha val="43137"/>
                    </a:srgbClr>
                  </a:outerShdw>
                </a:effectLst>
              </a:rPr>
              <a:t>«ТРОМБОФИЛИЯ</a:t>
            </a:r>
            <a:r>
              <a:rPr lang="ru-RU" sz="4000" dirty="0" smtClean="0">
                <a:solidFill>
                  <a:srgbClr val="C00000"/>
                </a:solidFill>
              </a:rPr>
              <a:t>»</a:t>
            </a:r>
          </a:p>
          <a:p>
            <a:pPr>
              <a:buNone/>
            </a:pPr>
            <a:endParaRPr lang="ru-RU" dirty="0">
              <a:solidFill>
                <a:srgbClr val="C00000"/>
              </a:solidFill>
            </a:endParaRPr>
          </a:p>
          <a:p>
            <a:pPr>
              <a:buNone/>
            </a:pPr>
            <a:r>
              <a:rPr lang="ru-RU" sz="2000" i="1" dirty="0" smtClean="0"/>
              <a:t>(</a:t>
            </a:r>
            <a:r>
              <a:rPr lang="en-US" sz="2000" i="1" dirty="0"/>
              <a:t>XIII </a:t>
            </a:r>
            <a:r>
              <a:rPr lang="ru-RU" sz="2000" i="1" dirty="0"/>
              <a:t>собрание Европейского и Африканского отделений Международного общества гематологов, Стамбул, 1996) </a:t>
            </a:r>
          </a:p>
          <a:p>
            <a:pPr marL="0" indent="0">
              <a:buNone/>
            </a:pPr>
            <a:endParaRPr lang="ru-RU" dirty="0"/>
          </a:p>
        </p:txBody>
      </p:sp>
    </p:spTree>
    <p:extLst>
      <p:ext uri="{BB962C8B-B14F-4D97-AF65-F5344CB8AC3E}">
        <p14:creationId xmlns="" xmlns:p14="http://schemas.microsoft.com/office/powerpoint/2010/main" val="2642126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ÐÐ°ÑÑÐ¸Ð½ÐºÐ¸ Ð¿Ð¾ Ð·Ð°Ð¿ÑÐ¾ÑÑ ÑÑÐ¾Ð¼Ð±Ð¾Ð·"/>
          <p:cNvPicPr>
            <a:picLocks noChangeAspect="1" noChangeArrowheads="1"/>
          </p:cNvPicPr>
          <p:nvPr/>
        </p:nvPicPr>
        <p:blipFill>
          <a:blip r:embed="rId2" cstate="print"/>
          <a:srcRect/>
          <a:stretch>
            <a:fillRect/>
          </a:stretch>
        </p:blipFill>
        <p:spPr bwMode="auto">
          <a:xfrm>
            <a:off x="6228184" y="3942183"/>
            <a:ext cx="2915816" cy="2915817"/>
          </a:xfrm>
          <a:prstGeom prst="rect">
            <a:avLst/>
          </a:prstGeom>
          <a:noFill/>
        </p:spPr>
      </p:pic>
      <p:sp>
        <p:nvSpPr>
          <p:cNvPr id="2" name="Заголовок 1"/>
          <p:cNvSpPr>
            <a:spLocks noGrp="1"/>
          </p:cNvSpPr>
          <p:nvPr>
            <p:ph type="title"/>
          </p:nvPr>
        </p:nvSpPr>
        <p:spPr>
          <a:xfrm>
            <a:off x="502920" y="188640"/>
            <a:ext cx="8183880" cy="1051560"/>
          </a:xfrm>
        </p:spPr>
        <p:txBody>
          <a:bodyPr/>
          <a:lstStyle/>
          <a:p>
            <a:pPr algn="ctr"/>
            <a:r>
              <a:rPr lang="ru-RU" dirty="0" err="1" smtClean="0"/>
              <a:t>Тромбофилии</a:t>
            </a:r>
            <a:endParaRPr lang="ru-RU" dirty="0"/>
          </a:p>
        </p:txBody>
      </p:sp>
      <p:sp>
        <p:nvSpPr>
          <p:cNvPr id="3" name="Содержимое 2"/>
          <p:cNvSpPr>
            <a:spLocks noGrp="1"/>
          </p:cNvSpPr>
          <p:nvPr>
            <p:ph idx="1"/>
          </p:nvPr>
        </p:nvSpPr>
        <p:spPr>
          <a:xfrm>
            <a:off x="502920" y="1545304"/>
            <a:ext cx="8183880" cy="4187952"/>
          </a:xfrm>
        </p:spPr>
        <p:txBody>
          <a:bodyPr>
            <a:noAutofit/>
          </a:bodyPr>
          <a:lstStyle/>
          <a:p>
            <a:pPr>
              <a:buNone/>
            </a:pPr>
            <a:endParaRPr lang="ru-RU" sz="2000" dirty="0" smtClean="0"/>
          </a:p>
          <a:p>
            <a:pPr>
              <a:buNone/>
            </a:pPr>
            <a:r>
              <a:rPr lang="ru-RU" sz="2400" dirty="0" smtClean="0"/>
              <a:t>1) Нарушения гемостаза и </a:t>
            </a:r>
            <a:r>
              <a:rPr lang="ru-RU" sz="2400" dirty="0" err="1" smtClean="0"/>
              <a:t>гемореологии</a:t>
            </a:r>
            <a:endParaRPr lang="ru-RU" sz="2400" dirty="0" smtClean="0"/>
          </a:p>
          <a:p>
            <a:pPr>
              <a:buNone/>
            </a:pPr>
            <a:endParaRPr lang="ru-RU" sz="2400" dirty="0" smtClean="0"/>
          </a:p>
          <a:p>
            <a:pPr>
              <a:buNone/>
            </a:pPr>
            <a:r>
              <a:rPr lang="ru-RU" sz="2400" dirty="0" smtClean="0"/>
              <a:t>2) Повышенная склонность к развитию внутрисосудистого свертывания</a:t>
            </a:r>
          </a:p>
          <a:p>
            <a:pPr>
              <a:buNone/>
            </a:pPr>
            <a:endParaRPr lang="ru-RU" sz="2400" dirty="0" smtClean="0"/>
          </a:p>
          <a:p>
            <a:pPr>
              <a:buNone/>
            </a:pPr>
            <a:r>
              <a:rPr lang="ru-RU" sz="2400" dirty="0" smtClean="0"/>
              <a:t>3) </a:t>
            </a:r>
            <a:r>
              <a:rPr lang="ru-RU" sz="2400" dirty="0"/>
              <a:t>В</a:t>
            </a:r>
            <a:r>
              <a:rPr lang="ru-RU" sz="2400" dirty="0" smtClean="0"/>
              <a:t> основе - приобретенные и генетически  обусловленные  нарушения  в  различных  звеньях  гемореологии  и  гемостаза.</a:t>
            </a:r>
            <a:endParaRPr lang="ru-RU"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4" name="Picture 6" descr="ÐÐ¾ÑÐ¾Ð¶ÐµÐµ Ð¸Ð·Ð¾Ð±ÑÐ°Ð¶ÐµÐ½Ð¸Ðµ"/>
          <p:cNvPicPr>
            <a:picLocks noChangeAspect="1" noChangeArrowheads="1"/>
          </p:cNvPicPr>
          <p:nvPr/>
        </p:nvPicPr>
        <p:blipFill>
          <a:blip r:embed="rId2" cstate="print"/>
          <a:srcRect/>
          <a:stretch>
            <a:fillRect/>
          </a:stretch>
        </p:blipFill>
        <p:spPr bwMode="auto">
          <a:xfrm>
            <a:off x="5868144" y="4365104"/>
            <a:ext cx="2857500" cy="1590675"/>
          </a:xfrm>
          <a:prstGeom prst="rect">
            <a:avLst/>
          </a:prstGeom>
          <a:noFill/>
        </p:spPr>
      </p:pic>
      <p:sp>
        <p:nvSpPr>
          <p:cNvPr id="3" name="Содержимое 2"/>
          <p:cNvSpPr>
            <a:spLocks noGrp="1"/>
          </p:cNvSpPr>
          <p:nvPr>
            <p:ph idx="1"/>
          </p:nvPr>
        </p:nvSpPr>
        <p:spPr>
          <a:xfrm>
            <a:off x="467544" y="1052736"/>
            <a:ext cx="8136904" cy="3528392"/>
          </a:xfrm>
        </p:spPr>
        <p:txBody>
          <a:bodyPr>
            <a:noAutofit/>
          </a:bodyPr>
          <a:lstStyle/>
          <a:p>
            <a:pPr>
              <a:buNone/>
            </a:pPr>
            <a:r>
              <a:rPr lang="ru-RU" sz="2400" dirty="0" smtClean="0"/>
              <a:t>Тромбофилия </a:t>
            </a:r>
            <a:r>
              <a:rPr lang="ru-RU" sz="2400" u="sng" dirty="0" smtClean="0">
                <a:solidFill>
                  <a:srgbClr val="FF0000"/>
                </a:solidFill>
              </a:rPr>
              <a:t>не является болезнью</a:t>
            </a:r>
            <a:r>
              <a:rPr lang="ru-RU" sz="2400" dirty="0" smtClean="0"/>
              <a:t> в общепринятом значении этого понятия</a:t>
            </a:r>
          </a:p>
          <a:p>
            <a:pPr>
              <a:buNone/>
            </a:pPr>
            <a:endParaRPr lang="ru-RU" sz="2400" dirty="0" smtClean="0"/>
          </a:p>
          <a:p>
            <a:pPr>
              <a:buNone/>
            </a:pPr>
            <a:r>
              <a:rPr lang="ru-RU" sz="2400" dirty="0" smtClean="0"/>
              <a:t>Практически не имеет клинических проявлений</a:t>
            </a:r>
          </a:p>
          <a:p>
            <a:pPr>
              <a:buNone/>
            </a:pPr>
            <a:endParaRPr lang="ru-RU" sz="2400" dirty="0"/>
          </a:p>
          <a:p>
            <a:pPr>
              <a:buNone/>
            </a:pPr>
            <a:r>
              <a:rPr lang="ru-RU" sz="2400" dirty="0" smtClean="0"/>
              <a:t>Диагностика до развития первого эпизода  </a:t>
            </a:r>
            <a:r>
              <a:rPr lang="ru-RU" sz="2400" dirty="0" err="1" smtClean="0"/>
              <a:t>тромбообразования</a:t>
            </a:r>
            <a:r>
              <a:rPr lang="ru-RU" sz="2400" dirty="0" smtClean="0"/>
              <a:t> затруднена</a:t>
            </a:r>
            <a:endParaRPr lang="ru-RU" sz="1800" dirty="0" smtClean="0"/>
          </a:p>
          <a:p>
            <a:pPr>
              <a:buNone/>
            </a:pPr>
            <a:endParaRPr lang="ru-RU" sz="1800" i="1" dirty="0" smtClean="0"/>
          </a:p>
          <a:p>
            <a:pPr>
              <a:buNone/>
            </a:pPr>
            <a:r>
              <a:rPr lang="ru-RU" sz="1800" i="1" dirty="0" smtClean="0"/>
              <a:t>(Воробьев  А.И.  Гиперкоагуляционный  синдром  в  клинике внутренних болезней. Вестник Московского городского научного общества терапевтов. 2009; 3(92): 1, 4–5)</a:t>
            </a:r>
            <a:r>
              <a:rPr lang="ru-RU" sz="1800" dirty="0" smtClean="0"/>
              <a:t>.  </a:t>
            </a:r>
          </a:p>
          <a:p>
            <a:pPr>
              <a:buNone/>
            </a:pPr>
            <a:endParaRPr lang="ru-RU" sz="1800" dirty="0" smtClean="0"/>
          </a:p>
          <a:p>
            <a:pPr>
              <a:buNone/>
            </a:pPr>
            <a:endParaRPr lang="ru-RU" sz="1800" dirty="0" smtClean="0"/>
          </a:p>
          <a:p>
            <a:pPr>
              <a:buNone/>
            </a:pPr>
            <a:r>
              <a:rPr lang="ru-RU" sz="1800" dirty="0" smtClean="0"/>
              <a:t> </a:t>
            </a:r>
            <a:endParaRPr lang="ru-RU"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980728"/>
            <a:ext cx="8064896" cy="4187952"/>
          </a:xfrm>
        </p:spPr>
        <p:txBody>
          <a:bodyPr>
            <a:normAutofit/>
          </a:bodyPr>
          <a:lstStyle/>
          <a:p>
            <a:pPr>
              <a:buNone/>
            </a:pPr>
            <a:r>
              <a:rPr lang="ru-RU" dirty="0" smtClean="0">
                <a:solidFill>
                  <a:srgbClr val="FF0000"/>
                </a:solidFill>
              </a:rPr>
              <a:t>Тромбофилические  состояния</a:t>
            </a:r>
            <a:r>
              <a:rPr lang="ru-RU" dirty="0" smtClean="0"/>
              <a:t>  – гетерогенная группа мультифакторных заболеваний и синдромов, характеризующихся повышенной свертываемостью крови  и  высоким  риском  развития  тромбоэмболических осложнений </a:t>
            </a:r>
          </a:p>
          <a:p>
            <a:pPr>
              <a:buNone/>
            </a:pPr>
            <a:r>
              <a:rPr lang="ru-RU" sz="1800" i="1" dirty="0" smtClean="0"/>
              <a:t>(Козловская Н.Л., Боброва Л.А. Генетическая тромбофилия и почки. Клиническая нефрология. 2009; 3: 23–4)</a:t>
            </a:r>
            <a:r>
              <a:rPr lang="ru-RU" dirty="0" smtClean="0"/>
              <a:t>. </a:t>
            </a:r>
            <a:endParaRPr lang="ru-RU" dirty="0"/>
          </a:p>
        </p:txBody>
      </p:sp>
      <p:pic>
        <p:nvPicPr>
          <p:cNvPr id="21506" name="Picture 2" descr="ÐÐ¾ÑÐ¾Ð¶ÐµÐµ Ð¸Ð·Ð¾Ð±ÑÐ°Ð¶ÐµÐ½Ð¸Ðµ"/>
          <p:cNvPicPr>
            <a:picLocks noChangeAspect="1" noChangeArrowheads="1"/>
          </p:cNvPicPr>
          <p:nvPr/>
        </p:nvPicPr>
        <p:blipFill>
          <a:blip r:embed="rId2" cstate="print"/>
          <a:srcRect/>
          <a:stretch>
            <a:fillRect/>
          </a:stretch>
        </p:blipFill>
        <p:spPr bwMode="auto">
          <a:xfrm>
            <a:off x="7119689" y="4425279"/>
            <a:ext cx="1628775" cy="1524001"/>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2920" y="530352"/>
            <a:ext cx="8183880" cy="4482824"/>
          </a:xfrm>
        </p:spPr>
        <p:txBody>
          <a:bodyPr>
            <a:normAutofit/>
          </a:bodyPr>
          <a:lstStyle/>
          <a:p>
            <a:pPr>
              <a:buNone/>
            </a:pPr>
            <a:endParaRPr lang="ru-RU" dirty="0" smtClean="0"/>
          </a:p>
          <a:p>
            <a:pPr>
              <a:buNone/>
            </a:pPr>
            <a:r>
              <a:rPr lang="ru-RU" dirty="0" smtClean="0"/>
              <a:t>Наследственные </a:t>
            </a:r>
            <a:r>
              <a:rPr lang="ru-RU" dirty="0" err="1" smtClean="0"/>
              <a:t>тромбофилии</a:t>
            </a:r>
            <a:r>
              <a:rPr lang="ru-RU" dirty="0" smtClean="0"/>
              <a:t> связаны с наличием полиморфизма в генах свертывающей системы и дефицитом ингибиторов свертывания. </a:t>
            </a:r>
          </a:p>
          <a:p>
            <a:pPr>
              <a:buNone/>
            </a:pPr>
            <a:endParaRPr lang="ru-RU" dirty="0" smtClean="0"/>
          </a:p>
          <a:p>
            <a:pPr>
              <a:buNone/>
            </a:pPr>
            <a:r>
              <a:rPr lang="ru-RU" dirty="0" smtClean="0"/>
              <a:t>Частота тромбозов характеризуется значительной вариабельностью.</a:t>
            </a:r>
            <a:endParaRPr lang="ru-RU" dirty="0"/>
          </a:p>
        </p:txBody>
      </p:sp>
      <p:pic>
        <p:nvPicPr>
          <p:cNvPr id="20482" name="Picture 2" descr="ÐÐ°ÑÑÐ¸Ð½ÐºÐ¸ Ð¿Ð¾ Ð·Ð°Ð¿ÑÐ¾ÑÑ ÑÑÐ¾Ð¼Ð±Ð¾Ð·"/>
          <p:cNvPicPr>
            <a:picLocks noChangeAspect="1" noChangeArrowheads="1"/>
          </p:cNvPicPr>
          <p:nvPr/>
        </p:nvPicPr>
        <p:blipFill>
          <a:blip r:embed="rId2" cstate="print"/>
          <a:srcRect/>
          <a:stretch>
            <a:fillRect/>
          </a:stretch>
        </p:blipFill>
        <p:spPr bwMode="auto">
          <a:xfrm>
            <a:off x="457696" y="4941168"/>
            <a:ext cx="8218760" cy="1656184"/>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76672"/>
            <a:ext cx="8183880" cy="1051560"/>
          </a:xfrm>
        </p:spPr>
        <p:txBody>
          <a:bodyPr>
            <a:normAutofit fontScale="90000"/>
          </a:bodyPr>
          <a:lstStyle/>
          <a:p>
            <a:pPr algn="ctr"/>
            <a:r>
              <a:rPr lang="ru-RU" dirty="0" smtClean="0"/>
              <a:t>Причины наследственных тромбофилий</a:t>
            </a:r>
            <a:endParaRPr lang="ru-RU" dirty="0"/>
          </a:p>
        </p:txBody>
      </p:sp>
      <p:graphicFrame>
        <p:nvGraphicFramePr>
          <p:cNvPr id="4" name="Содержимое 3"/>
          <p:cNvGraphicFramePr>
            <a:graphicFrameLocks noGrp="1"/>
          </p:cNvGraphicFramePr>
          <p:nvPr>
            <p:ph idx="1"/>
          </p:nvPr>
        </p:nvGraphicFramePr>
        <p:xfrm>
          <a:off x="395536" y="1772816"/>
          <a:ext cx="8352159" cy="4652587"/>
        </p:xfrm>
        <a:graphic>
          <a:graphicData uri="http://schemas.openxmlformats.org/drawingml/2006/table">
            <a:tbl>
              <a:tblPr firstRow="1" bandRow="1">
                <a:tableStyleId>{FABFCF23-3B69-468F-B69F-88F6DE6A72F2}</a:tableStyleId>
              </a:tblPr>
              <a:tblGrid>
                <a:gridCol w="2712153"/>
                <a:gridCol w="2998485"/>
                <a:gridCol w="2641521"/>
              </a:tblGrid>
              <a:tr h="994987">
                <a:tc>
                  <a:txBody>
                    <a:bodyPr/>
                    <a:lstStyle/>
                    <a:p>
                      <a:r>
                        <a:rPr lang="ru-RU" dirty="0" smtClean="0"/>
                        <a:t>Установленные генетические факторы</a:t>
                      </a:r>
                      <a:endParaRPr lang="ru-RU" dirty="0"/>
                    </a:p>
                  </a:txBody>
                  <a:tcPr/>
                </a:tc>
                <a:tc>
                  <a:txBody>
                    <a:bodyPr/>
                    <a:lstStyle/>
                    <a:p>
                      <a:r>
                        <a:rPr lang="ru-RU" dirty="0" smtClean="0"/>
                        <a:t>Редкие генетичекие факторы</a:t>
                      </a:r>
                      <a:endParaRPr lang="ru-RU" dirty="0"/>
                    </a:p>
                  </a:txBody>
                  <a:tcPr/>
                </a:tc>
                <a:tc>
                  <a:txBody>
                    <a:bodyPr/>
                    <a:lstStyle/>
                    <a:p>
                      <a:r>
                        <a:rPr lang="ru-RU" dirty="0" smtClean="0"/>
                        <a:t>Неопределенные факторы</a:t>
                      </a:r>
                      <a:endParaRPr lang="ru-RU" dirty="0"/>
                    </a:p>
                  </a:txBody>
                  <a:tcPr/>
                </a:tc>
              </a:tr>
              <a:tr h="3613103">
                <a:tc>
                  <a:txBody>
                    <a:bodyPr/>
                    <a:lstStyle/>
                    <a:p>
                      <a:r>
                        <a:rPr lang="ru-RU" dirty="0" smtClean="0"/>
                        <a:t>Фактор </a:t>
                      </a:r>
                      <a:r>
                        <a:rPr lang="en-US" dirty="0" smtClean="0"/>
                        <a:t>V</a:t>
                      </a:r>
                      <a:r>
                        <a:rPr lang="ru-RU" baseline="0" dirty="0" smtClean="0"/>
                        <a:t> Лейдена</a:t>
                      </a:r>
                    </a:p>
                    <a:p>
                      <a:endParaRPr lang="en-US" baseline="0" dirty="0" smtClean="0"/>
                    </a:p>
                    <a:p>
                      <a:r>
                        <a:rPr lang="ru-RU" baseline="0" dirty="0" smtClean="0"/>
                        <a:t>Протромбин </a:t>
                      </a:r>
                      <a:r>
                        <a:rPr lang="en-US" baseline="0" dirty="0" smtClean="0"/>
                        <a:t>G20210A</a:t>
                      </a:r>
                    </a:p>
                    <a:p>
                      <a:endParaRPr lang="en-US" baseline="0" dirty="0" smtClean="0"/>
                    </a:p>
                    <a:p>
                      <a:r>
                        <a:rPr lang="ru-RU" baseline="0" dirty="0" smtClean="0"/>
                        <a:t>Дефицит протеина </a:t>
                      </a:r>
                      <a:r>
                        <a:rPr lang="en-US" baseline="0" dirty="0" smtClean="0"/>
                        <a:t>C</a:t>
                      </a:r>
                    </a:p>
                    <a:p>
                      <a:endParaRPr lang="en-US" baseline="0" dirty="0" smtClean="0"/>
                    </a:p>
                    <a:p>
                      <a:r>
                        <a:rPr lang="ru-RU" baseline="0" dirty="0" smtClean="0"/>
                        <a:t>Дефицит протеина </a:t>
                      </a:r>
                      <a:r>
                        <a:rPr lang="en-US" baseline="0" dirty="0" smtClean="0"/>
                        <a:t>S</a:t>
                      </a:r>
                    </a:p>
                    <a:p>
                      <a:endParaRPr lang="en-US" dirty="0" smtClean="0"/>
                    </a:p>
                    <a:p>
                      <a:r>
                        <a:rPr lang="ru-RU" dirty="0" smtClean="0"/>
                        <a:t>Дефицит антитромбина</a:t>
                      </a:r>
                      <a:endParaRPr lang="ru-RU" dirty="0"/>
                    </a:p>
                  </a:txBody>
                  <a:tcPr/>
                </a:tc>
                <a:tc>
                  <a:txBody>
                    <a:bodyPr/>
                    <a:lstStyle/>
                    <a:p>
                      <a:r>
                        <a:rPr lang="ru-RU" dirty="0" smtClean="0"/>
                        <a:t>Дисфибриногенемии</a:t>
                      </a:r>
                    </a:p>
                    <a:p>
                      <a:endParaRPr lang="en-US" dirty="0" smtClean="0"/>
                    </a:p>
                    <a:p>
                      <a:r>
                        <a:rPr lang="ru-RU" dirty="0" smtClean="0"/>
                        <a:t>Гипергомоцистеинемия</a:t>
                      </a:r>
                      <a:endParaRPr lang="ru-RU" dirty="0"/>
                    </a:p>
                  </a:txBody>
                  <a:tcPr/>
                </a:tc>
                <a:tc>
                  <a:txBody>
                    <a:bodyPr/>
                    <a:lstStyle/>
                    <a:p>
                      <a:r>
                        <a:rPr lang="ru-RU" dirty="0" smtClean="0"/>
                        <a:t>Увеличение факторов </a:t>
                      </a:r>
                      <a:r>
                        <a:rPr lang="en-US" dirty="0" smtClean="0"/>
                        <a:t>VII,</a:t>
                      </a:r>
                      <a:r>
                        <a:rPr lang="en-US" baseline="0" dirty="0" smtClean="0"/>
                        <a:t> VIII, IX, XI, XII</a:t>
                      </a:r>
                    </a:p>
                    <a:p>
                      <a:endParaRPr lang="en-US" baseline="0" dirty="0" smtClean="0"/>
                    </a:p>
                    <a:p>
                      <a:r>
                        <a:rPr lang="ru-RU" baseline="0" dirty="0" smtClean="0"/>
                        <a:t>Дефицит плазминогена</a:t>
                      </a:r>
                    </a:p>
                    <a:p>
                      <a:endParaRPr lang="ru-RU" baseline="0" dirty="0" smtClean="0"/>
                    </a:p>
                    <a:p>
                      <a:r>
                        <a:rPr lang="ru-RU" baseline="0" dirty="0" smtClean="0"/>
                        <a:t>Дефицит тромбомодулина</a:t>
                      </a:r>
                      <a:endParaRPr lang="en-US" baseline="0" dirty="0" smtClean="0"/>
                    </a:p>
                    <a:p>
                      <a:endParaRPr lang="ru-RU" baseline="0" dirty="0" smtClean="0"/>
                    </a:p>
                    <a:p>
                      <a:r>
                        <a:rPr lang="ru-RU" baseline="0" dirty="0" smtClean="0"/>
                        <a:t>Дефицит кофактора гепарина </a:t>
                      </a:r>
                      <a:r>
                        <a:rPr lang="en-US" baseline="0" dirty="0" smtClean="0"/>
                        <a:t>II</a:t>
                      </a:r>
                    </a:p>
                    <a:p>
                      <a:endParaRPr lang="ru-RU" dirty="0"/>
                    </a:p>
                  </a:txBody>
                  <a:tcPr/>
                </a:tc>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469</TotalTime>
  <Words>1601</Words>
  <Application>Microsoft Office PowerPoint</Application>
  <PresentationFormat>Экран (4:3)</PresentationFormat>
  <Paragraphs>342</Paragraphs>
  <Slides>33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33</vt:i4>
      </vt:variant>
    </vt:vector>
  </HeadingPairs>
  <TitlesOfParts>
    <vt:vector size="34" baseType="lpstr">
      <vt:lpstr>Аспект</vt:lpstr>
      <vt:lpstr>Наследственные факторы риска ишемического инсульта у пациентов молодого возраста</vt:lpstr>
      <vt:lpstr>Слайд 2</vt:lpstr>
      <vt:lpstr>Слайд 3</vt:lpstr>
      <vt:lpstr>Слайд 4</vt:lpstr>
      <vt:lpstr>Тромбофилии</vt:lpstr>
      <vt:lpstr>Слайд 6</vt:lpstr>
      <vt:lpstr>Слайд 7</vt:lpstr>
      <vt:lpstr>Слайд 8</vt:lpstr>
      <vt:lpstr>Причины наследственных тромбофилий</vt:lpstr>
      <vt:lpstr>Коагулопатии и инсульт (по M. Moster)</vt:lpstr>
      <vt:lpstr>Слайд 11</vt:lpstr>
      <vt:lpstr>Частота мутации фактора Лейдена в зависимости от возраста среди пациентов с ИИ</vt:lpstr>
      <vt:lpstr>Причины вторичных тромбофилий</vt:lpstr>
      <vt:lpstr>Причины вторичных тромбофилий</vt:lpstr>
      <vt:lpstr>Слайд 15</vt:lpstr>
      <vt:lpstr>Инсульт и аномалии естественных антикоагулянтов</vt:lpstr>
      <vt:lpstr>Слайд 17</vt:lpstr>
      <vt:lpstr>Слайд 18</vt:lpstr>
      <vt:lpstr>Слайд 19</vt:lpstr>
      <vt:lpstr>Слайд 20</vt:lpstr>
      <vt:lpstr>Слайд 21</vt:lpstr>
      <vt:lpstr>Антифосфолипидный синдром</vt:lpstr>
      <vt:lpstr>Гепарин – индуцированная тромбоцитопения</vt:lpstr>
      <vt:lpstr>Слайд 24</vt:lpstr>
      <vt:lpstr> Клиническое наблюдение 1</vt:lpstr>
      <vt:lpstr>Слайд 26</vt:lpstr>
      <vt:lpstr> Клиническое наблюдение 2</vt:lpstr>
      <vt:lpstr>Слайд 28</vt:lpstr>
      <vt:lpstr> Клиническое наблюдение 3</vt:lpstr>
      <vt:lpstr>Слайд 30</vt:lpstr>
      <vt:lpstr>Ситуации, в которых тестирование на тромбофилию является необходимым:</vt:lpstr>
      <vt:lpstr>ВЫВОДЫ</vt:lpstr>
      <vt:lpstr>Слайд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Генетические тромбофилии и ишемический инсульт у лиц молодого возраста</dc:title>
  <dc:creator>Елена</dc:creator>
  <cp:lastModifiedBy>1840</cp:lastModifiedBy>
  <cp:revision>54</cp:revision>
  <dcterms:created xsi:type="dcterms:W3CDTF">2019-11-09T13:47:29Z</dcterms:created>
  <dcterms:modified xsi:type="dcterms:W3CDTF">2020-10-31T11:29:57Z</dcterms:modified>
</cp:coreProperties>
</file>