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75B"/>
    <a:srgbClr val="D0E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846A-CE72-4C67-9687-7DCECF8F4E9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4B53-21A0-4494-8FB8-9A8A50A12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4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846A-CE72-4C67-9687-7DCECF8F4E9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4B53-21A0-4494-8FB8-9A8A50A12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6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846A-CE72-4C67-9687-7DCECF8F4E9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4B53-21A0-4494-8FB8-9A8A50A12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4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846A-CE72-4C67-9687-7DCECF8F4E9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4B53-21A0-4494-8FB8-9A8A50A12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5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846A-CE72-4C67-9687-7DCECF8F4E9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4B53-21A0-4494-8FB8-9A8A50A12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3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846A-CE72-4C67-9687-7DCECF8F4E9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4B53-21A0-4494-8FB8-9A8A50A12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4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846A-CE72-4C67-9687-7DCECF8F4E9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4B53-21A0-4494-8FB8-9A8A50A12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71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846A-CE72-4C67-9687-7DCECF8F4E9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4B53-21A0-4494-8FB8-9A8A50A12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3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846A-CE72-4C67-9687-7DCECF8F4E9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4B53-21A0-4494-8FB8-9A8A50A12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09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846A-CE72-4C67-9687-7DCECF8F4E9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4B53-21A0-4494-8FB8-9A8A50A12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43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846A-CE72-4C67-9687-7DCECF8F4E9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4B53-21A0-4494-8FB8-9A8A50A12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81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6846A-CE72-4C67-9687-7DCECF8F4E9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14B53-21A0-4494-8FB8-9A8A50A12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4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3657" y="798331"/>
            <a:ext cx="8824686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Поликапролактон</a:t>
            </a:r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перспективный материал для тканевой инженерии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4553"/>
            <a:ext cx="9144000" cy="1071561"/>
          </a:xfrm>
        </p:spPr>
        <p:txBody>
          <a:bodyPr anchor="ctr">
            <a:norm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Турчин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В.В.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Солопов М.В.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Жихарев Д.В.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Попандопуло, А.Г.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Бурховецкий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В.В.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Глазунова В.А.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Фисталь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Э.Я.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Кондрусь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М.С.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Боряк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А.Л.</a:t>
            </a:r>
            <a:endParaRPr lang="ru-RU" sz="20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17"/>
          <a:stretch/>
        </p:blipFill>
        <p:spPr>
          <a:xfrm>
            <a:off x="0" y="5921376"/>
            <a:ext cx="12192000" cy="96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ёна Оберемко\Desktop\tissue-engineering-slides-1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6" t="23263" r="44529" b="3511"/>
          <a:stretch/>
        </p:blipFill>
        <p:spPr bwMode="auto">
          <a:xfrm>
            <a:off x="6713728" y="0"/>
            <a:ext cx="54782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7" y="717777"/>
            <a:ext cx="2304000" cy="72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5473" y="1917396"/>
            <a:ext cx="60343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Одним из важных вопросов тканевой инженерии является применение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искусственных материалов,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качестве тканевых матриксов, обладающих как соответствующими прочностными характеристиками,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биосовместимостью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так 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биодеградируемостью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Цель работы - оценка способности адгезии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фетальных фибробластов человека (ФФЧ)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к ПКЛ-матриксу, полученному методом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3D-печати, а также определение жизнеспособности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адгезированных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ФФЧ.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3" y="1419437"/>
            <a:ext cx="4542971" cy="6653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65800" y="640134"/>
            <a:ext cx="60343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Синтетический, гидрофобный, биосовместимый,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биодеградируемый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полиэфир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Период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биодеградации от нескольких месяцев до 2-3 лет с образованием таких продуктов,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как вода, углекислый газ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капроевая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кислота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Материал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одобрен FDA.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3" y="3483626"/>
            <a:ext cx="4624615" cy="3062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3" y="4501818"/>
            <a:ext cx="10774136" cy="14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21" y="219011"/>
            <a:ext cx="5030236" cy="7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13" y="1162558"/>
            <a:ext cx="6666348" cy="54868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250" y="107105"/>
            <a:ext cx="4545888" cy="3739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325" y="3906000"/>
            <a:ext cx="3581737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0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0" y="420902"/>
            <a:ext cx="4482973" cy="7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78" y="1900239"/>
            <a:ext cx="4566285" cy="10120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1" y="1900238"/>
            <a:ext cx="4695825" cy="10120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7" y="3489032"/>
            <a:ext cx="4371975" cy="10120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1" y="3489031"/>
            <a:ext cx="4396264" cy="101203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70" y="5077825"/>
            <a:ext cx="4898231" cy="10120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1" y="4988766"/>
            <a:ext cx="5124926" cy="11010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9099" y="2236976"/>
            <a:ext cx="42929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9098" y="3825769"/>
            <a:ext cx="42929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9097" y="5414562"/>
            <a:ext cx="42929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48527" y="2236976"/>
            <a:ext cx="42929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48526" y="3825769"/>
            <a:ext cx="42929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48525" y="5414562"/>
            <a:ext cx="42929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 стрелкой 27"/>
          <p:cNvCxnSpPr>
            <a:stCxn id="19" idx="2"/>
          </p:cNvCxnSpPr>
          <p:nvPr/>
        </p:nvCxnSpPr>
        <p:spPr>
          <a:xfrm>
            <a:off x="9172814" y="6089856"/>
            <a:ext cx="1103300" cy="2964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308142" y="6146673"/>
            <a:ext cx="170968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Измерение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флуоресценции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40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43" y="161155"/>
            <a:ext cx="2670102" cy="7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00" y="1031833"/>
            <a:ext cx="5689188" cy="32789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938" y="889452"/>
            <a:ext cx="5938428" cy="342129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3926" y="4661477"/>
            <a:ext cx="51093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ависимость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показателя жизнеспособности ФФЧ, культивируемых на 3D ПКЛ-матриксах,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на протяжении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 дней в тесте с витальным красителем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резазурином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ср.знач±ст.откл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n=3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29065" y="4661477"/>
            <a:ext cx="6077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Сканирующая электронная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микроскопия ФФЧ,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адгезированных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ПКЛ-матриксе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(увеличение 5000x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Jeol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JSM-6490LV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3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770" y="378650"/>
            <a:ext cx="2670102" cy="72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43856" y="5302745"/>
            <a:ext cx="10997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Адгезированные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пролиферирующие ФФЧ на 2D [3] и 3D [4] ПКЛ-матриксах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(окрашивание по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Гимз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световая микроскопия)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" y="1328717"/>
            <a:ext cx="6028904" cy="3480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913" y="1328716"/>
            <a:ext cx="6037830" cy="34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2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3857" y="1917396"/>
            <a:ext cx="107079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1. Согласно полученным результатам, ФФЧ успешно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адгезируют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к ПКЛ-матриксу.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2. Уровень жизнеспособности ФФЧ, выращиваемых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 трехмерном ПКЛ-матриксе, линейно увеличивался,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 на 4-й день был более чем в 2 раза выше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 сравнению с первым днем культивирования.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7" y="717777"/>
            <a:ext cx="204528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78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3857" y="1917396"/>
            <a:ext cx="107079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Siddiqui N.,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Asawa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S.,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Birru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B. at al. PCL‑based composite scaffold matrices for tissue engineering applications. - Mol.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Biotechnol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., 2018. - Vol.60, №.7. -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С. 506-532.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Mondal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D., Griffith M.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Venkatraman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S. S.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Polycaprolactone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-based biomaterials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for tissue engineering and drug delivery: Current scenario and challenges. - Int. J.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Polym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Mater., 2016. - Vol.65, №.5. -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С. 255-65.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Hokmabad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R. V.,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Davaran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S.,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Ramazani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A.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Salehi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R. Design and fabrication of porous biodegradable scaffolds: a strategy for tissue engineering. - J.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Biomater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Sci.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Polym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Ed., 2017. - Vol.28, №.16. -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С. 1797-1825.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7" y="717777"/>
            <a:ext cx="2045288" cy="72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7" y="717777"/>
            <a:ext cx="261884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5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192</Words>
  <Application>Microsoft Office PowerPoint</Application>
  <PresentationFormat>Произвольный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Поликапролактон – перспективный материал для тканевой инженерии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Адгезия и жизнеспособность фетальных фибробластов человека, культивируемых на 3D-печатном матриксе из поликапролактона</dc:title>
  <dc:creator>RePack by Diakov</dc:creator>
  <cp:lastModifiedBy>Алёна Оберемко</cp:lastModifiedBy>
  <cp:revision>12</cp:revision>
  <dcterms:created xsi:type="dcterms:W3CDTF">2020-11-02T10:13:53Z</dcterms:created>
  <dcterms:modified xsi:type="dcterms:W3CDTF">2020-11-02T11:58:18Z</dcterms:modified>
</cp:coreProperties>
</file>