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0"/>
  </p:notesMasterIdLst>
  <p:sldIdLst>
    <p:sldId id="256" r:id="rId2"/>
    <p:sldId id="288" r:id="rId3"/>
    <p:sldId id="257" r:id="rId4"/>
    <p:sldId id="258" r:id="rId5"/>
    <p:sldId id="262" r:id="rId6"/>
    <p:sldId id="263" r:id="rId7"/>
    <p:sldId id="289" r:id="rId8"/>
    <p:sldId id="261" r:id="rId9"/>
    <p:sldId id="259" r:id="rId10"/>
    <p:sldId id="260" r:id="rId11"/>
    <p:sldId id="268" r:id="rId12"/>
    <p:sldId id="273" r:id="rId13"/>
    <p:sldId id="272" r:id="rId14"/>
    <p:sldId id="271" r:id="rId15"/>
    <p:sldId id="269" r:id="rId16"/>
    <p:sldId id="270" r:id="rId17"/>
    <p:sldId id="276" r:id="rId18"/>
    <p:sldId id="274" r:id="rId19"/>
    <p:sldId id="275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90" r:id="rId28"/>
    <p:sldId id="287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6" d="100"/>
          <a:sy n="76" d="100"/>
        </p:scale>
        <p:origin x="-480" y="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C80976-B33A-4C28-8ABA-45B864B9B3D8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C8294D-7FF2-495C-B251-2820F6A130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6089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C8294D-7FF2-495C-B251-2820F6A13058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249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ADE2B4C5-8C10-4001-ADC5-0E4CEB4609B5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7B996963-41DF-485F-9DB0-14FCF6E7C4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0350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2B4C5-8C10-4001-ADC5-0E4CEB4609B5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96963-41DF-485F-9DB0-14FCF6E7C4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176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2B4C5-8C10-4001-ADC5-0E4CEB4609B5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96963-41DF-485F-9DB0-14FCF6E7C4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5126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2B4C5-8C10-4001-ADC5-0E4CEB4609B5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96963-41DF-485F-9DB0-14FCF6E7C481}" type="slidenum">
              <a:rPr lang="ru-RU" smtClean="0"/>
              <a:t>‹#›</a:t>
            </a:fld>
            <a:endParaRPr lang="ru-RU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36233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2B4C5-8C10-4001-ADC5-0E4CEB4609B5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96963-41DF-485F-9DB0-14FCF6E7C4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26315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2B4C5-8C10-4001-ADC5-0E4CEB4609B5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96963-41DF-485F-9DB0-14FCF6E7C4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52919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2B4C5-8C10-4001-ADC5-0E4CEB4609B5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96963-41DF-485F-9DB0-14FCF6E7C4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7674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2B4C5-8C10-4001-ADC5-0E4CEB4609B5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96963-41DF-485F-9DB0-14FCF6E7C4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70742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2B4C5-8C10-4001-ADC5-0E4CEB4609B5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96963-41DF-485F-9DB0-14FCF6E7C4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685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2B4C5-8C10-4001-ADC5-0E4CEB4609B5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96963-41DF-485F-9DB0-14FCF6E7C4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1253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2B4C5-8C10-4001-ADC5-0E4CEB4609B5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96963-41DF-485F-9DB0-14FCF6E7C4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309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2B4C5-8C10-4001-ADC5-0E4CEB4609B5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96963-41DF-485F-9DB0-14FCF6E7C4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259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2B4C5-8C10-4001-ADC5-0E4CEB4609B5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96963-41DF-485F-9DB0-14FCF6E7C4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5508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2B4C5-8C10-4001-ADC5-0E4CEB4609B5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96963-41DF-485F-9DB0-14FCF6E7C4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475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2B4C5-8C10-4001-ADC5-0E4CEB4609B5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96963-41DF-485F-9DB0-14FCF6E7C4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7448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2B4C5-8C10-4001-ADC5-0E4CEB4609B5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96963-41DF-485F-9DB0-14FCF6E7C4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6033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2B4C5-8C10-4001-ADC5-0E4CEB4609B5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96963-41DF-485F-9DB0-14FCF6E7C4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4244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E2B4C5-8C10-4001-ADC5-0E4CEB4609B5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996963-41DF-485F-9DB0-14FCF6E7C4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839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76424" y="2158787"/>
            <a:ext cx="8791575" cy="135158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«Атипичные проявления розового лишая</a:t>
            </a:r>
            <a:r>
              <a:rPr lang="ru-RU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97053" y="4246535"/>
            <a:ext cx="7263632" cy="2318353"/>
          </a:xfrm>
        </p:spPr>
        <p:txBody>
          <a:bodyPr>
            <a:noAutofit/>
          </a:bodyPr>
          <a:lstStyle/>
          <a:p>
            <a:pPr algn="r">
              <a:spcBef>
                <a:spcPts val="0"/>
              </a:spcBef>
            </a:pPr>
            <a:r>
              <a:rPr lang="ru-RU" sz="2800" b="1" cap="none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доцент</a:t>
            </a:r>
            <a:r>
              <a:rPr lang="ru-RU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Провизион </a:t>
            </a:r>
            <a:r>
              <a:rPr lang="ru-RU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Л.Н.</a:t>
            </a:r>
          </a:p>
          <a:p>
            <a:pPr algn="r">
              <a:spcBef>
                <a:spcPts val="0"/>
              </a:spcBef>
            </a:pPr>
            <a:r>
              <a:rPr lang="ru-RU" sz="2800" b="1" cap="none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доцент</a:t>
            </a:r>
            <a:r>
              <a:rPr lang="ru-RU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Шатилов </a:t>
            </a:r>
            <a:r>
              <a:rPr lang="ru-RU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А.В.</a:t>
            </a:r>
            <a:endParaRPr lang="ru-RU" sz="2800" b="1" cap="none" dirty="0" smtClean="0">
              <a:solidFill>
                <a:srgbClr val="000066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>
              <a:spcBef>
                <a:spcPts val="0"/>
              </a:spcBef>
            </a:pPr>
            <a:endParaRPr lang="ru-RU" sz="2800" b="1" cap="none" dirty="0" smtClean="0">
              <a:solidFill>
                <a:srgbClr val="000066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>
              <a:spcBef>
                <a:spcPts val="0"/>
              </a:spcBef>
            </a:pPr>
            <a:r>
              <a:rPr lang="ru-RU" b="1" dirty="0">
                <a:solidFill>
                  <a:srgbClr val="000066"/>
                </a:solidFill>
                <a:latin typeface="+mj-lt"/>
                <a:cs typeface="Times New Roman" pitchFamily="18" charset="0"/>
              </a:rPr>
              <a:t>Донецк, ноябрь </a:t>
            </a:r>
            <a:r>
              <a:rPr lang="ru-RU" b="1" dirty="0" smtClean="0">
                <a:solidFill>
                  <a:srgbClr val="000066"/>
                </a:solidFill>
                <a:latin typeface="+mj-lt"/>
                <a:cs typeface="Times New Roman" pitchFamily="18" charset="0"/>
              </a:rPr>
              <a:t>2020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377184" y="45274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u="none" strike="noStrike" kern="0" cap="all" spc="0" normalizeH="0" baseline="0" noProof="0" dirty="0" smtClean="0">
                <a:ln w="3175" cmpd="sng"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</a:rPr>
              <a:t>Министерство здравоохранения ЛНР</a:t>
            </a:r>
            <a:br>
              <a:rPr kumimoji="0" lang="ru-RU" sz="2200" b="1" u="none" strike="noStrike" kern="0" cap="all" spc="0" normalizeH="0" baseline="0" noProof="0" dirty="0" smtClean="0">
                <a:ln w="3175" cmpd="sng"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</a:rPr>
            </a:br>
            <a:r>
              <a:rPr kumimoji="0" lang="ru-RU" sz="2200" b="1" u="none" strike="noStrike" kern="0" cap="all" spc="0" normalizeH="0" baseline="0" noProof="0" dirty="0" smtClean="0">
                <a:ln w="3175" cmpd="sng"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</a:rPr>
              <a:t>ГУ ЛНР «Луганский государственный медицинский университет имени Святителя Луки»</a:t>
            </a:r>
            <a:br>
              <a:rPr kumimoji="0" lang="ru-RU" sz="2200" b="1" u="none" strike="noStrike" kern="0" cap="all" spc="0" normalizeH="0" baseline="0" noProof="0" dirty="0" smtClean="0">
                <a:ln w="3175" cmpd="sng"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</a:rPr>
            </a:br>
            <a:r>
              <a:rPr kumimoji="0" lang="ru-RU" sz="2200" b="1" u="none" strike="noStrike" kern="0" cap="all" spc="0" normalizeH="0" baseline="0" noProof="0" dirty="0" smtClean="0">
                <a:ln w="3175" cmpd="sng"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</a:rPr>
              <a:t>Кафедра дерматовенерологии</a:t>
            </a:r>
            <a:r>
              <a:rPr kumimoji="0" lang="ru-RU" sz="3600" b="1" i="0" u="none" strike="noStrike" kern="0" cap="all" spc="0" normalizeH="0" baseline="0" noProof="0" dirty="0" smtClean="0">
                <a:ln w="3175" cmpd="sng">
                  <a:noFill/>
                </a:ln>
                <a:solidFill>
                  <a:srgbClr val="76DBF4"/>
                </a:solidFill>
                <a:effectLst/>
                <a:uLnTx/>
                <a:uFillTx/>
                <a:latin typeface="Century Gothic" panose="020B0502020202020204"/>
              </a:rPr>
              <a:t/>
            </a:r>
            <a:br>
              <a:rPr kumimoji="0" lang="ru-RU" sz="3600" b="1" i="0" u="none" strike="noStrike" kern="0" cap="all" spc="0" normalizeH="0" baseline="0" noProof="0" dirty="0" smtClean="0">
                <a:ln w="3175" cmpd="sng">
                  <a:noFill/>
                </a:ln>
                <a:solidFill>
                  <a:srgbClr val="76DBF4"/>
                </a:solidFill>
                <a:effectLst/>
                <a:uLnTx/>
                <a:uFillTx/>
                <a:latin typeface="Century Gothic" panose="020B0502020202020204"/>
              </a:rPr>
            </a:b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76424" y="475859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5640" y="-1710104"/>
            <a:ext cx="2036240" cy="406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5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051863" y="657558"/>
            <a:ext cx="4852991" cy="895967"/>
          </a:xfrm>
        </p:spPr>
        <p:txBody>
          <a:bodyPr>
            <a:normAutofit fontScale="90000"/>
          </a:bodyPr>
          <a:lstStyle/>
          <a:p>
            <a:r>
              <a:rPr lang="ru-RU" sz="3600" b="1" dirty="0"/>
              <a:t>Геморрагический розовый лишай </a:t>
            </a: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type="body" sz="half" idx="2"/>
          </p:nvPr>
        </p:nvSpPr>
        <p:spPr>
          <a:xfrm>
            <a:off x="1149801" y="2125502"/>
            <a:ext cx="3856037" cy="3541714"/>
          </a:xfrm>
        </p:spPr>
        <p:txBody>
          <a:bodyPr>
            <a:normAutofit/>
          </a:bodyPr>
          <a:lstStyle/>
          <a:p>
            <a:pPr indent="449263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арактеризуется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высыпанием элементов в виде пурпуры, которое возникает на коже и, довольно часто, на слизистой оболочке полости рта.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945396"/>
            <a:ext cx="5625683" cy="484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06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53702" y="256033"/>
            <a:ext cx="3950208" cy="1353373"/>
          </a:xfrm>
        </p:spPr>
        <p:txBody>
          <a:bodyPr>
            <a:noAutofit/>
          </a:bodyPr>
          <a:lstStyle/>
          <a:p>
            <a:pPr algn="ctr"/>
            <a:r>
              <a:rPr lang="ru-RU" b="1" dirty="0"/>
              <a:t>Уртикарный розовый лишай 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49889" y="1851116"/>
            <a:ext cx="5169948" cy="4135958"/>
          </a:xfrm>
          <a:prstGeom prst="rect">
            <a:avLst/>
          </a:prstGeo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1164993" y="1819718"/>
            <a:ext cx="4786356" cy="2736865"/>
          </a:xfrm>
        </p:spPr>
        <p:txBody>
          <a:bodyPr>
            <a:noAutofit/>
          </a:bodyPr>
          <a:lstStyle/>
          <a:p>
            <a:pPr indent="449263" algn="just">
              <a:lnSpc>
                <a:spcPct val="100000"/>
              </a:lnSpc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редставляет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собой поражения в виде волдырей, что придаёт ему сходство с крапивницей. Такой тип заболевания сопровождается интенсивным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зудом.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4692" y="4556583"/>
            <a:ext cx="3085719" cy="2057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90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46704" y="186751"/>
            <a:ext cx="4010512" cy="1639884"/>
          </a:xfrm>
        </p:spPr>
        <p:txBody>
          <a:bodyPr>
            <a:normAutofit/>
          </a:bodyPr>
          <a:lstStyle/>
          <a:p>
            <a:r>
              <a:rPr lang="ru-RU" sz="3600" b="1" dirty="0"/>
              <a:t>Папулёзный розовый лишай </a:t>
            </a: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85816" y="186751"/>
            <a:ext cx="5244306" cy="3601090"/>
          </a:xfrm>
          <a:prstGeom prst="rect">
            <a:avLst/>
          </a:prstGeo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950002" y="1987296"/>
            <a:ext cx="4435814" cy="3541714"/>
          </a:xfrm>
        </p:spPr>
        <p:txBody>
          <a:bodyPr>
            <a:noAutofit/>
          </a:bodyPr>
          <a:lstStyle/>
          <a:p>
            <a:pPr indent="449263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едкая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 заболевания, которая чаще встречается у маленьких детей и беременных женщин. Проявляется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мелкими папулами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размером 1-2 мм, которые могут присутствовать наряду с классическими пятнами и бляшками.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9217" y="4370070"/>
            <a:ext cx="280035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26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41264" y="682574"/>
            <a:ext cx="6039072" cy="4831257"/>
          </a:xfrm>
          <a:prstGeom prst="rect">
            <a:avLst/>
          </a:prstGeo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1082697" y="682574"/>
            <a:ext cx="4233222" cy="4643687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00000"/>
              </a:lnSpc>
            </a:pPr>
            <a:r>
              <a:rPr lang="ru-RU" sz="3900" b="1" dirty="0" smtClean="0"/>
              <a:t>РОЗОВЫЙ ЛИШАЙ, ПОДОБНЫЙ МУЛЬТИФОРМНОЙ ЭРИТЕМЕ</a:t>
            </a:r>
            <a:endParaRPr lang="ru-RU" sz="3900" dirty="0" smtClean="0"/>
          </a:p>
          <a:p>
            <a:pPr indent="542925"/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542925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данном типе заболевания наряду с классическими симптомами отмечаются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мишеневидные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очаги.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11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24172" y="219454"/>
            <a:ext cx="3856037" cy="1079053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Фолликулярный розовый лишай </a:t>
            </a: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27064" y="166698"/>
            <a:ext cx="5206968" cy="4165574"/>
          </a:xfrm>
          <a:prstGeom prst="rect">
            <a:avLst/>
          </a:prstGeo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1044031" y="1425852"/>
            <a:ext cx="5121041" cy="3541714"/>
          </a:xfrm>
        </p:spPr>
        <p:txBody>
          <a:bodyPr>
            <a:normAutofit/>
          </a:bodyPr>
          <a:lstStyle/>
          <a:p>
            <a:pPr indent="542925">
              <a:lnSpc>
                <a:spcPct val="10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арактеризуется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высыпанием сгруппированных в округлые бляшки фолликулярных папул. Часто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существующие наряду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классическими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поражениями.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0220" y="3514209"/>
            <a:ext cx="4666974" cy="311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68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27248" y="728473"/>
            <a:ext cx="3856037" cy="1639884"/>
          </a:xfrm>
        </p:spPr>
        <p:txBody>
          <a:bodyPr/>
          <a:lstStyle/>
          <a:p>
            <a:r>
              <a:rPr lang="ru-RU" b="1" dirty="0"/>
              <a:t>Гигантский розовый лишай Дарье </a:t>
            </a: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2742" y="1012978"/>
            <a:ext cx="6441408" cy="5153126"/>
          </a:xfrm>
          <a:prstGeom prst="rect">
            <a:avLst/>
          </a:prstGeo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628145" y="2729623"/>
            <a:ext cx="4170638" cy="3541714"/>
          </a:xfrm>
        </p:spPr>
        <p:txBody>
          <a:bodyPr>
            <a:noAutofit/>
          </a:bodyPr>
          <a:lstStyle/>
          <a:p>
            <a:pPr indent="357188">
              <a:lnSpc>
                <a:spcPct val="100000"/>
              </a:lnSpc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редставляет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собой бляшки очень большого размера от 5 см до 7 см, при этом отдельные очаги могут достигать размера ладони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пациента.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3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34155" y="609601"/>
            <a:ext cx="3856037" cy="1639884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Кольцевидный окаймлённый розовый лишай </a:t>
            </a:r>
            <a:r>
              <a:rPr lang="ru-RU" b="1" dirty="0" err="1"/>
              <a:t>Видаля</a:t>
            </a:r>
            <a:r>
              <a:rPr lang="ru-RU" b="1" dirty="0"/>
              <a:t> </a:t>
            </a: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20446" y="1261872"/>
            <a:ext cx="5239266" cy="4191413"/>
          </a:xfrm>
          <a:prstGeom prst="rect">
            <a:avLst/>
          </a:prstGeo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1022889" y="2497459"/>
            <a:ext cx="4649492" cy="3541714"/>
          </a:xfrm>
        </p:spPr>
        <p:txBody>
          <a:bodyPr>
            <a:noAutofit/>
          </a:bodyPr>
          <a:lstStyle/>
          <a:p>
            <a:pPr indent="449263">
              <a:lnSpc>
                <a:spcPct val="100000"/>
              </a:lnSpc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окализуется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преимущественно в подмышечной и паховой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областях, характеризуется крупными кольцеобразными высыпаниями розово-синюшного цвета.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99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95928" y="1646515"/>
            <a:ext cx="7521162" cy="443748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3750" y="360491"/>
            <a:ext cx="4045158" cy="1062192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Гипопигментный розовый лишай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91053" y="2043410"/>
            <a:ext cx="3027638" cy="3541714"/>
          </a:xfrm>
        </p:spPr>
        <p:txBody>
          <a:bodyPr>
            <a:noAutofit/>
          </a:bodyPr>
          <a:lstStyle/>
          <a:p>
            <a:pPr indent="357188">
              <a:lnSpc>
                <a:spcPct val="10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аще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встречается у темнокожих и смуглых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людей,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представляет собой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гипопигментные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шелушащиеся бляшки с типичной локализацией.</a:t>
            </a:r>
          </a:p>
        </p:txBody>
      </p:sp>
    </p:spTree>
    <p:extLst>
      <p:ext uri="{BB962C8B-B14F-4D97-AF65-F5344CB8AC3E}">
        <p14:creationId xmlns:p14="http://schemas.microsoft.com/office/powerpoint/2010/main" val="201392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1685" y="456731"/>
            <a:ext cx="4165959" cy="740725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Инверсный розовый лишай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90488" y="236931"/>
            <a:ext cx="4246848" cy="3397478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70691" y="1230786"/>
            <a:ext cx="3856037" cy="3541714"/>
          </a:xfrm>
        </p:spPr>
        <p:txBody>
          <a:bodyPr>
            <a:normAutofit/>
          </a:bodyPr>
          <a:lstStyle/>
          <a:p>
            <a:pPr indent="449263">
              <a:lnSpc>
                <a:spcPct val="10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арактеризуется типичными высыпаниями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области сгибов — подмышечной и паховой областях, локтевых и подколенных ямках.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2374" y="3653941"/>
            <a:ext cx="4445242" cy="296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654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Акральный розовый лишай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41848" y="1037165"/>
            <a:ext cx="5554440" cy="4443552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31397" y="2326977"/>
            <a:ext cx="3856037" cy="3541714"/>
          </a:xfrm>
        </p:spPr>
        <p:txBody>
          <a:bodyPr>
            <a:normAutofit/>
          </a:bodyPr>
          <a:lstStyle/>
          <a:p>
            <a:pPr indent="542925">
              <a:lnSpc>
                <a:spcPct val="100000"/>
              </a:lnSpc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редставляет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собой типичные высыпания в области конечностей — предплечья, запястья, ладони, голени и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подошвы.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31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2175" y="3070447"/>
            <a:ext cx="3787553" cy="378755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6029" y="618518"/>
            <a:ext cx="9905998" cy="1478570"/>
          </a:xfrm>
        </p:spPr>
        <p:txBody>
          <a:bodyPr/>
          <a:lstStyle/>
          <a:p>
            <a:r>
              <a:rPr lang="ru-RU" b="1" dirty="0" smtClean="0"/>
              <a:t>актуальность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58532" y="1609407"/>
            <a:ext cx="9905999" cy="3541714"/>
          </a:xfrm>
        </p:spPr>
        <p:txBody>
          <a:bodyPr/>
          <a:lstStyle/>
          <a:p>
            <a:pPr indent="392113">
              <a:lnSpc>
                <a:spcPct val="10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последние годы появились публикации с описанием атипичных форм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дерматозов,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которых затруднена диагностика и своевременное проведение профилактических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66029" y="3402799"/>
            <a:ext cx="56885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/>
              <a:t>ЦЕЛЬ ИССЛЕДОВАНИЯ</a:t>
            </a:r>
            <a:r>
              <a:rPr lang="ru-RU" sz="4000" b="1" dirty="0" smtClean="0"/>
              <a:t>:</a:t>
            </a:r>
            <a:endParaRPr lang="ru-RU" sz="40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958532" y="4124980"/>
            <a:ext cx="63035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334963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Ознакомить врачей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дерматовенерологов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 проявлениями атипичных форм розового лишая.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91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72600" y="277337"/>
            <a:ext cx="3856037" cy="843261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Односторонний розовый лишай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3801" y="585215"/>
            <a:ext cx="5455134" cy="4364107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017152" y="1213586"/>
            <a:ext cx="4403704" cy="3541714"/>
          </a:xfrm>
        </p:spPr>
        <p:txBody>
          <a:bodyPr>
            <a:normAutofit/>
          </a:bodyPr>
          <a:lstStyle/>
          <a:p>
            <a:pPr indent="449263">
              <a:lnSpc>
                <a:spcPct val="10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резвычайно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редкий вариант, возникающий как у детей, так и у взрослых. При этой форме высыпания расположены на одной стороне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тела.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1546" y="3776884"/>
            <a:ext cx="3664899" cy="261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70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2202" y="438187"/>
            <a:ext cx="3856037" cy="1639884"/>
          </a:xfrm>
        </p:spPr>
        <p:txBody>
          <a:bodyPr/>
          <a:lstStyle/>
          <a:p>
            <a:r>
              <a:rPr lang="ru-RU" b="1" dirty="0"/>
              <a:t>Блашкоидный розовый лишай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62594" y="785256"/>
            <a:ext cx="5715000" cy="4572000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77699" y="2264053"/>
            <a:ext cx="3856037" cy="3541714"/>
          </a:xfrm>
        </p:spPr>
        <p:txBody>
          <a:bodyPr>
            <a:normAutofit/>
          </a:bodyPr>
          <a:lstStyle/>
          <a:p>
            <a:pPr indent="449263">
              <a:lnSpc>
                <a:spcPct val="100000"/>
              </a:lnSpc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арактеризуется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высыпаниями по линиям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Блашко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(пигментация в форме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узора).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82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44306" y="905669"/>
            <a:ext cx="5715000" cy="4572000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50393" y="1133918"/>
            <a:ext cx="4243790" cy="3541714"/>
          </a:xfrm>
        </p:spPr>
        <p:txBody>
          <a:bodyPr>
            <a:noAutofit/>
          </a:bodyPr>
          <a:lstStyle/>
          <a:p>
            <a:pPr indent="357188">
              <a:lnSpc>
                <a:spcPct val="100000"/>
              </a:lnSpc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Поражение полости рта при розовом лишае встречается у 16% пациентов в виде эрозий,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буллёзных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или геморрагических высыпаний, но обычно они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бессимптомны.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37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7667" y="415591"/>
            <a:ext cx="3856037" cy="914461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Асбестовидный розовый лишай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81335" y="0"/>
            <a:ext cx="5010666" cy="4008533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76900" y="1753144"/>
            <a:ext cx="4518108" cy="3541714"/>
          </a:xfrm>
        </p:spPr>
        <p:txBody>
          <a:bodyPr>
            <a:noAutofit/>
          </a:bodyPr>
          <a:lstStyle/>
          <a:p>
            <a:pPr indent="357188">
              <a:lnSpc>
                <a:spcPct val="10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чень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редкая форма заболевания, представленная в виде бляшек в области волосистой части головы, покрытых толстыми плотными чешуйками серого цвета. Клинически она имитирует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pityriasis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amiantacea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5008" y="3056916"/>
            <a:ext cx="3220658" cy="380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70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2425064" y="329183"/>
            <a:ext cx="8791575" cy="538163"/>
          </a:xfrm>
        </p:spPr>
        <p:txBody>
          <a:bodyPr>
            <a:normAutofit fontScale="90000"/>
          </a:bodyPr>
          <a:lstStyle/>
          <a:p>
            <a:r>
              <a:rPr lang="ru-RU" sz="4000" b="1" dirty="0"/>
              <a:t>Диагностика розового лишая</a:t>
            </a: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2048256" y="1141666"/>
            <a:ext cx="9921240" cy="5990654"/>
          </a:xfrm>
        </p:spPr>
        <p:txBody>
          <a:bodyPr>
            <a:noAutofit/>
          </a:bodyPr>
          <a:lstStyle/>
          <a:p>
            <a:pPr indent="449263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диагноз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устанавливается на основании анамнеза (истории заболевания) и характерных клинических признаков. Разработаны диагностические критерии заболевания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263"/>
            <a:r>
              <a:rPr lang="ru-RU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критерии</a:t>
            </a:r>
            <a:r>
              <a:rPr lang="ru-RU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предшествующая высыпаниям "материнская" бляшка.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высыпания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кольцевидной или округлой формы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шелушение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поверхности большинства элементов;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периферическое шелушение в виде "воротничка".</a:t>
            </a:r>
          </a:p>
          <a:p>
            <a:pPr indent="449263"/>
            <a:r>
              <a:rPr lang="ru-RU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Дополнительные критерии</a:t>
            </a:r>
            <a:r>
              <a:rPr lang="ru-RU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локализация на туловище и проксимальных отделах (ближе к центру тела);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расположение вдоль линий натяжения кожи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837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373884" y="943977"/>
            <a:ext cx="5321384" cy="4836887"/>
          </a:xfrm>
        </p:spPr>
        <p:txBody>
          <a:bodyPr>
            <a:noAutofit/>
          </a:bodyPr>
          <a:lstStyle/>
          <a:p>
            <a:r>
              <a:rPr lang="ru-RU" b="1" dirty="0" smtClean="0"/>
              <a:t>Лабораторная диагностика</a:t>
            </a:r>
            <a:r>
              <a:rPr lang="ru-RU" b="1" dirty="0"/>
              <a:t>: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целесообразно по возможности исследовать уровень антител класса G, М к </a:t>
            </a:r>
            <a:r>
              <a:rPr lang="ru-RU" sz="24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герпесвирусам</a:t>
            </a:r>
            <a:r>
              <a:rPr lang="ru-RU" sz="2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и 7 типов</a:t>
            </a: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серологическое исследование на сифилис (МР, ИФА, РПГА, РИФ) для исключения вторичного сифилиса;</a:t>
            </a:r>
            <a:b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микроскопическое исследование соскоба с очагов поражения для исключения микоза гладкой кожи;</a:t>
            </a:r>
            <a:b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046" y="2157252"/>
            <a:ext cx="4998969" cy="255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48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898" y="0"/>
            <a:ext cx="11856203" cy="1073122"/>
          </a:xfrm>
        </p:spPr>
        <p:txBody>
          <a:bodyPr>
            <a:normAutofit/>
          </a:bodyPr>
          <a:lstStyle/>
          <a:p>
            <a:pPr algn="ctr"/>
            <a:r>
              <a:rPr lang="ru-RU" sz="2800" b="1" u="sng" dirty="0"/>
              <a:t>Дифференциальная диагностика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6427"/>
            <a:ext cx="12192000" cy="619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56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308558"/>
            <a:ext cx="9905998" cy="1101794"/>
          </a:xfrm>
        </p:spPr>
        <p:txBody>
          <a:bodyPr/>
          <a:lstStyle/>
          <a:p>
            <a:r>
              <a:rPr lang="ru-RU" b="1" dirty="0" smtClean="0"/>
              <a:t>Лечение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45397" y="1347037"/>
            <a:ext cx="1029087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/>
            <a:r>
              <a:rPr lang="ru-RU" sz="2800" dirty="0" smtClean="0"/>
              <a:t>Заболевание чаще всего не требует никакого лечения. Высыпания разрешаются </a:t>
            </a:r>
            <a:r>
              <a:rPr lang="ru-RU" sz="2800" dirty="0"/>
              <a:t>бесследно </a:t>
            </a:r>
            <a:r>
              <a:rPr lang="ru-RU" sz="2800" dirty="0" smtClean="0"/>
              <a:t> через 3-4 недели. </a:t>
            </a:r>
          </a:p>
          <a:p>
            <a:pPr indent="449263"/>
            <a:endParaRPr lang="ru-RU" sz="2800" dirty="0" smtClean="0"/>
          </a:p>
          <a:p>
            <a:pPr indent="449263"/>
            <a:r>
              <a:rPr lang="ru-RU" sz="2800" dirty="0" smtClean="0"/>
              <a:t>Для лечения используют противовирусные препараты, антибиотики, </a:t>
            </a:r>
            <a:r>
              <a:rPr lang="ru-RU" sz="2800" dirty="0" err="1" smtClean="0"/>
              <a:t>гипосенсибилизирующую</a:t>
            </a:r>
            <a:r>
              <a:rPr lang="ru-RU" sz="2800" dirty="0" smtClean="0"/>
              <a:t> терапию.</a:t>
            </a:r>
          </a:p>
          <a:p>
            <a:pPr indent="449263"/>
            <a:endParaRPr lang="ru-RU" sz="2800" dirty="0" smtClean="0"/>
          </a:p>
          <a:p>
            <a:pPr indent="449263"/>
            <a:r>
              <a:rPr lang="ru-RU" sz="2800" dirty="0" smtClean="0"/>
              <a:t>Щадящая наружная терапия по принципу: «раздраженного не раздражать».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02316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5400" b="1" dirty="0" smtClean="0"/>
              <a:t>СПАСИБО ЗА ВНИМАНИЕ </a:t>
            </a:r>
            <a:br>
              <a:rPr lang="ru-RU" sz="5400" b="1" dirty="0" smtClean="0"/>
            </a:br>
            <a:r>
              <a:rPr lang="ru-RU" sz="5400" b="1" dirty="0" smtClean="0"/>
              <a:t>И БУДЬТЕ ЗДОРОВЫ!</a:t>
            </a:r>
            <a:endParaRPr lang="ru-RU" sz="5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0216" y="2073784"/>
            <a:ext cx="6984910" cy="465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98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400" y="566991"/>
            <a:ext cx="10771322" cy="3541714"/>
          </a:xfrm>
        </p:spPr>
        <p:txBody>
          <a:bodyPr>
            <a:normAutofit/>
          </a:bodyPr>
          <a:lstStyle/>
          <a:p>
            <a:pPr indent="484188"/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Розовый лишай </a:t>
            </a:r>
            <a:r>
              <a:rPr lang="ru-RU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Жибера</a:t>
            </a: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питириаз</a:t>
            </a: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розовый, болезнь </a:t>
            </a:r>
            <a:r>
              <a:rPr lang="ru-RU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Жильбера</a:t>
            </a: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розеола шелушащаяся, </a:t>
            </a:r>
            <a:r>
              <a:rPr lang="ru-RU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pityriasisrosea</a:t>
            </a: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островоспалительное кожное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заболевание, предположительно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герпесвирусной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(6 и 7 типов) и  стрептококковой этиологии,  характеризующееся пятнистой сыпью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розового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цвета, сезонностью (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преимущественно в осеннее и весеннее время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и спонтанно исчезающее в течение 1,5-2 месяцев, обычно не рецидивирующее.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650" y="3456122"/>
            <a:ext cx="4416494" cy="29884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8177" y="3456123"/>
            <a:ext cx="4394843" cy="298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62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6005" y="-186154"/>
            <a:ext cx="9905998" cy="1478570"/>
          </a:xfrm>
        </p:spPr>
        <p:txBody>
          <a:bodyPr/>
          <a:lstStyle/>
          <a:p>
            <a:r>
              <a:rPr lang="ru-RU" b="1" dirty="0" smtClean="0"/>
              <a:t>эпидемиология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0413" y="878286"/>
            <a:ext cx="11100816" cy="5413248"/>
          </a:xfrm>
        </p:spPr>
        <p:txBody>
          <a:bodyPr>
            <a:normAutofit/>
          </a:bodyPr>
          <a:lstStyle/>
          <a:p>
            <a:pPr marL="0" indent="357188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Распространенность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составляет 0,4-4% среди заболеваний кожи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чаще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женщин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чем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мужчин в соотношении 3:2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Заболевание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наблюдается преимущественно у подростков и молодых людей; лица пожилого возраста и дети младшего возраста болеют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редко.</a:t>
            </a:r>
          </a:p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17346" y="2918985"/>
            <a:ext cx="62947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/>
              <a:t>Ф</a:t>
            </a:r>
            <a:r>
              <a:rPr lang="ru-RU" sz="3600" b="1" dirty="0" smtClean="0"/>
              <a:t>АКТОРЫ</a:t>
            </a:r>
            <a:r>
              <a:rPr lang="ru-RU" sz="3600" b="1" dirty="0"/>
              <a:t> </a:t>
            </a:r>
            <a:r>
              <a:rPr lang="ru-RU" sz="3600" b="1" dirty="0" smtClean="0"/>
              <a:t> РИСКА </a:t>
            </a:r>
            <a:endParaRPr lang="ru-RU" sz="36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90413" y="3554311"/>
            <a:ext cx="10662833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Очаги хронической инфекции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ОРВИ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Бронхиты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Ангины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Синуситы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Инсоляция, УФО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Укусы насекомых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Лекарственные препараты</a:t>
            </a:r>
          </a:p>
          <a:p>
            <a:pPr marL="285750" indent="-285750">
              <a:buFont typeface="Arial" pitchFamily="34" charset="0"/>
              <a:buChar char="•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103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847" y="207038"/>
            <a:ext cx="9556939" cy="497050"/>
          </a:xfrm>
        </p:spPr>
        <p:txBody>
          <a:bodyPr>
            <a:noAutofit/>
          </a:bodyPr>
          <a:lstStyle/>
          <a:p>
            <a:pPr algn="ctr"/>
            <a:r>
              <a:rPr lang="ru-RU" b="1" dirty="0"/>
              <a:t>Патогенез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2441" y="805357"/>
            <a:ext cx="7842142" cy="6080760"/>
          </a:xfrm>
        </p:spPr>
        <p:txBody>
          <a:bodyPr>
            <a:noAutofit/>
          </a:bodyPr>
          <a:lstStyle/>
          <a:p>
            <a:pPr indent="484188">
              <a:lnSpc>
                <a:spcPct val="100000"/>
              </a:lnSpc>
            </a:pP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элементах сыпи некоторым авторам методами ПЦР и гибридизации удалось выявить ДНК </a:t>
            </a:r>
            <a:r>
              <a:rPr lang="ru-RU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герпесвирусов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84188">
              <a:lnSpc>
                <a:spcPct val="100000"/>
              </a:lnSpc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использовании ПЦР диагностики было обнаружено,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ДНК </a:t>
            </a:r>
            <a:r>
              <a:rPr lang="ru-RU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герпесвируса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типа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присутствует в поражённой (93%) и здоровой коже (86%), слюне (100%),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мононуклеарных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клетках периферической крови (83%) и образцах сыворотки (100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%)</a:t>
            </a:r>
          </a:p>
          <a:p>
            <a:pPr indent="484188">
              <a:lnSpc>
                <a:spcPct val="100000"/>
              </a:lnSpc>
            </a:pP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ДНК </a:t>
            </a:r>
            <a:r>
              <a:rPr lang="ru-RU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герпесвируса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типа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была обнаружена в поражённой (86%) и здоровой коже (79%), слюне (80%), в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мононуклеарных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клетках периферической крови (83%) и сыворотке (88%). </a:t>
            </a:r>
            <a:endParaRPr lang="ru-RU" sz="2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84188">
              <a:lnSpc>
                <a:spcPct val="100000"/>
              </a:lnSpc>
            </a:pP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свидетельствует о роли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герпесвирусов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HHV-6 и HHV-7 в системной активации при розовом лишае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indent="484188">
              <a:lnSpc>
                <a:spcPct val="100000"/>
              </a:lnSpc>
            </a:pP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сыворотке крови и очагах поражения пациентов определяются антитела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IgM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 цитоплазме </a:t>
            </a:r>
            <a:r>
              <a:rPr lang="ru-RU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кератиноцитов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в сосочковом слое дермы – </a:t>
            </a:r>
            <a:r>
              <a:rPr lang="ru-RU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периваскулярное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скопление </a:t>
            </a:r>
            <a:r>
              <a:rPr lang="uk-UA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Т-хелперов, а в слизистом слое эпидермиса – клеток </a:t>
            </a:r>
            <a:r>
              <a:rPr lang="ru-RU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Лангерганса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3586" y="821405"/>
            <a:ext cx="3616357" cy="571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86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7882" y="1255361"/>
            <a:ext cx="5326108" cy="503695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0813" y="-61234"/>
            <a:ext cx="9905998" cy="1478570"/>
          </a:xfrm>
        </p:spPr>
        <p:txBody>
          <a:bodyPr/>
          <a:lstStyle/>
          <a:p>
            <a:r>
              <a:rPr lang="ru-RU" b="1" dirty="0"/>
              <a:t>Клиническая картина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1443" y="1102386"/>
            <a:ext cx="6648774" cy="5303520"/>
          </a:xfrm>
        </p:spPr>
        <p:txBody>
          <a:bodyPr>
            <a:noAutofit/>
          </a:bodyPr>
          <a:lstStyle/>
          <a:p>
            <a:pPr indent="484188">
              <a:lnSpc>
                <a:spcPct val="10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начале заболевания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обычно возникает «материнское пятно» (около 3 см в диаметре) с четкими границами в виде «медальона» или вытянутого по продольной оси  (признак «висящей занавески») с воротничком чешуек по периферии.  Локализуется материнская бляшка в области туловища, плеч, шеи. </a:t>
            </a:r>
          </a:p>
          <a:p>
            <a:pPr indent="484188">
              <a:lnSpc>
                <a:spcPct val="10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мелкие «дочерние» пятна (иногда папулезные элементы) возникают через 5-15 дней на туловище, верхних конечностях, бедрах, покрытые роговой пленкой , напоминающей папиросную бумагу.  Элементы располагаются по линиям натяжения кожи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Лангера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напоминая «рождественскую елку».</a:t>
            </a:r>
          </a:p>
        </p:txBody>
      </p:sp>
    </p:spTree>
    <p:extLst>
      <p:ext uri="{BB962C8B-B14F-4D97-AF65-F5344CB8AC3E}">
        <p14:creationId xmlns:p14="http://schemas.microsoft.com/office/powerpoint/2010/main" val="153072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59492" y="1259859"/>
            <a:ext cx="6979700" cy="5083175"/>
          </a:xfrm>
        </p:spPr>
        <p:txBody>
          <a:bodyPr>
            <a:normAutofit fontScale="55000" lnSpcReduction="20000"/>
          </a:bodyPr>
          <a:lstStyle/>
          <a:p>
            <a:pPr indent="484188"/>
            <a:r>
              <a:rPr lang="ru-RU" sz="4600" dirty="0">
                <a:latin typeface="Times New Roman" pitchFamily="18" charset="0"/>
                <a:cs typeface="Times New Roman" pitchFamily="18" charset="0"/>
              </a:rPr>
              <a:t>У детей высыпания сопровождаются экссудативным компонентом  (волдыри,  пузырьки, пузыри), выраженным зудом, парестезиями. Нередко поражается лицо, волосистая часть головы.</a:t>
            </a:r>
          </a:p>
          <a:p>
            <a:pPr indent="484188"/>
            <a:r>
              <a:rPr lang="ru-RU" sz="4600" dirty="0">
                <a:latin typeface="Times New Roman" pitchFamily="18" charset="0"/>
                <a:cs typeface="Times New Roman" pitchFamily="18" charset="0"/>
              </a:rPr>
              <a:t>Возможны общие </a:t>
            </a:r>
            <a:r>
              <a:rPr lang="ru-RU" sz="4600" dirty="0" smtClean="0">
                <a:latin typeface="Times New Roman" pitchFamily="18" charset="0"/>
                <a:cs typeface="Times New Roman" pitchFamily="18" charset="0"/>
              </a:rPr>
              <a:t>явления, </a:t>
            </a:r>
            <a:r>
              <a:rPr lang="ru-RU" sz="4600" dirty="0">
                <a:latin typeface="Times New Roman" pitchFamily="18" charset="0"/>
                <a:cs typeface="Times New Roman" pitchFamily="18" charset="0"/>
              </a:rPr>
              <a:t>субфебрилитет, артралгии, лейкоцитоз</a:t>
            </a:r>
            <a:r>
              <a:rPr lang="ru-RU" sz="4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484188"/>
            <a:r>
              <a:rPr lang="ru-RU" sz="4600" i="1" u="sng" dirty="0" smtClean="0">
                <a:latin typeface="Times New Roman" pitchFamily="18" charset="0"/>
                <a:cs typeface="Times New Roman" pitchFamily="18" charset="0"/>
              </a:rPr>
              <a:t>Течение</a:t>
            </a:r>
            <a:r>
              <a:rPr lang="ru-RU" sz="4600" dirty="0" smtClean="0">
                <a:latin typeface="Times New Roman" pitchFamily="18" charset="0"/>
                <a:cs typeface="Times New Roman" pitchFamily="18" charset="0"/>
              </a:rPr>
              <a:t>. Заболевание обычно регрессирует самостоятельно в течение 6-14 недель.</a:t>
            </a:r>
          </a:p>
          <a:p>
            <a:pPr indent="484188"/>
            <a:r>
              <a:rPr lang="ru-RU" sz="4600" i="1" u="sng" dirty="0" smtClean="0">
                <a:latin typeface="Times New Roman" pitchFamily="18" charset="0"/>
                <a:cs typeface="Times New Roman" pitchFamily="18" charset="0"/>
              </a:rPr>
              <a:t>Возможные осложнения:</a:t>
            </a:r>
            <a:r>
              <a:rPr lang="ru-RU" sz="4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600" dirty="0" err="1" smtClean="0">
                <a:latin typeface="Times New Roman" pitchFamily="18" charset="0"/>
                <a:cs typeface="Times New Roman" pitchFamily="18" charset="0"/>
              </a:rPr>
              <a:t>экзематизация</a:t>
            </a:r>
            <a:r>
              <a:rPr lang="ru-RU" sz="4600" dirty="0" smtClean="0">
                <a:latin typeface="Times New Roman" pitchFamily="18" charset="0"/>
                <a:cs typeface="Times New Roman" pitchFamily="18" charset="0"/>
              </a:rPr>
              <a:t>, распространенная </a:t>
            </a:r>
            <a:r>
              <a:rPr lang="ru-RU" sz="4600" dirty="0" err="1" smtClean="0">
                <a:latin typeface="Times New Roman" pitchFamily="18" charset="0"/>
                <a:cs typeface="Times New Roman" pitchFamily="18" charset="0"/>
              </a:rPr>
              <a:t>везикуло</a:t>
            </a:r>
            <a:r>
              <a:rPr lang="ru-RU" sz="4600" dirty="0" smtClean="0">
                <a:latin typeface="Times New Roman" pitchFamily="18" charset="0"/>
                <a:cs typeface="Times New Roman" pitchFamily="18" charset="0"/>
              </a:rPr>
              <a:t>-буллезная сыпь, пиодермия, эритродермия, </a:t>
            </a:r>
            <a:r>
              <a:rPr lang="ru-RU" sz="4600" dirty="0" err="1" smtClean="0">
                <a:latin typeface="Times New Roman" pitchFamily="18" charset="0"/>
                <a:cs typeface="Times New Roman" pitchFamily="18" charset="0"/>
              </a:rPr>
              <a:t>полиаденит</a:t>
            </a:r>
            <a:r>
              <a:rPr lang="ru-RU" sz="4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4600" i="1" u="sng" dirty="0" smtClean="0">
              <a:latin typeface="Times New Roman" pitchFamily="18" charset="0"/>
              <a:cs typeface="Times New Roman" pitchFamily="18" charset="0"/>
            </a:endParaRPr>
          </a:p>
          <a:p>
            <a:pPr indent="484188"/>
            <a:endParaRPr lang="ru-RU" u="sng" dirty="0"/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192" y="2333128"/>
            <a:ext cx="3853216" cy="254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314" y="0"/>
            <a:ext cx="10096500" cy="148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607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2475" y="635645"/>
            <a:ext cx="7013449" cy="6172137"/>
          </a:xfrm>
        </p:spPr>
        <p:txBody>
          <a:bodyPr>
            <a:normAutofit/>
          </a:bodyPr>
          <a:lstStyle/>
          <a:p>
            <a:pPr indent="484188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20% случаев "материнская бляшка" отсутствует или имеются несколько "материнских бляшек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". 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редких случаях "материнская бляшка" является единственным элементом сыпи ("обезглавленный" розовый лишай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indent="484188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Высыпания появляются не одновременно, что обусловливает эволюционный полиморфизм. Элементы начинают разрешаться с центральной части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которая теряет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яркие тона, пигментируется,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шелушится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Постепенно исчезает венчик эритемы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оставляя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нерезко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выраженную гиперпигментацию.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924" y="1724183"/>
            <a:ext cx="3928008" cy="314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123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4605" y="-161772"/>
            <a:ext cx="9905998" cy="1478570"/>
          </a:xfrm>
        </p:spPr>
        <p:txBody>
          <a:bodyPr/>
          <a:lstStyle/>
          <a:p>
            <a:r>
              <a:rPr lang="ru-RU" b="1" dirty="0"/>
              <a:t>Атипичные формы розового лишая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6547" y="1234503"/>
            <a:ext cx="4882328" cy="5340033"/>
          </a:xfrm>
        </p:spPr>
        <p:txBody>
          <a:bodyPr>
            <a:noAutofit/>
          </a:bodyPr>
          <a:lstStyle/>
          <a:p>
            <a:pPr indent="0">
              <a:buNone/>
            </a:pPr>
            <a:r>
              <a:rPr lang="ru-RU" sz="2800" b="1" dirty="0" smtClean="0"/>
              <a:t>ВЕЗИКУЛЯРНЫЙ РОЗОВЫЙ ЛИШАЙ</a:t>
            </a:r>
          </a:p>
          <a:p>
            <a:pPr indent="392113">
              <a:buNone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енерализованное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высыпание везикул (пузырьков) диаметром 2-6 мм, часто образующих "розетки" и сопровождающихся сильным зудом. Чаще всего встречается у детей и подростков и может локализоваться в области волосистой части головы, ладоней и подошв.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2161" y="1078992"/>
            <a:ext cx="62865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47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Контур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Контур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онтур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TM04033919[[fn=Контур]]</Template>
  <TotalTime>331</TotalTime>
  <Words>1033</Words>
  <Application>Microsoft Office PowerPoint</Application>
  <PresentationFormat>Произвольный</PresentationFormat>
  <Paragraphs>89</Paragraphs>
  <Slides>28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Контур</vt:lpstr>
      <vt:lpstr>«Атипичные проявления розового лишая»</vt:lpstr>
      <vt:lpstr>актуальность</vt:lpstr>
      <vt:lpstr>Презентация PowerPoint</vt:lpstr>
      <vt:lpstr>эпидемиология</vt:lpstr>
      <vt:lpstr>Патогенез</vt:lpstr>
      <vt:lpstr>Клиническая картина</vt:lpstr>
      <vt:lpstr>Презентация PowerPoint</vt:lpstr>
      <vt:lpstr>Презентация PowerPoint</vt:lpstr>
      <vt:lpstr>Атипичные формы розового лишая</vt:lpstr>
      <vt:lpstr>Геморрагический розовый лишай </vt:lpstr>
      <vt:lpstr>Уртикарный розовый лишай </vt:lpstr>
      <vt:lpstr>Папулёзный розовый лишай </vt:lpstr>
      <vt:lpstr>Презентация PowerPoint</vt:lpstr>
      <vt:lpstr>Фолликулярный розовый лишай </vt:lpstr>
      <vt:lpstr>Гигантский розовый лишай Дарье </vt:lpstr>
      <vt:lpstr>Кольцевидный окаймлённый розовый лишай Видаля </vt:lpstr>
      <vt:lpstr>Гипопигментный розовый лишай </vt:lpstr>
      <vt:lpstr>Инверсный розовый лишай </vt:lpstr>
      <vt:lpstr>Акральный розовый лишай </vt:lpstr>
      <vt:lpstr>Односторонний розовый лишай </vt:lpstr>
      <vt:lpstr>Блашкоидный розовый лишай </vt:lpstr>
      <vt:lpstr>Презентация PowerPoint</vt:lpstr>
      <vt:lpstr>Асбестовидный розовый лишай </vt:lpstr>
      <vt:lpstr>Диагностика розового лишая</vt:lpstr>
      <vt:lpstr>Лабораторная диагностика:  - целесообразно по возможности исследовать уровень антител класса G, М к герпесвирусам 6 и 7 типов.  - серологическое исследование на сифилис (МР, ИФА, РПГА, РИФ) для исключения вторичного сифилиса;  - микроскопическое исследование соскоба с очагов поражения для исключения микоза гладкой кожи;  </vt:lpstr>
      <vt:lpstr>Дифференциальная диагностика</vt:lpstr>
      <vt:lpstr>Лечение</vt:lpstr>
      <vt:lpstr>СПАСИБО ЗА ВНИМАНИЕ  И БУДЬТЕ ЗДОРОВЫ!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 Исакова</dc:creator>
  <cp:lastModifiedBy>ЧАС</cp:lastModifiedBy>
  <cp:revision>40</cp:revision>
  <dcterms:created xsi:type="dcterms:W3CDTF">2020-04-19T16:26:29Z</dcterms:created>
  <dcterms:modified xsi:type="dcterms:W3CDTF">2020-10-27T08:24:43Z</dcterms:modified>
</cp:coreProperties>
</file>