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7" r:id="rId9"/>
    <p:sldId id="294" r:id="rId10"/>
    <p:sldId id="296" r:id="rId11"/>
    <p:sldId id="295" r:id="rId12"/>
    <p:sldId id="292" r:id="rId13"/>
    <p:sldId id="290" r:id="rId14"/>
    <p:sldId id="291" r:id="rId15"/>
    <p:sldId id="288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63" r:id="rId24"/>
    <p:sldId id="364" r:id="rId25"/>
    <p:sldId id="347" r:id="rId26"/>
    <p:sldId id="348" r:id="rId27"/>
    <p:sldId id="349" r:id="rId28"/>
    <p:sldId id="350" r:id="rId29"/>
    <p:sldId id="365" r:id="rId30"/>
    <p:sldId id="366" r:id="rId31"/>
    <p:sldId id="353" r:id="rId32"/>
    <p:sldId id="354" r:id="rId33"/>
    <p:sldId id="355" r:id="rId34"/>
    <p:sldId id="362" r:id="rId35"/>
    <p:sldId id="358" r:id="rId36"/>
    <p:sldId id="359" r:id="rId37"/>
    <p:sldId id="360" r:id="rId38"/>
    <p:sldId id="361" r:id="rId39"/>
    <p:sldId id="266" r:id="rId40"/>
    <p:sldId id="267" r:id="rId41"/>
    <p:sldId id="269" r:id="rId42"/>
    <p:sldId id="270" r:id="rId43"/>
    <p:sldId id="271" r:id="rId44"/>
    <p:sldId id="272" r:id="rId45"/>
    <p:sldId id="273" r:id="rId46"/>
    <p:sldId id="274" r:id="rId47"/>
    <p:sldId id="367" r:id="rId48"/>
    <p:sldId id="337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B2D"/>
    <a:srgbClr val="05AACB"/>
    <a:srgbClr val="8223AD"/>
    <a:srgbClr val="EBF105"/>
    <a:srgbClr val="190FE7"/>
    <a:srgbClr val="9A2ACC"/>
    <a:srgbClr val="BCBC08"/>
    <a:srgbClr val="C21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46F102-075F-4FFA-A3CA-6FE8B5473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8B1AF-7811-431F-866D-AE1E3DE08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6643F-8450-4E09-A1FB-22E41AD63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E55DD4-CCF5-4B63-A514-388E069A5F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C36B0F-769F-42DB-9BE8-B6AB4D90B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9FD67-E5BC-4385-91B7-BF7B1EDD14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7B603-85E6-4621-BABD-D0EC08F8E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2D129-4315-41D7-9249-7AA0614807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E2E70-9447-4682-8E28-E42131842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A3ADD-1E46-417A-9350-571CED7B2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C3ECD5-E93F-4E4E-A1B3-979286734A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790B61-AC33-4245-ADCB-4AD0B7ABA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664"/>
            <a:ext cx="7632700" cy="3456384"/>
          </a:xfrm>
        </p:spPr>
        <p:txBody>
          <a:bodyPr>
            <a:normAutofit/>
          </a:bodyPr>
          <a:lstStyle/>
          <a:p>
            <a:pPr algn="ctr"/>
            <a:r>
              <a:rPr lang="ru-RU" sz="5600" dirty="0" smtClean="0">
                <a:solidFill>
                  <a:srgbClr val="C21402"/>
                </a:solidFill>
              </a:rPr>
              <a:t>«</a:t>
            </a:r>
            <a:r>
              <a:rPr lang="ru-RU" b="1" dirty="0">
                <a:solidFill>
                  <a:srgbClr val="C21402"/>
                </a:solidFill>
              </a:rPr>
              <a:t>Стратегия управления организацией</a:t>
            </a:r>
            <a:br>
              <a:rPr lang="ru-RU" b="1" dirty="0">
                <a:solidFill>
                  <a:srgbClr val="C21402"/>
                </a:solidFill>
              </a:rPr>
            </a:br>
            <a:r>
              <a:rPr lang="ru-RU" b="1" dirty="0">
                <a:solidFill>
                  <a:srgbClr val="C21402"/>
                </a:solidFill>
              </a:rPr>
              <a:t> в условиях перемен</a:t>
            </a:r>
            <a:r>
              <a:rPr lang="ru-RU" sz="5600" dirty="0" smtClean="0">
                <a:solidFill>
                  <a:srgbClr val="C21402"/>
                </a:solidFill>
              </a:rPr>
              <a:t>»</a:t>
            </a:r>
            <a:br>
              <a:rPr lang="ru-RU" sz="5600" dirty="0" smtClean="0">
                <a:solidFill>
                  <a:srgbClr val="C21402"/>
                </a:solidFill>
              </a:rPr>
            </a:br>
            <a:r>
              <a:rPr lang="ru-RU" sz="2400" dirty="0" smtClean="0">
                <a:solidFill>
                  <a:srgbClr val="C21402"/>
                </a:solidFill>
              </a:rPr>
              <a:t/>
            </a:r>
            <a:br>
              <a:rPr lang="ru-RU" sz="2400" dirty="0" smtClean="0">
                <a:solidFill>
                  <a:srgbClr val="C21402"/>
                </a:solidFill>
              </a:rPr>
            </a:br>
            <a:r>
              <a:rPr lang="ru-RU" sz="2400" dirty="0" err="1" smtClean="0">
                <a:solidFill>
                  <a:srgbClr val="C21402"/>
                </a:solidFill>
              </a:rPr>
              <a:t>К.мед.н</a:t>
            </a:r>
            <a:r>
              <a:rPr lang="ru-RU" sz="2400" dirty="0" smtClean="0">
                <a:solidFill>
                  <a:srgbClr val="C21402"/>
                </a:solidFill>
              </a:rPr>
              <a:t>. </a:t>
            </a:r>
            <a:r>
              <a:rPr lang="ru-RU" sz="2400" dirty="0" err="1" smtClean="0">
                <a:solidFill>
                  <a:srgbClr val="C21402"/>
                </a:solidFill>
              </a:rPr>
              <a:t>Швыдкий</a:t>
            </a:r>
            <a:r>
              <a:rPr lang="ru-RU" sz="2400" dirty="0" smtClean="0">
                <a:solidFill>
                  <a:srgbClr val="C21402"/>
                </a:solidFill>
              </a:rPr>
              <a:t> О.В.</a:t>
            </a:r>
            <a:endParaRPr lang="ru-RU" sz="5600" dirty="0">
              <a:solidFill>
                <a:srgbClr val="C214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68801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i="1" u="sng" dirty="0">
                <a:solidFill>
                  <a:srgbClr val="C21402"/>
                </a:solidFill>
                <a:latin typeface="Times New Roman" pitchFamily="18" charset="0"/>
              </a:rPr>
              <a:t>3. Неофициальная культура</a:t>
            </a:r>
            <a:r>
              <a:rPr lang="ru-RU" sz="3200" b="1" i="1" dirty="0">
                <a:solidFill>
                  <a:srgbClr val="C21402"/>
                </a:solidFill>
                <a:latin typeface="Times New Roman" pitchFamily="18" charset="0"/>
              </a:rPr>
              <a:t>:</a:t>
            </a:r>
            <a:r>
              <a:rPr lang="ru-RU" sz="32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3200" dirty="0"/>
              <a:t>- это вещи нематериальные и трудно поддающиеся изменениям («как здесь делаются дела» - ценности, церемонии, ритуалы, источники власти, неофициальные альянсы, нормы поведения, неофициальные поощрения и наказания, сети связей и т. д.).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68801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400" b="1" i="1" u="sng" dirty="0">
                <a:solidFill>
                  <a:srgbClr val="C21402"/>
                </a:solidFill>
                <a:latin typeface="Times New Roman" pitchFamily="18" charset="0"/>
              </a:rPr>
              <a:t>4. Индивидуумы.</a:t>
            </a:r>
            <a:r>
              <a:rPr lang="ru-RU" sz="3400" u="sng" dirty="0"/>
              <a:t> </a:t>
            </a:r>
            <a:endParaRPr lang="ru-RU" sz="3400" u="sng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34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400" dirty="0" smtClean="0"/>
              <a:t>  Привносят </a:t>
            </a:r>
            <a:r>
              <a:rPr lang="ru-RU" sz="3400" dirty="0"/>
              <a:t>различные навыки, знания, опыт, личностные качества, ценности, устремления и линии поведения. </a:t>
            </a:r>
            <a:endParaRPr lang="ru-RU" sz="3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400" i="1" dirty="0" smtClean="0"/>
              <a:t>Несоответствие </a:t>
            </a:r>
            <a:r>
              <a:rPr lang="ru-RU" sz="3400" dirty="0"/>
              <a:t>между характеристиками индивидуумов и изменяющимися официальными и неофициальными структурами – </a:t>
            </a:r>
            <a:r>
              <a:rPr lang="ru-RU" sz="3400" i="1" dirty="0"/>
              <a:t>основной источник стрессов в периоды быстрых изменений</a:t>
            </a:r>
            <a:r>
              <a:rPr lang="ru-RU" sz="3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68801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000" b="1" i="1" dirty="0" smtClean="0">
                <a:solidFill>
                  <a:srgbClr val="C21402"/>
                </a:solidFill>
              </a:rPr>
              <a:t>Внешний</a:t>
            </a:r>
            <a:r>
              <a:rPr lang="ru-RU" sz="3000" i="1" dirty="0" smtClean="0">
                <a:solidFill>
                  <a:srgbClr val="C21402"/>
                </a:solidFill>
              </a:rPr>
              <a:t> элемент (один)</a:t>
            </a:r>
            <a:r>
              <a:rPr lang="ru-RU" sz="3000" b="1" dirty="0" smtClean="0">
                <a:solidFill>
                  <a:srgbClr val="C21402"/>
                </a:solidFill>
              </a:rPr>
              <a:t>:</a:t>
            </a:r>
            <a:endParaRPr lang="ru-RU" sz="3000" b="1" dirty="0">
              <a:solidFill>
                <a:srgbClr val="C2140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600" b="1" i="1" dirty="0" smtClean="0">
                <a:solidFill>
                  <a:srgbClr val="C21402"/>
                </a:solidFill>
              </a:rPr>
              <a:t>   </a:t>
            </a:r>
            <a:r>
              <a:rPr lang="ru-RU" sz="2400" b="1" i="1" dirty="0" smtClean="0">
                <a:solidFill>
                  <a:srgbClr val="C21402"/>
                </a:solidFill>
              </a:rPr>
              <a:t>Окружение</a:t>
            </a:r>
            <a:r>
              <a:rPr lang="ru-RU" sz="2400" b="1" i="1" dirty="0">
                <a:solidFill>
                  <a:srgbClr val="C21402"/>
                </a:solidFill>
              </a:rPr>
              <a:t>.</a:t>
            </a:r>
            <a:r>
              <a:rPr lang="ru-RU" sz="2400" b="1" i="1" dirty="0">
                <a:solidFill>
                  <a:srgbClr val="EBF105"/>
                </a:solidFill>
              </a:rPr>
              <a:t> </a:t>
            </a:r>
            <a:r>
              <a:rPr lang="ru-RU" sz="2400" dirty="0"/>
              <a:t>Закрытых систем не бывает. Вокруг любой организации (отдела/группы) существует окружение других организаций (отделов/групп), которые контактируют друг с другом через общую границу.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 В </a:t>
            </a:r>
            <a:r>
              <a:rPr lang="ru-RU" sz="2400" dirty="0"/>
              <a:t>процессе работы не всегда необходимо взаимодействие со всем окружением. Менеджер должен выделять время на работу только с теми из окружения, которые имеют важное значение для успеха его работы.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     Поэтому </a:t>
            </a:r>
            <a:r>
              <a:rPr lang="ru-RU" sz="2400" i="1" u="sng" dirty="0"/>
              <a:t>задача менеджера</a:t>
            </a:r>
            <a:r>
              <a:rPr lang="ru-RU" sz="2400" dirty="0"/>
              <a:t> – отобрать ключевые сегменты из окружения.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6880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800" b="1" i="1" dirty="0" smtClean="0">
                <a:solidFill>
                  <a:srgbClr val="C21402"/>
                </a:solidFill>
              </a:rPr>
              <a:t>Два </a:t>
            </a:r>
            <a:r>
              <a:rPr lang="ru-RU" sz="3800" b="1" i="1" dirty="0">
                <a:solidFill>
                  <a:srgbClr val="C21402"/>
                </a:solidFill>
              </a:rPr>
              <a:t>дополнительные элемента:</a:t>
            </a:r>
          </a:p>
          <a:p>
            <a:pPr>
              <a:buFont typeface="Wingdings" pitchFamily="2" charset="2"/>
              <a:buNone/>
            </a:pPr>
            <a:r>
              <a:rPr lang="ru-RU" sz="3200" i="1" dirty="0">
                <a:solidFill>
                  <a:srgbClr val="C21402"/>
                </a:solidFill>
              </a:rPr>
              <a:t>●</a:t>
            </a:r>
            <a:r>
              <a:rPr lang="ru-RU" sz="3200" i="1" u="sng" dirty="0">
                <a:solidFill>
                  <a:srgbClr val="C21402"/>
                </a:solidFill>
              </a:rPr>
              <a:t>Разделяемое видение будущего</a:t>
            </a:r>
            <a:r>
              <a:rPr lang="ru-RU" sz="3200" dirty="0"/>
              <a:t> – это картина желаемого будущего организации для большинства работников. Реализация этого видения - </a:t>
            </a:r>
            <a:r>
              <a:rPr lang="ru-RU" sz="3200" i="1" dirty="0"/>
              <a:t>основная цель</a:t>
            </a:r>
            <a:r>
              <a:rPr lang="ru-RU" sz="3200" dirty="0"/>
              <a:t> организации, на достижение которой направлена её энергия.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6880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solidFill>
                  <a:srgbClr val="C21402"/>
                </a:solidFill>
              </a:rPr>
              <a:t>●</a:t>
            </a:r>
            <a:r>
              <a:rPr lang="ru-RU" sz="3000" b="1" i="1" u="sng" dirty="0">
                <a:solidFill>
                  <a:srgbClr val="C21402"/>
                </a:solidFill>
              </a:rPr>
              <a:t>Руководство</a:t>
            </a:r>
            <a:r>
              <a:rPr lang="ru-RU" sz="3000" dirty="0">
                <a:solidFill>
                  <a:srgbClr val="C21402"/>
                </a:solidFill>
              </a:rPr>
              <a:t>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000" dirty="0"/>
              <a:t>– </a:t>
            </a:r>
            <a:r>
              <a:rPr lang="ru-RU" sz="3000" i="1" dirty="0"/>
              <a:t>это совокупность действий</a:t>
            </a:r>
            <a:r>
              <a:rPr lang="ru-RU" sz="3000" dirty="0"/>
              <a:t>, заставляющих организацию целеустремленно двигаться в направлении, которое определяется разделяемым видением будущего;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000" dirty="0"/>
              <a:t>– </a:t>
            </a:r>
            <a:r>
              <a:rPr lang="ru-RU" sz="3000" i="1" dirty="0"/>
              <a:t>включает в себя</a:t>
            </a:r>
            <a:r>
              <a:rPr lang="ru-RU" sz="3000" dirty="0"/>
              <a:t> выслушивание и консультирование подчиненных, наставничество, инициирование изменений, демонстрацию личного примера и т. д. </a:t>
            </a:r>
          </a:p>
        </p:txBody>
      </p:sp>
      <p:pic>
        <p:nvPicPr>
          <p:cNvPr id="38914" name="Picture 2" descr="https://media.giphy.com/media/oW4Gt2ZPynZAc/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929082"/>
            <a:ext cx="3905224" cy="292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612053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700" b="1" u="sng" dirty="0"/>
              <a:t>Выводы по диагностической модели</a:t>
            </a:r>
            <a:r>
              <a:rPr lang="ru-RU" sz="2700" u="sng" dirty="0"/>
              <a:t>:</a:t>
            </a:r>
            <a:endParaRPr lang="ru-RU" sz="2700" b="1" dirty="0"/>
          </a:p>
          <a:p>
            <a:pPr>
              <a:lnSpc>
                <a:spcPct val="90000"/>
              </a:lnSpc>
            </a:pPr>
            <a:r>
              <a:rPr lang="ru-RU" sz="3000" b="1" i="1" dirty="0">
                <a:solidFill>
                  <a:srgbClr val="C21402"/>
                </a:solidFill>
                <a:latin typeface="Times New Roman" pitchFamily="18" charset="0"/>
              </a:rPr>
              <a:t>Диагностическая модель</a:t>
            </a:r>
            <a:r>
              <a:rPr lang="ru-RU" sz="3000" dirty="0">
                <a:solidFill>
                  <a:srgbClr val="C21402"/>
                </a:solidFill>
              </a:rPr>
              <a:t> </a:t>
            </a:r>
            <a:r>
              <a:rPr lang="ru-RU" sz="3000" u="sng" dirty="0">
                <a:solidFill>
                  <a:srgbClr val="C21402"/>
                </a:solidFill>
              </a:rPr>
              <a:t>может </a:t>
            </a:r>
            <a:r>
              <a:rPr lang="ru-RU" sz="3000" u="sng" dirty="0" smtClean="0">
                <a:solidFill>
                  <a:srgbClr val="C21402"/>
                </a:solidFill>
              </a:rPr>
              <a:t>помочь </a:t>
            </a:r>
            <a:r>
              <a:rPr lang="ru-RU" sz="3000" dirty="0" smtClean="0"/>
              <a:t>менеджеру</a:t>
            </a:r>
            <a:r>
              <a:rPr lang="ru-RU" sz="3000" b="1" u="sng" dirty="0" smtClean="0">
                <a:solidFill>
                  <a:srgbClr val="C21402"/>
                </a:solidFill>
              </a:rPr>
              <a:t>:</a:t>
            </a:r>
            <a:endParaRPr lang="ru-RU" sz="3000" b="1" u="sng" dirty="0">
              <a:solidFill>
                <a:srgbClr val="C2140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/>
              <a:t>-</a:t>
            </a:r>
            <a:r>
              <a:rPr lang="ru-RU" sz="3000" dirty="0" smtClean="0"/>
              <a:t> </a:t>
            </a:r>
            <a:r>
              <a:rPr lang="ru-RU" sz="3000" dirty="0"/>
              <a:t>составляющему проект изменений, </a:t>
            </a:r>
            <a:r>
              <a:rPr lang="ru-RU" sz="3000" dirty="0">
                <a:solidFill>
                  <a:srgbClr val="C21402"/>
                </a:solidFill>
                <a:cs typeface="Arial" charset="0"/>
              </a:rPr>
              <a:t>●</a:t>
            </a:r>
            <a:r>
              <a:rPr lang="ru-RU" sz="3000" i="1" dirty="0"/>
              <a:t>разобраться</a:t>
            </a:r>
            <a:r>
              <a:rPr lang="ru-RU" sz="3000" dirty="0"/>
              <a:t> в текущей ситуации и </a:t>
            </a:r>
            <a:r>
              <a:rPr lang="ru-RU" sz="3000" dirty="0">
                <a:solidFill>
                  <a:srgbClr val="C21402"/>
                </a:solidFill>
                <a:cs typeface="Arial" charset="0"/>
              </a:rPr>
              <a:t>●</a:t>
            </a:r>
            <a:r>
              <a:rPr lang="ru-RU" sz="3000" i="1" dirty="0"/>
              <a:t>найти адекватные способы</a:t>
            </a:r>
            <a:r>
              <a:rPr lang="ru-RU" sz="3000" dirty="0"/>
              <a:t> вмешательства;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000" dirty="0"/>
              <a:t>- </a:t>
            </a:r>
            <a:r>
              <a:rPr lang="ru-RU" sz="3000" dirty="0" smtClean="0">
                <a:solidFill>
                  <a:srgbClr val="C21402"/>
                </a:solidFill>
                <a:cs typeface="Arial" charset="0"/>
              </a:rPr>
              <a:t>●</a:t>
            </a:r>
            <a:r>
              <a:rPr lang="ru-RU" sz="3000" i="1" dirty="0"/>
              <a:t>действовать</a:t>
            </a:r>
            <a:r>
              <a:rPr lang="ru-RU" sz="3000" dirty="0"/>
              <a:t> не просто активно, а </a:t>
            </a:r>
            <a:r>
              <a:rPr lang="ru-RU" sz="3000" dirty="0">
                <a:solidFill>
                  <a:srgbClr val="C21402"/>
                </a:solidFill>
                <a:cs typeface="Arial" charset="0"/>
              </a:rPr>
              <a:t>●</a:t>
            </a:r>
            <a:r>
              <a:rPr lang="ru-RU" sz="3000" i="1" dirty="0"/>
              <a:t>заранее решать</a:t>
            </a:r>
            <a:r>
              <a:rPr lang="ru-RU" sz="3000" dirty="0"/>
              <a:t>, каким должно быть его вмешательство (</a:t>
            </a:r>
            <a:r>
              <a:rPr lang="ru-RU" sz="3000" i="1" dirty="0"/>
              <a:t>например</a:t>
            </a:r>
            <a:r>
              <a:rPr lang="ru-RU" sz="3000" dirty="0"/>
              <a:t>, замена на ключевом посту консервативно работника на энергичного новатора для успеха инновационного проекта).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endParaRPr lang="ru-RU" sz="1700" u="sng" dirty="0">
              <a:solidFill>
                <a:srgbClr val="CC3300"/>
              </a:solidFill>
            </a:endParaRPr>
          </a:p>
          <a:p>
            <a:pPr marL="590550" indent="-590550">
              <a:buFont typeface="Wingdings" pitchFamily="2" charset="2"/>
              <a:buNone/>
            </a:pPr>
            <a:r>
              <a:rPr lang="ru-RU" sz="4600" dirty="0" smtClean="0">
                <a:solidFill>
                  <a:srgbClr val="CC3300"/>
                </a:solidFill>
              </a:rPr>
              <a:t>     </a:t>
            </a:r>
            <a:r>
              <a:rPr lang="ru-RU" sz="3600" dirty="0" smtClean="0">
                <a:solidFill>
                  <a:srgbClr val="CC3300"/>
                </a:solidFill>
              </a:rPr>
              <a:t>Чтобы </a:t>
            </a:r>
            <a:r>
              <a:rPr lang="ru-RU" sz="3600" dirty="0">
                <a:solidFill>
                  <a:srgbClr val="CC3300"/>
                </a:solidFill>
              </a:rPr>
              <a:t>выполнить анализ текущего состояния и желаемого будущего организации, </a:t>
            </a:r>
            <a:r>
              <a:rPr lang="ru-RU" sz="3600" u="sng" dirty="0">
                <a:solidFill>
                  <a:srgbClr val="CC3300"/>
                </a:solidFill>
              </a:rPr>
              <a:t>менеджер</a:t>
            </a:r>
            <a:r>
              <a:rPr lang="ru-RU" sz="3600" dirty="0">
                <a:solidFill>
                  <a:srgbClr val="CC3300"/>
                </a:solidFill>
              </a:rPr>
              <a:t> может </a:t>
            </a:r>
            <a:r>
              <a:rPr lang="ru-RU" sz="3600" u="sng" dirty="0">
                <a:solidFill>
                  <a:srgbClr val="CC3300"/>
                </a:solidFill>
              </a:rPr>
              <a:t>воспользоваться </a:t>
            </a:r>
            <a:endParaRPr lang="ru-RU" sz="3600" u="sng" dirty="0" smtClean="0">
              <a:solidFill>
                <a:srgbClr val="CC3300"/>
              </a:solidFill>
            </a:endParaRPr>
          </a:p>
          <a:p>
            <a:pPr marL="590550" indent="-590550">
              <a:buFont typeface="Wingdings" pitchFamily="2" charset="2"/>
              <a:buNone/>
            </a:pPr>
            <a:r>
              <a:rPr lang="ru-RU" sz="3600" b="1" i="1" u="sng" dirty="0" smtClean="0">
                <a:solidFill>
                  <a:srgbClr val="CC3300"/>
                </a:solidFill>
              </a:rPr>
              <a:t>четырьмя</a:t>
            </a:r>
            <a:r>
              <a:rPr lang="ru-RU" sz="3600" b="1" i="1" dirty="0" smtClean="0">
                <a:solidFill>
                  <a:srgbClr val="CC3300"/>
                </a:solidFill>
              </a:rPr>
              <a:t> </a:t>
            </a:r>
            <a:r>
              <a:rPr lang="ru-RU" sz="3600" b="1" i="1" u="sng" dirty="0">
                <a:solidFill>
                  <a:srgbClr val="CC3300"/>
                </a:solidFill>
              </a:rPr>
              <a:t>инструментами: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050" t="7484" r="37234" b="7300"/>
          <a:stretch>
            <a:fillRect/>
          </a:stretch>
        </p:blipFill>
        <p:spPr bwMode="auto">
          <a:xfrm>
            <a:off x="6948264" y="3212976"/>
            <a:ext cx="1648644" cy="360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/>
          <a:lstStyle/>
          <a:p>
            <a:pPr marL="590550" indent="-590550" algn="ctr"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>
                <a:solidFill>
                  <a:srgbClr val="CC3300"/>
                </a:solidFill>
              </a:rPr>
              <a:t>Инструмент первый:</a:t>
            </a:r>
          </a:p>
          <a:p>
            <a:pPr marL="590550" indent="-590550">
              <a:lnSpc>
                <a:spcPct val="90000"/>
              </a:lnSpc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CC3300"/>
                </a:solidFill>
              </a:rPr>
              <a:t>    </a:t>
            </a:r>
            <a:r>
              <a:rPr lang="ru-RU" sz="3600" b="1" i="1" u="sng" dirty="0" smtClean="0">
                <a:solidFill>
                  <a:srgbClr val="CC3300"/>
                </a:solidFill>
              </a:rPr>
              <a:t>Анализ </a:t>
            </a:r>
            <a:r>
              <a:rPr lang="ru-RU" sz="3600" b="1" i="1" u="sng" dirty="0">
                <a:solidFill>
                  <a:srgbClr val="CC3300"/>
                </a:solidFill>
              </a:rPr>
              <a:t>поля сил</a:t>
            </a:r>
            <a:r>
              <a:rPr lang="ru-RU" sz="3600" dirty="0"/>
              <a:t> - предназначен для определения сил, помогающих менеджеру проводить изменения и направленных против преград; определив эти силы, менеджер сможет решить, как использовать позитивные силы и ослабить негативные;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/>
          <a:lstStyle/>
          <a:p>
            <a:pPr marL="590550" indent="-590550" algn="ctr">
              <a:lnSpc>
                <a:spcPct val="90000"/>
              </a:lnSpc>
              <a:buClr>
                <a:schemeClr val="tx1"/>
              </a:buClr>
              <a:buSzPct val="90000"/>
              <a:buFont typeface="Wingdings" pitchFamily="2" charset="2"/>
              <a:buNone/>
            </a:pPr>
            <a:endParaRPr lang="ru-RU" i="1" dirty="0" smtClean="0">
              <a:solidFill>
                <a:srgbClr val="CC3300"/>
              </a:solidFill>
            </a:endParaRPr>
          </a:p>
          <a:p>
            <a:pPr marL="590550" indent="-590550" algn="ctr">
              <a:lnSpc>
                <a:spcPct val="90000"/>
              </a:lnSpc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ru-RU" i="1" dirty="0" smtClean="0">
                <a:solidFill>
                  <a:srgbClr val="CC3300"/>
                </a:solidFill>
              </a:rPr>
              <a:t>Инструмент </a:t>
            </a:r>
            <a:r>
              <a:rPr lang="ru-RU" i="1" dirty="0">
                <a:solidFill>
                  <a:srgbClr val="CC3300"/>
                </a:solidFill>
              </a:rPr>
              <a:t>второй:</a:t>
            </a:r>
            <a:endParaRPr lang="ru-RU" sz="2000" b="1" i="1" dirty="0"/>
          </a:p>
          <a:p>
            <a:pPr marL="590550" indent="-590550">
              <a:lnSpc>
                <a:spcPct val="90000"/>
              </a:lnSpc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CC3300"/>
                </a:solidFill>
              </a:rPr>
              <a:t>    </a:t>
            </a:r>
            <a:r>
              <a:rPr lang="ru-RU" sz="2800" b="1" i="1" u="sng" dirty="0" smtClean="0">
                <a:solidFill>
                  <a:srgbClr val="CC3300"/>
                </a:solidFill>
              </a:rPr>
              <a:t>Картография </a:t>
            </a:r>
            <a:r>
              <a:rPr lang="ru-RU" sz="2800" b="1" i="1" u="sng" dirty="0">
                <a:solidFill>
                  <a:srgbClr val="CC3300"/>
                </a:solidFill>
              </a:rPr>
              <a:t>окружения</a:t>
            </a:r>
            <a:r>
              <a:rPr lang="ru-RU" sz="2800" b="1" i="1" dirty="0"/>
              <a:t> </a:t>
            </a:r>
            <a:r>
              <a:rPr lang="ru-RU" sz="2800" dirty="0"/>
              <a:t>- предназначен для определения индивидуумов, групп и факторов, образующих окружение менеджера, с целью выделить тех, которые могут иметь решающее значение для реализации намеченных изменений</a:t>
            </a:r>
            <a:r>
              <a:rPr lang="ru-RU" sz="2800" i="1" dirty="0"/>
              <a:t>;</a:t>
            </a:r>
          </a:p>
        </p:txBody>
      </p:sp>
      <p:pic>
        <p:nvPicPr>
          <p:cNvPr id="34818" name="Picture 2" descr="http://1.bp.blogspot.com/-qi17O7_me3w/VANOWdVKBdI/AAAAAAAACDY/q-ho0Lw3klA/s1600/project%2Bmanag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786190"/>
            <a:ext cx="2000264" cy="2547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/>
          <a:lstStyle/>
          <a:p>
            <a:pPr marL="590550" indent="-590550" algn="r">
              <a:buClr>
                <a:schemeClr val="tx1"/>
              </a:buClr>
              <a:buFont typeface="Wingdings" pitchFamily="2" charset="2"/>
              <a:buNone/>
            </a:pPr>
            <a:endParaRPr lang="ru-RU" i="1" dirty="0" smtClean="0">
              <a:solidFill>
                <a:srgbClr val="CC3300"/>
              </a:solidFill>
            </a:endParaRPr>
          </a:p>
          <a:p>
            <a:pPr marL="590550" indent="-590550" algn="r">
              <a:buClr>
                <a:schemeClr val="tx1"/>
              </a:buClr>
              <a:buFont typeface="Wingdings" pitchFamily="2" charset="2"/>
              <a:buNone/>
            </a:pPr>
            <a:r>
              <a:rPr lang="ru-RU" i="1" dirty="0" smtClean="0">
                <a:solidFill>
                  <a:srgbClr val="CC3300"/>
                </a:solidFill>
              </a:rPr>
              <a:t>Инструмент </a:t>
            </a:r>
            <a:r>
              <a:rPr lang="ru-RU" i="1" dirty="0">
                <a:solidFill>
                  <a:srgbClr val="CC3300"/>
                </a:solidFill>
              </a:rPr>
              <a:t>третий:</a:t>
            </a:r>
            <a:endParaRPr lang="ru-RU" sz="3800" b="1" i="1" dirty="0">
              <a:solidFill>
                <a:srgbClr val="CC3300"/>
              </a:solidFill>
            </a:endParaRPr>
          </a:p>
          <a:p>
            <a:pPr marL="590550" indent="-590550">
              <a:buClr>
                <a:schemeClr val="tx1"/>
              </a:buClr>
              <a:buFont typeface="Wingdings" pitchFamily="2" charset="2"/>
              <a:buNone/>
            </a:pPr>
            <a:r>
              <a:rPr lang="ru-RU" sz="3800" b="1" i="1" u="sng" dirty="0">
                <a:solidFill>
                  <a:srgbClr val="CC3300"/>
                </a:solidFill>
              </a:rPr>
              <a:t>Планирование приверженности</a:t>
            </a:r>
            <a:r>
              <a:rPr lang="ru-RU" sz="3800" dirty="0">
                <a:solidFill>
                  <a:srgbClr val="CC3300"/>
                </a:solidFill>
              </a:rPr>
              <a:t> </a:t>
            </a:r>
            <a:r>
              <a:rPr lang="ru-RU" sz="3800" dirty="0"/>
              <a:t>– поможет оценить, </a:t>
            </a:r>
            <a:r>
              <a:rPr lang="ru-RU" sz="3800" u="sng" dirty="0"/>
              <a:t>что должно</a:t>
            </a:r>
            <a:r>
              <a:rPr lang="ru-RU" sz="3800" dirty="0"/>
              <a:t> быть сделано</a:t>
            </a:r>
            <a:r>
              <a:rPr lang="ru-RU" sz="3800" i="1" dirty="0"/>
              <a:t>;</a:t>
            </a:r>
          </a:p>
          <a:p>
            <a:pPr marL="590550" indent="-590550" algn="ctr">
              <a:buClr>
                <a:schemeClr val="tx1"/>
              </a:buClr>
              <a:buFont typeface="Wingdings" pitchFamily="2" charset="2"/>
              <a:buNone/>
            </a:pPr>
            <a:r>
              <a:rPr lang="ru-RU" i="1" dirty="0">
                <a:solidFill>
                  <a:srgbClr val="CC3300"/>
                </a:solidFill>
              </a:rPr>
              <a:t>Инструмент четвертый:</a:t>
            </a:r>
            <a:endParaRPr lang="ru-RU" sz="3800" dirty="0">
              <a:solidFill>
                <a:srgbClr val="CC3300"/>
              </a:solidFill>
            </a:endParaRPr>
          </a:p>
          <a:p>
            <a:pPr marL="590550" indent="-590550">
              <a:buClr>
                <a:schemeClr val="tx1"/>
              </a:buClr>
              <a:buFont typeface="Wingdings" pitchFamily="2" charset="2"/>
              <a:buNone/>
            </a:pPr>
            <a:r>
              <a:rPr lang="ru-RU" sz="3800" b="1" i="1" u="sng" dirty="0">
                <a:solidFill>
                  <a:srgbClr val="CC3300"/>
                </a:solidFill>
              </a:rPr>
              <a:t> Уравнение изменения</a:t>
            </a:r>
            <a:r>
              <a:rPr lang="ru-RU" sz="3800" dirty="0"/>
              <a:t> – поможет понять, </a:t>
            </a:r>
            <a:r>
              <a:rPr lang="ru-RU" sz="3800" u="sng" dirty="0"/>
              <a:t>почему</a:t>
            </a:r>
            <a:r>
              <a:rPr lang="ru-RU" sz="3800" dirty="0"/>
              <a:t> и </a:t>
            </a:r>
            <a:r>
              <a:rPr lang="ru-RU" sz="3800" u="sng" dirty="0"/>
              <a:t>как</a:t>
            </a:r>
            <a:r>
              <a:rPr lang="ru-RU" sz="3800" dirty="0"/>
              <a:t> это должно быть сделано.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4000" dirty="0"/>
              <a:t>Первый шаг в планировании изменений – </a:t>
            </a:r>
            <a:r>
              <a:rPr lang="ru-RU" sz="4000" i="1" u="sng" dirty="0"/>
              <a:t>диагностирование</a:t>
            </a:r>
            <a:r>
              <a:rPr lang="ru-RU" sz="4000" dirty="0"/>
              <a:t>, т.е. </a:t>
            </a:r>
            <a:r>
              <a:rPr lang="ru-RU" sz="4000" i="1" dirty="0" smtClean="0"/>
              <a:t>выяснение</a:t>
            </a:r>
            <a:r>
              <a:rPr lang="ru-RU" sz="4000" dirty="0" smtClean="0"/>
              <a:t>, </a:t>
            </a:r>
            <a:r>
              <a:rPr lang="ru-RU" sz="4000" dirty="0"/>
              <a:t>что необходимо изменить в организации, чтобы её работа была успешной.</a:t>
            </a:r>
          </a:p>
          <a:p>
            <a:pPr>
              <a:lnSpc>
                <a:spcPct val="90000"/>
              </a:lnSpc>
            </a:pPr>
            <a:r>
              <a:rPr lang="ru-RU" sz="4000" dirty="0"/>
              <a:t>Как и медицина, менеджмент не испытывает недостатка в рецептах</a:t>
            </a:r>
            <a:r>
              <a:rPr lang="ru-RU" sz="3600" dirty="0"/>
              <a:t>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6191969"/>
          </a:xfrm>
        </p:spPr>
        <p:txBody>
          <a:bodyPr>
            <a:normAutofit/>
          </a:bodyPr>
          <a:lstStyle/>
          <a:p>
            <a:pPr marL="590550" indent="-590550" algn="ctr">
              <a:buFont typeface="Wingdings" pitchFamily="2" charset="2"/>
              <a:buNone/>
            </a:pPr>
            <a:r>
              <a:rPr lang="ru-RU" i="1" dirty="0">
                <a:solidFill>
                  <a:srgbClr val="CC3300"/>
                </a:solidFill>
              </a:rPr>
              <a:t>Инструмент  четвертый:</a:t>
            </a:r>
            <a:endParaRPr lang="ru-RU" dirty="0"/>
          </a:p>
          <a:p>
            <a:pPr marL="590550" indent="-590550" algn="ctr">
              <a:buFont typeface="Wingdings" pitchFamily="2" charset="2"/>
              <a:buNone/>
            </a:pPr>
            <a:r>
              <a:rPr lang="ru-RU" sz="3200" b="1" dirty="0"/>
              <a:t>   </a:t>
            </a:r>
            <a:r>
              <a:rPr lang="ru-RU" sz="3200" b="1" i="1" u="sng" dirty="0">
                <a:solidFill>
                  <a:srgbClr val="CC3300"/>
                </a:solidFill>
              </a:rPr>
              <a:t>Уравнение изменений</a:t>
            </a:r>
          </a:p>
          <a:p>
            <a:pPr marL="590550" indent="-590550" algn="ctr">
              <a:buFont typeface="Wingdings" pitchFamily="2" charset="2"/>
              <a:buNone/>
            </a:pPr>
            <a:r>
              <a:rPr lang="ru-RU" sz="3200" dirty="0"/>
              <a:t>Ключ к завоеванию приверженности лежит в понимании мотивов поведения каждого из членов организации (группы). </a:t>
            </a:r>
            <a:endParaRPr lang="ru-RU" sz="3200" b="1" dirty="0"/>
          </a:p>
          <a:p>
            <a:pPr marL="590550" indent="-590550" algn="ctr">
              <a:buFont typeface="Wingdings" pitchFamily="2" charset="2"/>
              <a:buNone/>
            </a:pPr>
            <a:r>
              <a:rPr lang="ru-RU" sz="3200" b="1" dirty="0"/>
              <a:t>Уравнение изменений </a:t>
            </a:r>
            <a:r>
              <a:rPr lang="ru-RU" sz="3200" dirty="0"/>
              <a:t>для описания понимания</a:t>
            </a:r>
            <a:r>
              <a:rPr lang="ru-RU" sz="3200" b="1" dirty="0"/>
              <a:t> мотивов поведения </a:t>
            </a:r>
            <a:r>
              <a:rPr lang="ru-RU" sz="3200" dirty="0"/>
              <a:t>было предложено </a:t>
            </a:r>
            <a:r>
              <a:rPr lang="ru-RU" sz="3200" dirty="0" err="1"/>
              <a:t>Глейчером</a:t>
            </a:r>
            <a:r>
              <a:rPr lang="ru-RU" sz="3200" dirty="0"/>
              <a:t> (в 1986г.):   </a:t>
            </a:r>
            <a:endParaRPr lang="ru-RU" sz="3200" dirty="0" smtClean="0"/>
          </a:p>
          <a:p>
            <a:pPr marL="590550" indent="-590550" algn="ctr">
              <a:buFont typeface="Wingdings" pitchFamily="2" charset="2"/>
              <a:buNone/>
            </a:pPr>
            <a:r>
              <a:rPr lang="ru-RU" sz="3200" b="1" dirty="0" smtClean="0"/>
              <a:t>А </a:t>
            </a:r>
            <a:r>
              <a:rPr lang="ru-RU" sz="3200" b="1" dirty="0"/>
              <a:t>+  В  +  С &gt; 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/>
          <a:lstStyle/>
          <a:p>
            <a:pPr marL="590550" indent="-590550" algn="ctr">
              <a:buFont typeface="Wingdings" pitchFamily="2" charset="2"/>
              <a:buNone/>
            </a:pPr>
            <a:r>
              <a:rPr lang="ru-RU" sz="4000" b="1" i="1" dirty="0">
                <a:solidFill>
                  <a:srgbClr val="CC3300"/>
                </a:solidFill>
              </a:rPr>
              <a:t>Каждый из четырех</a:t>
            </a:r>
            <a:r>
              <a:rPr lang="ru-RU" sz="4000" i="1" dirty="0">
                <a:solidFill>
                  <a:srgbClr val="CC3300"/>
                </a:solidFill>
              </a:rPr>
              <a:t> </a:t>
            </a:r>
            <a:r>
              <a:rPr lang="ru-RU" sz="4000" dirty="0">
                <a:solidFill>
                  <a:srgbClr val="CC3300"/>
                </a:solidFill>
              </a:rPr>
              <a:t>инструментов</a:t>
            </a:r>
            <a:r>
              <a:rPr lang="ru-RU" sz="4000" i="1" dirty="0">
                <a:solidFill>
                  <a:srgbClr val="CC3300"/>
                </a:solidFill>
              </a:rPr>
              <a:t> </a:t>
            </a:r>
            <a:r>
              <a:rPr lang="ru-RU" sz="4000" b="1" i="1" dirty="0">
                <a:solidFill>
                  <a:srgbClr val="CC3300"/>
                </a:solidFill>
              </a:rPr>
              <a:t>имеет </a:t>
            </a:r>
            <a:endParaRPr lang="ru-RU" sz="4000" b="1" i="1" dirty="0" smtClean="0">
              <a:solidFill>
                <a:srgbClr val="CC3300"/>
              </a:solidFill>
            </a:endParaRPr>
          </a:p>
          <a:p>
            <a:pPr marL="590550" indent="-590550" algn="ctr">
              <a:buFont typeface="Wingdings" pitchFamily="2" charset="2"/>
              <a:buNone/>
            </a:pPr>
            <a:r>
              <a:rPr lang="ru-RU" sz="4000" b="1" i="1" u="sng" dirty="0" smtClean="0">
                <a:solidFill>
                  <a:srgbClr val="CC3300"/>
                </a:solidFill>
              </a:rPr>
              <a:t>две </a:t>
            </a:r>
            <a:r>
              <a:rPr lang="ru-RU" sz="4000" b="1" i="1" u="sng" dirty="0">
                <a:solidFill>
                  <a:srgbClr val="CC3300"/>
                </a:solidFill>
              </a:rPr>
              <a:t>функции</a:t>
            </a:r>
            <a:r>
              <a:rPr lang="ru-RU" sz="4000" i="1" u="sng" dirty="0">
                <a:solidFill>
                  <a:srgbClr val="CC3300"/>
                </a:solidFill>
              </a:rPr>
              <a:t>:</a:t>
            </a:r>
          </a:p>
          <a:p>
            <a:pPr marL="590550" indent="-590550">
              <a:buSzTx/>
              <a:buFont typeface="Wingdings" pitchFamily="2" charset="2"/>
              <a:buAutoNum type="arabicPeriod"/>
            </a:pPr>
            <a:r>
              <a:rPr lang="ru-RU" sz="4000" dirty="0"/>
              <a:t>Помочь менеджеру понять текущую ситуацию;</a:t>
            </a:r>
          </a:p>
          <a:p>
            <a:pPr marL="590550" indent="-590550">
              <a:buSzTx/>
              <a:buFont typeface="Wingdings" pitchFamily="2" charset="2"/>
              <a:buAutoNum type="arabicPeriod"/>
            </a:pPr>
            <a:r>
              <a:rPr lang="ru-RU" sz="4000" dirty="0"/>
              <a:t>Спланировать последующие шаги менеджера.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497887" cy="5832475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r>
              <a:rPr lang="ru-RU" sz="2700" dirty="0"/>
              <a:t>►</a:t>
            </a:r>
            <a:r>
              <a:rPr lang="ru-RU" sz="3600" b="1" i="1" dirty="0">
                <a:solidFill>
                  <a:srgbClr val="CC3300"/>
                </a:solidFill>
              </a:rPr>
              <a:t>Анализ поля сил</a:t>
            </a:r>
            <a:r>
              <a:rPr lang="ru-RU" sz="3600" dirty="0">
                <a:solidFill>
                  <a:srgbClr val="CC3300"/>
                </a:solidFill>
              </a:rPr>
              <a:t> </a:t>
            </a:r>
            <a:r>
              <a:rPr lang="ru-RU" sz="3600" u="sng" dirty="0">
                <a:solidFill>
                  <a:srgbClr val="CC3300"/>
                </a:solidFill>
              </a:rPr>
              <a:t>по </a:t>
            </a:r>
            <a:r>
              <a:rPr lang="ru-RU" sz="3600" u="sng">
                <a:solidFill>
                  <a:srgbClr val="CC3300"/>
                </a:solidFill>
              </a:rPr>
              <a:t>критериям</a:t>
            </a:r>
            <a:r>
              <a:rPr lang="ru-RU" sz="3600" u="sng"/>
              <a:t> </a:t>
            </a:r>
            <a:r>
              <a:rPr lang="ru-RU" sz="3600" b="1" u="sng" smtClean="0">
                <a:solidFill>
                  <a:srgbClr val="CC3300"/>
                </a:solidFill>
              </a:rPr>
              <a:t>К.Левина </a:t>
            </a:r>
            <a:r>
              <a:rPr lang="ru-RU" sz="3600" smtClean="0"/>
              <a:t>– </a:t>
            </a:r>
            <a:r>
              <a:rPr lang="ru-RU" sz="3600" dirty="0"/>
              <a:t>предполагается, что в любой ситуации изменений действует </a:t>
            </a:r>
            <a:r>
              <a:rPr lang="ru-RU" sz="3600" b="1" dirty="0">
                <a:solidFill>
                  <a:srgbClr val="CC3300"/>
                </a:solidFill>
              </a:rPr>
              <a:t>две группы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CC3300"/>
                </a:solidFill>
              </a:rPr>
              <a:t>сил</a:t>
            </a:r>
            <a:r>
              <a:rPr lang="ru-RU" sz="3600" dirty="0"/>
              <a:t>: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3600" dirty="0"/>
              <a:t>- способствующих изменениям (</a:t>
            </a:r>
            <a:r>
              <a:rPr lang="ru-RU" sz="3600" i="1" dirty="0"/>
              <a:t>движущая</a:t>
            </a:r>
            <a:r>
              <a:rPr lang="ru-RU" sz="3600" dirty="0"/>
              <a:t> сила);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3600" dirty="0"/>
              <a:t>- противодействующих изменениям (</a:t>
            </a:r>
            <a:r>
              <a:rPr lang="ru-RU" sz="3600" i="1" dirty="0"/>
              <a:t>сдерживающая</a:t>
            </a:r>
            <a:r>
              <a:rPr lang="ru-RU" sz="3600" dirty="0"/>
              <a:t> сила).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08963" cy="1439863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r>
              <a:rPr lang="ru-RU" sz="2400"/>
              <a:t>Рис. 1. Движущие и сдерживающие силы.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2400"/>
              <a:t>Проведение анализа поля сил поможет менеджеру реально оценить положение дел.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5148263" y="1773238"/>
            <a:ext cx="36734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sz="2500"/>
              <a:t>Получив 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sz="2500"/>
              <a:t>ясную картину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sz="2500"/>
              <a:t> вовлеченных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sz="2500"/>
              <a:t> сил, </a:t>
            </a:r>
            <a:r>
              <a:rPr lang="ru-RU" sz="2500" i="1"/>
              <a:t>менеджер 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sz="2500" i="1"/>
              <a:t>может решить</a:t>
            </a:r>
            <a:r>
              <a:rPr lang="ru-RU" sz="2500"/>
              <a:t>: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sz="2500"/>
              <a:t> -  проект изменений 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sz="2500"/>
              <a:t>нереализуем </a:t>
            </a:r>
            <a:r>
              <a:rPr lang="ru-RU" sz="2500" i="1" u="sng"/>
              <a:t>или</a:t>
            </a:r>
            <a:r>
              <a:rPr lang="ru-RU" sz="2500"/>
              <a:t> 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ru-RU" sz="2500"/>
              <a:t>- требует нереальных затрат. 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4679950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6191969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r>
              <a:rPr lang="ru-RU" i="1" dirty="0">
                <a:solidFill>
                  <a:srgbClr val="CC3300"/>
                </a:solidFill>
              </a:rPr>
              <a:t>Силы движущие и сдерживающие</a:t>
            </a:r>
            <a:r>
              <a:rPr lang="ru-RU" dirty="0"/>
              <a:t> направлены навстречу друг другу (см. рис 1. далее): 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3400" dirty="0"/>
              <a:t>- если </a:t>
            </a:r>
            <a:r>
              <a:rPr lang="ru-RU" sz="3400" i="1" dirty="0"/>
              <a:t>движущие </a:t>
            </a:r>
            <a:r>
              <a:rPr lang="ru-RU" sz="3400" dirty="0"/>
              <a:t>силы </a:t>
            </a:r>
            <a:r>
              <a:rPr lang="ru-RU" sz="3400" u="sng" dirty="0"/>
              <a:t>превосходят</a:t>
            </a:r>
            <a:r>
              <a:rPr lang="ru-RU" sz="3400" dirty="0"/>
              <a:t> </a:t>
            </a:r>
            <a:r>
              <a:rPr lang="ru-RU" sz="3400" i="1" dirty="0"/>
              <a:t>сдерживающие</a:t>
            </a:r>
            <a:r>
              <a:rPr lang="ru-RU" sz="3400" dirty="0"/>
              <a:t> силы, прогресс может быть достигнут. 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3400" b="1" dirty="0" smtClean="0"/>
              <a:t>    Но</a:t>
            </a:r>
            <a:r>
              <a:rPr lang="ru-RU" sz="3400" dirty="0"/>
              <a:t>, </a:t>
            </a:r>
            <a:r>
              <a:rPr lang="ru-RU" sz="3400" u="sng" dirty="0"/>
              <a:t>следует</a:t>
            </a:r>
            <a:r>
              <a:rPr lang="ru-RU" sz="3400" dirty="0"/>
              <a:t> выявить способы </a:t>
            </a:r>
            <a:r>
              <a:rPr lang="ru-RU" sz="3400" i="1" dirty="0"/>
              <a:t>уменьшения сдерживающих сил</a:t>
            </a:r>
            <a:r>
              <a:rPr lang="ru-RU" sz="3400" dirty="0"/>
              <a:t>, </a:t>
            </a:r>
            <a:r>
              <a:rPr lang="ru-RU" sz="3400" b="1" u="sng" dirty="0"/>
              <a:t>а</a:t>
            </a:r>
            <a:r>
              <a:rPr lang="ru-RU" sz="3400" b="1" dirty="0"/>
              <a:t> </a:t>
            </a:r>
            <a:r>
              <a:rPr lang="ru-RU" sz="3400" b="1" i="1" u="sng" dirty="0"/>
              <a:t>не</a:t>
            </a:r>
            <a:r>
              <a:rPr lang="ru-RU" sz="3400" b="1" i="1" dirty="0"/>
              <a:t> </a:t>
            </a:r>
            <a:endParaRPr lang="ru-RU" sz="3400" b="1" i="1" dirty="0" smtClean="0"/>
          </a:p>
          <a:p>
            <a:pPr marL="590550" indent="-590550">
              <a:buFont typeface="Wingdings" pitchFamily="2" charset="2"/>
              <a:buNone/>
            </a:pPr>
            <a:r>
              <a:rPr lang="ru-RU" sz="3400" b="1" i="1" dirty="0" smtClean="0"/>
              <a:t>    </a:t>
            </a:r>
            <a:r>
              <a:rPr lang="ru-RU" sz="3400" i="1" dirty="0" smtClean="0"/>
              <a:t>увеличение </a:t>
            </a:r>
            <a:r>
              <a:rPr lang="ru-RU" sz="3400" i="1" dirty="0"/>
              <a:t>движущих сил</a:t>
            </a:r>
            <a:r>
              <a:rPr lang="ru-RU" sz="3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424862" cy="5688013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r>
              <a:rPr lang="ru-RU" b="1" u="sng"/>
              <a:t>►</a:t>
            </a:r>
            <a:r>
              <a:rPr lang="ru-RU"/>
              <a:t> </a:t>
            </a:r>
            <a:r>
              <a:rPr lang="ru-RU" b="1" u="sng">
                <a:solidFill>
                  <a:srgbClr val="CC3300"/>
                </a:solidFill>
              </a:rPr>
              <a:t>По модели Нейдлера-Ташмана</a:t>
            </a:r>
            <a:r>
              <a:rPr lang="ru-RU"/>
              <a:t> </a:t>
            </a:r>
            <a:r>
              <a:rPr lang="ru-RU" b="1" u="sng"/>
              <a:t>категориями сил  (6 категорий) являются:</a:t>
            </a:r>
            <a:endParaRPr lang="ru-RU" b="1"/>
          </a:p>
          <a:p>
            <a:pPr marL="590550" indent="-590550">
              <a:buFont typeface="Wingdings" pitchFamily="2" charset="2"/>
              <a:buNone/>
            </a:pPr>
            <a:r>
              <a:rPr lang="ru-RU" sz="3400" b="1"/>
              <a:t>1. </a:t>
            </a:r>
            <a:r>
              <a:rPr lang="ru-RU" sz="3400" b="1" i="1"/>
              <a:t>личностные</a:t>
            </a:r>
            <a:r>
              <a:rPr lang="ru-RU" sz="3400"/>
              <a:t> (например, страх увольнения, недостаток компетентности, недостаток амбиций и др.);</a:t>
            </a:r>
            <a:endParaRPr lang="ru-RU" sz="3400" b="1"/>
          </a:p>
          <a:p>
            <a:pPr marL="590550" indent="-590550">
              <a:buFont typeface="Wingdings" pitchFamily="2" charset="2"/>
              <a:buNone/>
            </a:pPr>
            <a:r>
              <a:rPr lang="ru-RU" sz="3400" b="1"/>
              <a:t>2. </a:t>
            </a:r>
            <a:r>
              <a:rPr lang="ru-RU" sz="3400" b="1" i="1"/>
              <a:t>межличностные</a:t>
            </a:r>
            <a:r>
              <a:rPr lang="ru-RU" sz="3400"/>
              <a:t> (например, один сотрудник не разговаривает с другим и др.);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424862" cy="5832475"/>
          </a:xfrm>
        </p:spPr>
        <p:txBody>
          <a:bodyPr/>
          <a:lstStyle/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►</a:t>
            </a:r>
            <a:r>
              <a:rPr lang="ru-RU" dirty="0"/>
              <a:t> Модель </a:t>
            </a:r>
            <a:r>
              <a:rPr lang="ru-RU" b="1" u="sng" dirty="0" err="1">
                <a:solidFill>
                  <a:srgbClr val="CC3300"/>
                </a:solidFill>
              </a:rPr>
              <a:t>Нейдлера-Ташмана</a:t>
            </a:r>
            <a:r>
              <a:rPr lang="ru-RU" b="1" u="sng" dirty="0" smtClean="0">
                <a:solidFill>
                  <a:srgbClr val="CC3300"/>
                </a:solidFill>
              </a:rPr>
              <a:t>:</a:t>
            </a:r>
            <a:endParaRPr lang="ru-RU" sz="2000" b="1" dirty="0"/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endParaRPr lang="ru-RU" sz="2000" b="1" dirty="0"/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ru-RU" sz="3900" b="1" dirty="0"/>
              <a:t>3. </a:t>
            </a:r>
            <a:r>
              <a:rPr lang="ru-RU" sz="3900" b="1" i="1" dirty="0"/>
              <a:t>межгрупповые</a:t>
            </a:r>
            <a:r>
              <a:rPr lang="ru-RU" sz="3900" dirty="0"/>
              <a:t> (напр., сестринский персонал недоволен своим подчиненным положением во взаимоотношениях с менеджером; хирурги и диагносты конкурируют за выделение денег на покупку нового оборудования и др.);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424862" cy="5688013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r>
              <a:rPr lang="ru-RU" b="1" dirty="0"/>
              <a:t>►</a:t>
            </a:r>
            <a:r>
              <a:rPr lang="ru-RU" dirty="0"/>
              <a:t> Модель </a:t>
            </a:r>
            <a:r>
              <a:rPr lang="ru-RU" b="1" u="sng" dirty="0" err="1">
                <a:solidFill>
                  <a:srgbClr val="CC3300"/>
                </a:solidFill>
              </a:rPr>
              <a:t>Нейдлера-Ташмана</a:t>
            </a:r>
            <a:r>
              <a:rPr lang="ru-RU" b="1" u="sng" dirty="0" smtClean="0">
                <a:solidFill>
                  <a:srgbClr val="CC3300"/>
                </a:solidFill>
              </a:rPr>
              <a:t>:</a:t>
            </a:r>
            <a:endParaRPr lang="ru-RU" sz="2000" b="1" dirty="0"/>
          </a:p>
          <a:p>
            <a:pPr marL="590550" indent="-590550">
              <a:buFont typeface="Wingdings" pitchFamily="2" charset="2"/>
              <a:buNone/>
            </a:pPr>
            <a:endParaRPr lang="ru-RU" sz="2000" b="1" dirty="0"/>
          </a:p>
          <a:p>
            <a:pPr marL="590550" indent="-590550">
              <a:buFont typeface="Wingdings" pitchFamily="2" charset="2"/>
              <a:buNone/>
            </a:pPr>
            <a:r>
              <a:rPr lang="ru-RU" sz="3400" b="1" dirty="0"/>
              <a:t>4. </a:t>
            </a:r>
            <a:r>
              <a:rPr lang="ru-RU" sz="3400" b="1" i="1" dirty="0"/>
              <a:t>организационные</a:t>
            </a:r>
            <a:r>
              <a:rPr lang="ru-RU" sz="3400" i="1" dirty="0"/>
              <a:t> </a:t>
            </a:r>
            <a:r>
              <a:rPr lang="ru-RU" sz="3400" dirty="0"/>
              <a:t>(напр., общий недостаток ресурсов и др.);</a:t>
            </a:r>
            <a:endParaRPr lang="ru-RU" sz="3400" b="1" dirty="0"/>
          </a:p>
          <a:p>
            <a:pPr marL="590550" indent="-590550">
              <a:buFont typeface="Wingdings" pitchFamily="2" charset="2"/>
              <a:buNone/>
            </a:pPr>
            <a:endParaRPr lang="ru-RU" sz="3400" b="1" dirty="0"/>
          </a:p>
          <a:p>
            <a:pPr marL="590550" indent="-590550">
              <a:buFont typeface="Wingdings" pitchFamily="2" charset="2"/>
              <a:buNone/>
            </a:pPr>
            <a:r>
              <a:rPr lang="ru-RU" sz="3400" b="1" dirty="0"/>
              <a:t>5. </a:t>
            </a:r>
            <a:r>
              <a:rPr lang="ru-RU" sz="3400" b="1" i="1" dirty="0"/>
              <a:t>технологические</a:t>
            </a:r>
            <a:r>
              <a:rPr lang="ru-RU" sz="3400" dirty="0"/>
              <a:t> (напр., компьютеризация для ведения документации , установка нового оборудования и др.);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424862" cy="5688013"/>
          </a:xfrm>
        </p:spPr>
        <p:txBody>
          <a:bodyPr/>
          <a:lstStyle/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►</a:t>
            </a:r>
            <a:r>
              <a:rPr lang="ru-RU" dirty="0"/>
              <a:t> Модель </a:t>
            </a:r>
            <a:r>
              <a:rPr lang="ru-RU" b="1" u="sng" dirty="0" err="1">
                <a:solidFill>
                  <a:srgbClr val="CC3300"/>
                </a:solidFill>
              </a:rPr>
              <a:t>Нейдлера-Ташмана</a:t>
            </a:r>
            <a:r>
              <a:rPr lang="ru-RU" b="1" u="sng" dirty="0" smtClean="0">
                <a:solidFill>
                  <a:srgbClr val="CC3300"/>
                </a:solidFill>
              </a:rPr>
              <a:t>:</a:t>
            </a:r>
            <a:endParaRPr lang="ru-RU" sz="2000" b="1" dirty="0"/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endParaRPr lang="ru-RU" sz="2000" b="1" dirty="0"/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endParaRPr lang="ru-RU" sz="2000" b="1" dirty="0"/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ru-RU" sz="3400" b="1" dirty="0"/>
              <a:t>6. </a:t>
            </a:r>
            <a:r>
              <a:rPr lang="ru-RU" sz="3400" b="1" i="1" dirty="0"/>
              <a:t>внешние</a:t>
            </a:r>
            <a:r>
              <a:rPr lang="ru-RU" sz="3400" dirty="0"/>
              <a:t> (например, увеличение доли пожилого населения и др.).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 marL="590550" indent="-590550">
              <a:lnSpc>
                <a:spcPct val="90000"/>
              </a:lnSpc>
              <a:buFont typeface="Wingdings" pitchFamily="2" charset="2"/>
              <a:buNone/>
            </a:pPr>
            <a:r>
              <a:rPr lang="ru-RU" sz="3400" dirty="0"/>
              <a:t> (В описании модели Н.-Т. </a:t>
            </a:r>
            <a:r>
              <a:rPr lang="ru-RU" sz="3400" i="1" dirty="0"/>
              <a:t>воздействия внешнего окружения</a:t>
            </a:r>
            <a:r>
              <a:rPr lang="ru-RU" sz="3400" dirty="0"/>
              <a:t> </a:t>
            </a:r>
            <a:r>
              <a:rPr lang="ru-RU" sz="3400" i="1" dirty="0"/>
              <a:t>на систему</a:t>
            </a:r>
            <a:r>
              <a:rPr lang="ru-RU" sz="3400" dirty="0"/>
              <a:t> названы </a:t>
            </a:r>
            <a:r>
              <a:rPr lang="ru-RU" sz="3400" b="1" i="1" u="sng" dirty="0">
                <a:solidFill>
                  <a:srgbClr val="CC3300"/>
                </a:solidFill>
              </a:rPr>
              <a:t>требованиями</a:t>
            </a:r>
            <a:r>
              <a:rPr lang="ru-RU" sz="3400" dirty="0"/>
              <a:t>,  а </a:t>
            </a:r>
            <a:r>
              <a:rPr lang="ru-RU" sz="3400" i="1" dirty="0"/>
              <a:t>ответные воздействия  системы</a:t>
            </a:r>
            <a:r>
              <a:rPr lang="ru-RU" sz="3400" dirty="0"/>
              <a:t> на внешнее окружение – </a:t>
            </a:r>
            <a:r>
              <a:rPr lang="ru-RU" sz="3400" b="1" i="1" u="sng" dirty="0">
                <a:solidFill>
                  <a:srgbClr val="CC3300"/>
                </a:solidFill>
              </a:rPr>
              <a:t>реакциями</a:t>
            </a:r>
            <a:r>
              <a:rPr lang="ru-RU" sz="3400" i="1" u="sng" dirty="0"/>
              <a:t>)</a:t>
            </a:r>
            <a:r>
              <a:rPr lang="ru-RU" sz="3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b="1" dirty="0" smtClean="0"/>
              <a:t>Осуществление изменений предполагает знание причин сопротивления переменам и их умелое преодоление, таких как:</a:t>
            </a:r>
          </a:p>
          <a:p>
            <a:r>
              <a:rPr lang="ru-RU" sz="3600" dirty="0" smtClean="0"/>
              <a:t>1) неопределенность (люди могут негативно относиться к изменениям только из-за отсутствия информации о последствиях перемен, подозревая угрозу своему положению в организации, неопределенность всегда страшит);</a:t>
            </a:r>
          </a:p>
          <a:p>
            <a:r>
              <a:rPr lang="ru-RU" sz="3600" dirty="0" smtClean="0"/>
              <a:t>2) ощущение потерь (люди сопротивляются переменам, если предполагают, что они приведут к личным потерям: полномочий, власти, статуса, престижа, оплаты, дополнительных льгот и привилегий, социальных контактов, т. е. к снижению удовлетворения какой-либо потребности);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904507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dirty="0"/>
              <a:t>Как и в медицине, в менеджменте:</a:t>
            </a:r>
          </a:p>
          <a:p>
            <a:r>
              <a:rPr lang="ru-RU" sz="3200" dirty="0"/>
              <a:t> многие рецепты «срабатывают»; </a:t>
            </a:r>
          </a:p>
          <a:p>
            <a:r>
              <a:rPr lang="ru-RU" sz="3200" dirty="0"/>
              <a:t>любой рецепт лучше срабатывает, если он начинает применяться после, а не до того, как болезнь диагностирована  (нужно остерегаться консультантов по менеджменту с пакетами готовых рецептов. Такие рецепты </a:t>
            </a:r>
            <a:r>
              <a:rPr lang="ru-RU" sz="3200" i="1" dirty="0"/>
              <a:t>дают</a:t>
            </a:r>
            <a:r>
              <a:rPr lang="ru-RU" sz="3200" dirty="0"/>
              <a:t> «ответы на еще не поставленные вопросы»).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3) отсутствие понимания и доверия (люди часто не понимают замысел изменений или сомневаются в их положительных последствиях, не доверяют руководителям, так как уже имели негативный опыт);</a:t>
            </a:r>
          </a:p>
          <a:p>
            <a:r>
              <a:rPr lang="ru-RU" sz="4200" dirty="0" smtClean="0"/>
              <a:t>4) убеждение, что перемены ничего хорошего не принесут, не решат существующих проблем, а может быть еще и новые принесут с собой;</a:t>
            </a:r>
          </a:p>
          <a:p>
            <a:r>
              <a:rPr lang="ru-RU" sz="4200" dirty="0" smtClean="0"/>
              <a:t>5) разные оценки и цели (авторы идей, их последователи и люди, которые должны будут подвергнуться переменам, по-разному оценивают ситуацию; менеджеры разных подразделений имеют свои локальные цели, и нововведения могут умалить результат деятельности какого-либо подразделения);</a:t>
            </a:r>
          </a:p>
          <a:p>
            <a:r>
              <a:rPr lang="ru-RU" sz="4200" dirty="0" smtClean="0"/>
              <a:t>6) отсутствие необходимых навыков, умений, чтобы справиться с изменениями;</a:t>
            </a:r>
          </a:p>
          <a:p>
            <a:r>
              <a:rPr lang="ru-RU" sz="4200" dirty="0" smtClean="0"/>
              <a:t>7) встроенные элементы сопротивления переменам: существующие правила, процедуры, политики, нормы, рабочие методы, традиции, философия высшего руководства, которые формировались в течение длительного периода времени, стали привычными, необходимыми, поэтому от них нелегко отказаться. </a:t>
            </a:r>
          </a:p>
          <a:p>
            <a:pPr>
              <a:buFont typeface="Wingdings" pitchFamily="2" charset="2"/>
              <a:buNone/>
            </a:pP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/>
          <a:lstStyle/>
          <a:p>
            <a:pPr marL="590550" indent="-590550" algn="ctr"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ru-RU" i="1" dirty="0">
                <a:solidFill>
                  <a:srgbClr val="CC3300"/>
                </a:solidFill>
              </a:rPr>
              <a:t>Инструмент второй:</a:t>
            </a:r>
            <a:endParaRPr lang="ru-RU" sz="2000" b="1" i="1" dirty="0"/>
          </a:p>
          <a:p>
            <a:pPr marL="590550" indent="-590550"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CC3300"/>
                </a:solidFill>
              </a:rPr>
              <a:t>     </a:t>
            </a:r>
            <a:r>
              <a:rPr lang="ru-RU" sz="2800" b="1" i="1" u="sng" dirty="0" smtClean="0">
                <a:solidFill>
                  <a:srgbClr val="CC3300"/>
                </a:solidFill>
              </a:rPr>
              <a:t>Картография </a:t>
            </a:r>
            <a:r>
              <a:rPr lang="ru-RU" sz="2800" b="1" i="1" u="sng" dirty="0">
                <a:solidFill>
                  <a:srgbClr val="CC3300"/>
                </a:solidFill>
              </a:rPr>
              <a:t>окружения</a:t>
            </a:r>
            <a:endParaRPr lang="ru-RU" sz="2800" dirty="0"/>
          </a:p>
          <a:p>
            <a:pPr marL="590550" indent="-590550">
              <a:buFont typeface="Wingdings" pitchFamily="2" charset="2"/>
              <a:buNone/>
            </a:pPr>
            <a:r>
              <a:rPr lang="ru-RU" sz="2800" i="1" dirty="0" smtClean="0"/>
              <a:t>    Абсолютно </a:t>
            </a:r>
            <a:r>
              <a:rPr lang="ru-RU" sz="2800" i="1" dirty="0"/>
              <a:t>замкнутых систем не существует, т.е. вокруг любой организации существует окружение: любая из систем взаимодействует с другими системами (</a:t>
            </a:r>
            <a:r>
              <a:rPr lang="ru-RU" sz="2800" i="1" dirty="0">
                <a:solidFill>
                  <a:srgbClr val="CC3300"/>
                </a:solidFill>
              </a:rPr>
              <a:t>сегментами</a:t>
            </a:r>
            <a:r>
              <a:rPr lang="ru-RU" sz="2800" i="1" dirty="0"/>
              <a:t>) через свою границу.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6263977"/>
          </a:xfrm>
        </p:spPr>
        <p:txBody>
          <a:bodyPr/>
          <a:lstStyle/>
          <a:p>
            <a:pPr marL="590550" indent="-590550" algn="ctr">
              <a:buFont typeface="Wingdings" pitchFamily="2" charset="2"/>
              <a:buNone/>
            </a:pPr>
            <a:r>
              <a:rPr lang="ru-RU" i="1" dirty="0">
                <a:solidFill>
                  <a:srgbClr val="CC3300"/>
                </a:solidFill>
              </a:rPr>
              <a:t>Инструмент  третий: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b="1" i="1" dirty="0">
                <a:solidFill>
                  <a:srgbClr val="CC3300"/>
                </a:solidFill>
              </a:rPr>
              <a:t>Планирование приверженности</a:t>
            </a:r>
            <a:r>
              <a:rPr lang="ru-RU" dirty="0"/>
              <a:t> 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i="1" u="sng" dirty="0"/>
              <a:t>Задача планирования приверженности</a:t>
            </a:r>
            <a:r>
              <a:rPr lang="ru-RU" dirty="0"/>
              <a:t> – наметить меры по созданию критической массы (количества) сторонников, готовых активно участвовать в изменениях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oxfordtutors.ru/finance/wp-content/uploads/sites/4/2015/09/business_binder_pc_1600_cl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00438"/>
            <a:ext cx="2286016" cy="3119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153400" cy="5534025"/>
          </a:xfrm>
        </p:spPr>
        <p:txBody>
          <a:bodyPr>
            <a:normAutofit/>
          </a:bodyPr>
          <a:lstStyle/>
          <a:p>
            <a:pPr marL="590550" indent="-590550">
              <a:buFont typeface="Wingdings" pitchFamily="2" charset="2"/>
              <a:buNone/>
            </a:pPr>
            <a:r>
              <a:rPr lang="ru-RU" sz="3600" dirty="0" smtClean="0"/>
              <a:t>    </a:t>
            </a:r>
            <a:r>
              <a:rPr lang="ru-RU" sz="2400" dirty="0" smtClean="0"/>
              <a:t>После </a:t>
            </a:r>
            <a:r>
              <a:rPr lang="ru-RU" sz="2400" dirty="0"/>
              <a:t>того, как менеджер определил людей, в чьей поддержке он нуждается, он должен выяснить, как их завоевать. 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CC3300"/>
                </a:solidFill>
              </a:rPr>
              <a:t>     Способы </a:t>
            </a:r>
            <a:r>
              <a:rPr lang="ru-RU" sz="2400" b="1" i="1" dirty="0">
                <a:solidFill>
                  <a:srgbClr val="CC3300"/>
                </a:solidFill>
              </a:rPr>
              <a:t>завоевания приверженности</a:t>
            </a:r>
            <a:r>
              <a:rPr lang="ru-RU" sz="2400" b="1" dirty="0"/>
              <a:t>, 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2400" b="1" dirty="0"/>
              <a:t>    </a:t>
            </a:r>
            <a:r>
              <a:rPr lang="ru-RU" sz="2400" b="1" dirty="0" smtClean="0"/>
              <a:t>  менеджер </a:t>
            </a:r>
            <a:r>
              <a:rPr lang="ru-RU" sz="2400" b="1" dirty="0"/>
              <a:t>может: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428868"/>
            <a:ext cx="6715172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CC3300"/>
                </a:solidFill>
              </a:rPr>
              <a:t>Использовать власть </a:t>
            </a:r>
            <a:r>
              <a:rPr lang="ru-RU" b="1" dirty="0" smtClean="0"/>
              <a:t>для вознаграждения или наказания</a:t>
            </a:r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CC3300"/>
                </a:solidFill>
              </a:rPr>
              <a:t>Устранять болевые моменты</a:t>
            </a:r>
            <a:r>
              <a:rPr lang="ru-RU" dirty="0" smtClean="0"/>
              <a:t> лицу, в чьей поддержке менеджер нуждается.</a:t>
            </a:r>
            <a:endParaRPr lang="ru-RU" b="1" dirty="0" smtClean="0"/>
          </a:p>
          <a:p>
            <a:pPr marL="590550" indent="-59055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CC3300"/>
                </a:solidFill>
              </a:rPr>
              <a:t>Изучать проблемы в группе</a:t>
            </a:r>
            <a:r>
              <a:rPr lang="en-US" b="1" dirty="0" smtClean="0">
                <a:solidFill>
                  <a:srgbClr val="CC3300"/>
                </a:solidFill>
              </a:rPr>
              <a:t>/</a:t>
            </a:r>
            <a:r>
              <a:rPr lang="ru-RU" b="1" dirty="0" smtClean="0">
                <a:solidFill>
                  <a:srgbClr val="CC3300"/>
                </a:solidFill>
              </a:rPr>
              <a:t>организации</a:t>
            </a:r>
          </a:p>
          <a:p>
            <a:pPr marL="590550" indent="-59055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ru-RU" b="1" dirty="0" smtClean="0">
                <a:solidFill>
                  <a:srgbClr val="CC3300"/>
                </a:solidFill>
              </a:rPr>
              <a:t>Обучать и развивать </a:t>
            </a:r>
            <a:r>
              <a:rPr lang="ru-RU" b="1" dirty="0" err="1" smtClean="0">
                <a:solidFill>
                  <a:srgbClr val="CC3300"/>
                </a:solidFill>
              </a:rPr>
              <a:t>людей,служить</a:t>
            </a:r>
            <a:r>
              <a:rPr lang="ru-RU" b="1" dirty="0" smtClean="0">
                <a:solidFill>
                  <a:srgbClr val="CC3300"/>
                </a:solidFill>
              </a:rPr>
              <a:t> примером для окружающих.</a:t>
            </a:r>
            <a:r>
              <a:rPr lang="ru-RU" dirty="0" smtClean="0"/>
              <a:t> </a:t>
            </a:r>
            <a:endParaRPr lang="ru-RU" b="1" dirty="0" smtClean="0"/>
          </a:p>
          <a:p>
            <a:pPr marL="590550" indent="-59055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ru-RU" dirty="0" smtClean="0"/>
              <a:t>Заручиться поддержкой уважаемых коллег.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429132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0550" indent="-590550">
              <a:buNone/>
            </a:pPr>
            <a:r>
              <a:rPr lang="ru-RU" dirty="0" smtClean="0"/>
              <a:t>6. Стимулировать обмен опытом, позволяющий людям перенимать чужие идеи.</a:t>
            </a:r>
            <a:endParaRPr lang="ru-RU" b="1" dirty="0" smtClean="0"/>
          </a:p>
          <a:p>
            <a:pPr marL="590550" indent="-590550">
              <a:buFont typeface="Wingdings" pitchFamily="2" charset="2"/>
              <a:buAutoNum type="arabicPeriod" startAt="7"/>
            </a:pPr>
            <a:r>
              <a:rPr lang="ru-RU" b="1" dirty="0" smtClean="0">
                <a:solidFill>
                  <a:srgbClr val="CC3300"/>
                </a:solidFill>
              </a:rPr>
              <a:t>Помогать людям избавляться от заблуждений.</a:t>
            </a:r>
            <a:r>
              <a:rPr lang="ru-RU" dirty="0" smtClean="0"/>
              <a:t> Указывать индивидуумам на расхождение между их видением мира и реальностью, но не делать это публично.</a:t>
            </a:r>
            <a:endParaRPr lang="ru-RU" b="1" dirty="0"/>
          </a:p>
        </p:txBody>
      </p:sp>
      <p:pic>
        <p:nvPicPr>
          <p:cNvPr id="5" name="Picture 2" descr="http://servionica.ru/upload/iblock/555/55571dfef378c4627277e33c13cd54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714860"/>
            <a:ext cx="235742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>
            <a:normAutofit lnSpcReduction="10000"/>
          </a:bodyPr>
          <a:lstStyle/>
          <a:p>
            <a:pPr marL="590550" indent="-590550">
              <a:buFont typeface="Wingdings" pitchFamily="2" charset="2"/>
              <a:buNone/>
            </a:pPr>
            <a:r>
              <a:rPr lang="ru-RU" sz="2700" u="sng" dirty="0" smtClean="0"/>
              <a:t>4. </a:t>
            </a:r>
            <a:r>
              <a:rPr lang="ru-RU" sz="2700" b="1" u="sng" dirty="0" smtClean="0"/>
              <a:t>Уравнение изменений </a:t>
            </a:r>
            <a:r>
              <a:rPr lang="ru-RU" sz="2700" u="sng" dirty="0" smtClean="0"/>
              <a:t>В </a:t>
            </a:r>
            <a:r>
              <a:rPr lang="ru-RU" sz="2700" u="sng" dirty="0"/>
              <a:t>основу этого уравнения было положено простое предположение, что</a:t>
            </a:r>
            <a:r>
              <a:rPr lang="ru-RU" sz="2700" dirty="0"/>
              <a:t> люди редко бывают заинтересованы в изменениях, если ожидаемые выгоды не превышают затрат.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2700" i="1" u="sng" dirty="0"/>
              <a:t>Применив</a:t>
            </a:r>
            <a:r>
              <a:rPr lang="ru-RU" sz="2700" i="1" dirty="0"/>
              <a:t> уравнение изменений к своему проекту, </a:t>
            </a:r>
            <a:r>
              <a:rPr lang="ru-RU" sz="2700" i="1" u="sng" dirty="0"/>
              <a:t>менеджер может</a:t>
            </a:r>
            <a:r>
              <a:rPr lang="ru-RU" sz="2700" dirty="0"/>
              <a:t> обнаружить, что баланс между А +  В  +  С   и   D неблагоприятный, что изменения невозможны… 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2700" dirty="0"/>
              <a:t>В этом случае менеджеру придется  либо уменьшить D (прогнозируемые затраты), либо увеличить сумму А +  В  +  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642350" cy="5832475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r>
              <a:rPr lang="ru-RU" sz="3600" i="1"/>
              <a:t>Слагаемые уравнения: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sz="3600" b="1" i="1">
                <a:solidFill>
                  <a:srgbClr val="CC3300"/>
                </a:solidFill>
              </a:rPr>
              <a:t>А</a:t>
            </a:r>
            <a:r>
              <a:rPr lang="ru-RU" sz="3600" i="1">
                <a:solidFill>
                  <a:srgbClr val="CC3300"/>
                </a:solidFill>
              </a:rPr>
              <a:t> </a:t>
            </a:r>
            <a:r>
              <a:rPr lang="ru-RU" sz="3600" i="1"/>
              <a:t>– </a:t>
            </a:r>
            <a:r>
              <a:rPr lang="ru-RU" sz="3600" i="1" u="sng"/>
              <a:t>Неудовлетворенность существующим положением вещей</a:t>
            </a:r>
            <a:r>
              <a:rPr lang="ru-RU" sz="3600" i="1"/>
              <a:t>. </a:t>
            </a:r>
            <a:r>
              <a:rPr lang="ru-RU" sz="3600"/>
              <a:t>Если менеджер желает изменений, то он не удовлетворен нынешним положением вещей. При этом он может ошибочно полагать, что подчиненные разделяют его точку зрения.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r>
              <a:rPr lang="ru-RU" b="1">
                <a:solidFill>
                  <a:srgbClr val="CC3300"/>
                </a:solidFill>
              </a:rPr>
              <a:t>В </a:t>
            </a:r>
            <a:r>
              <a:rPr lang="ru-RU"/>
              <a:t>– </a:t>
            </a:r>
            <a:r>
              <a:rPr lang="ru-RU" i="1" u="sng"/>
              <a:t>Разделяемое видение лучшего будущего</a:t>
            </a:r>
            <a:r>
              <a:rPr lang="ru-RU"/>
              <a:t>. 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/>
              <a:t>Для устойчивости процесса изменений необходимо, чтобы индивидуум или группа обладали единым видением лучшего. Если такое мнение отсутствует, то общей цели не будет, они будут постоянно тратить время на споры. </a:t>
            </a:r>
          </a:p>
        </p:txBody>
      </p:sp>
      <p:pic>
        <p:nvPicPr>
          <p:cNvPr id="14338" name="Picture 2" descr="http://hdwallpapersbuzz.com/wp-content/uploads/2017/08/future-technology-wallpa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77072"/>
            <a:ext cx="4643470" cy="245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r>
              <a:rPr lang="ru-RU" b="1" dirty="0">
                <a:solidFill>
                  <a:srgbClr val="CC3300"/>
                </a:solidFill>
              </a:rPr>
              <a:t>С </a:t>
            </a:r>
            <a:r>
              <a:rPr lang="ru-RU" dirty="0"/>
              <a:t>– </a:t>
            </a:r>
            <a:r>
              <a:rPr lang="ru-RU" i="1" u="sng" dirty="0"/>
              <a:t>Приемлемый и безопасный первый шаг.</a:t>
            </a:r>
            <a:r>
              <a:rPr lang="ru-RU" dirty="0"/>
              <a:t>  </a:t>
            </a:r>
          </a:p>
          <a:p>
            <a:pPr marL="590550" indent="-590550">
              <a:buFont typeface="Wingdings" pitchFamily="2" charset="2"/>
              <a:buNone/>
            </a:pPr>
            <a:r>
              <a:rPr lang="ru-RU" dirty="0" smtClean="0"/>
              <a:t>     Даже </a:t>
            </a:r>
            <a:r>
              <a:rPr lang="ru-RU" dirty="0"/>
              <a:t>при наличии большой неудовлетворенности нынешним положением, единого видения лучшего будущего масштаб изменений и, связанные с ним, риски могут уменьшить активность людей. </a:t>
            </a:r>
            <a:r>
              <a:rPr lang="ru-RU" i="1" dirty="0"/>
              <a:t>Первые шаги приемлемы</a:t>
            </a:r>
            <a:r>
              <a:rPr lang="ru-RU" dirty="0"/>
              <a:t>, </a:t>
            </a:r>
            <a:r>
              <a:rPr lang="ru-RU" b="1" u="sng" dirty="0"/>
              <a:t>если</a:t>
            </a:r>
            <a:r>
              <a:rPr lang="ru-RU" dirty="0"/>
              <a:t> они •малые, •вероятность успеха велика, а •последствия неудачи легко исправить.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33375"/>
            <a:ext cx="8153400" cy="5534025"/>
          </a:xfrm>
        </p:spPr>
        <p:txBody>
          <a:bodyPr/>
          <a:lstStyle/>
          <a:p>
            <a:pPr marL="590550" indent="-590550">
              <a:buFont typeface="Wingdings" pitchFamily="2" charset="2"/>
              <a:buNone/>
            </a:pPr>
            <a:r>
              <a:rPr lang="ru-RU" sz="3700" b="1" dirty="0">
                <a:solidFill>
                  <a:srgbClr val="CC3300"/>
                </a:solidFill>
              </a:rPr>
              <a:t>D</a:t>
            </a:r>
            <a:r>
              <a:rPr lang="ru-RU" sz="3700" b="1" dirty="0"/>
              <a:t> </a:t>
            </a:r>
            <a:r>
              <a:rPr lang="ru-RU" sz="3700" dirty="0"/>
              <a:t>– </a:t>
            </a:r>
            <a:r>
              <a:rPr lang="ru-RU" sz="3700" i="1" u="sng" dirty="0"/>
              <a:t>Затраты для индивидуума и групп</a:t>
            </a:r>
            <a:r>
              <a:rPr lang="ru-RU" sz="3700" u="sng" dirty="0"/>
              <a:t>.</a:t>
            </a:r>
            <a:r>
              <a:rPr lang="ru-RU" sz="3700" dirty="0"/>
              <a:t>  </a:t>
            </a:r>
          </a:p>
          <a:p>
            <a:pPr marL="590550" indent="-590550">
              <a:buFontTx/>
              <a:buChar char="-"/>
            </a:pPr>
            <a:r>
              <a:rPr lang="ru-RU" sz="3700" u="sng" dirty="0" smtClean="0"/>
              <a:t>не </a:t>
            </a:r>
            <a:r>
              <a:rPr lang="ru-RU" sz="3700" u="sng" dirty="0"/>
              <a:t>только </a:t>
            </a:r>
            <a:r>
              <a:rPr lang="ru-RU" sz="3700" dirty="0"/>
              <a:t>реальные затраты денег, ресурсов, времени, энергии, </a:t>
            </a:r>
            <a:r>
              <a:rPr lang="ru-RU" sz="3700" u="sng" dirty="0"/>
              <a:t>но и</a:t>
            </a:r>
            <a:r>
              <a:rPr lang="ru-RU" sz="3700" dirty="0"/>
              <a:t> – психологические и травматические. </a:t>
            </a:r>
            <a:endParaRPr lang="ru-RU" sz="3700" dirty="0" smtClean="0"/>
          </a:p>
          <a:p>
            <a:pPr marL="590550" indent="-590550">
              <a:buFontTx/>
              <a:buChar char="-"/>
            </a:pPr>
            <a:r>
              <a:rPr lang="ru-RU" sz="3700" dirty="0" smtClean="0"/>
              <a:t>Затраты </a:t>
            </a:r>
            <a:r>
              <a:rPr lang="ru-RU" sz="3700" dirty="0"/>
              <a:t>неизбежны, болезненны и несправедливы</a:t>
            </a:r>
            <a:r>
              <a:rPr lang="ru-RU" sz="27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424862" cy="5545137"/>
          </a:xfrm>
          <a:noFill/>
        </p:spPr>
        <p:txBody>
          <a:bodyPr lIns="18000" tIns="72000" rIns="18000" bIns="72000"/>
          <a:lstStyle/>
          <a:p>
            <a:pPr algn="ctr">
              <a:buFont typeface="Wingdings" pitchFamily="2" charset="2"/>
              <a:buNone/>
            </a:pPr>
            <a:r>
              <a:rPr lang="ru-RU" dirty="0"/>
              <a:t>Рассмотрим наиболее </a:t>
            </a:r>
            <a:r>
              <a:rPr lang="ru-RU" dirty="0" smtClean="0"/>
              <a:t>простую </a:t>
            </a:r>
            <a:r>
              <a:rPr lang="ru-RU" u="sng" dirty="0"/>
              <a:t>модель процесса изменений – </a:t>
            </a:r>
            <a:r>
              <a:rPr lang="ru-RU" u="sng" dirty="0" smtClean="0"/>
              <a:t>трехэтапную </a:t>
            </a:r>
            <a:r>
              <a:rPr lang="ru-RU" u="sng" dirty="0"/>
              <a:t>модель Левина(1947г</a:t>
            </a:r>
            <a:r>
              <a:rPr lang="ru-RU" dirty="0"/>
              <a:t>.), в которой </a:t>
            </a:r>
            <a:r>
              <a:rPr lang="ru-RU" dirty="0" smtClean="0"/>
              <a:t> выделено </a:t>
            </a: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ru-RU" b="1" i="1" dirty="0">
                <a:solidFill>
                  <a:srgbClr val="C21402"/>
                </a:solidFill>
              </a:rPr>
              <a:t>3 этапа процесса изменений</a:t>
            </a:r>
            <a:r>
              <a:rPr lang="ru-RU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1-я фаза  - размораживание,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2-я фаза  - движение,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3-я фаза  - замораживание.</a:t>
            </a:r>
          </a:p>
          <a:p>
            <a:pPr algn="r">
              <a:buFont typeface="Wingdings" pitchFamily="2" charset="2"/>
              <a:buNone/>
            </a:pPr>
            <a:r>
              <a:rPr lang="en-US" sz="3400" i="1" dirty="0">
                <a:solidFill>
                  <a:srgbClr val="C21402"/>
                </a:solidFill>
                <a:cs typeface="Arial" charset="0"/>
              </a:rPr>
              <a:t>*</a:t>
            </a:r>
            <a:r>
              <a:rPr lang="ru-RU" sz="2700" i="1" dirty="0"/>
              <a:t>Модель</a:t>
            </a:r>
            <a:r>
              <a:rPr lang="ru-RU" sz="2700" dirty="0"/>
              <a:t> </a:t>
            </a:r>
            <a:r>
              <a:rPr lang="ru-RU" sz="2700" i="1" dirty="0"/>
              <a:t>Левина является линейной и упрощенной</a:t>
            </a:r>
            <a:r>
              <a:rPr lang="ru-RU" sz="27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>
            <a:normAutofit lnSpcReduction="10000"/>
          </a:bodyPr>
          <a:lstStyle/>
          <a:p>
            <a:r>
              <a:rPr lang="ru-RU" sz="3400" dirty="0"/>
              <a:t>В сравнении с медициной </a:t>
            </a:r>
            <a:r>
              <a:rPr lang="ru-RU" sz="3400" i="1" dirty="0"/>
              <a:t>диагностический  инструментарий в менеджменте выглядит архаичным</a:t>
            </a:r>
            <a:r>
              <a:rPr lang="ru-RU" sz="3400" dirty="0"/>
              <a:t>.</a:t>
            </a:r>
          </a:p>
          <a:p>
            <a:r>
              <a:rPr lang="ru-RU" sz="3400" dirty="0"/>
              <a:t>Рассмотрим </a:t>
            </a:r>
            <a:r>
              <a:rPr lang="ru-RU" sz="3400" b="1" u="sng" dirty="0"/>
              <a:t>способ изучения</a:t>
            </a:r>
            <a:r>
              <a:rPr lang="ru-RU" sz="3400" u="sng" dirty="0"/>
              <a:t> </a:t>
            </a:r>
            <a:r>
              <a:rPr lang="ru-RU" sz="3400" dirty="0"/>
              <a:t>отдельных элементов организации и связи между ними, </a:t>
            </a:r>
            <a:r>
              <a:rPr lang="ru-RU" sz="3400" u="sng" dirty="0"/>
              <a:t>который</a:t>
            </a:r>
            <a:r>
              <a:rPr lang="ru-RU" sz="3400" dirty="0"/>
              <a:t> может помочь понять текущую ситуацию и определить, что следует изменить, </a:t>
            </a:r>
            <a:r>
              <a:rPr lang="ru-RU" sz="3400" dirty="0" smtClean="0"/>
              <a:t>-</a:t>
            </a:r>
          </a:p>
          <a:p>
            <a:pPr algn="ctr">
              <a:buNone/>
            </a:pPr>
            <a:r>
              <a:rPr lang="ru-RU" sz="3400" dirty="0" smtClean="0"/>
              <a:t>  </a:t>
            </a:r>
            <a:r>
              <a:rPr lang="ru-RU" sz="3400" b="1" i="1" u="sng" dirty="0">
                <a:solidFill>
                  <a:srgbClr val="C21402"/>
                </a:solidFill>
              </a:rPr>
              <a:t>диагностическая модель</a:t>
            </a:r>
            <a:r>
              <a:rPr lang="ru-RU" sz="3400" b="1" i="1" u="sng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u="sng" dirty="0">
                <a:solidFill>
                  <a:srgbClr val="C21402"/>
                </a:solidFill>
                <a:latin typeface="Times New Roman" pitchFamily="18" charset="0"/>
              </a:rPr>
              <a:t>Первая фаза: 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C21402"/>
                </a:solidFill>
              </a:rPr>
              <a:t> </a:t>
            </a:r>
            <a:r>
              <a:rPr lang="ru-RU" sz="2800" b="1" i="1" u="sng" dirty="0">
                <a:solidFill>
                  <a:srgbClr val="C21402"/>
                </a:solidFill>
              </a:rPr>
              <a:t>размораживание</a:t>
            </a:r>
            <a:r>
              <a:rPr lang="ru-RU" sz="2800" dirty="0"/>
              <a:t> - этап, когда </a:t>
            </a:r>
            <a:r>
              <a:rPr lang="ru-RU" sz="2800" i="1" dirty="0"/>
              <a:t>действия менеджера направлены на то, чтобы заставить людей признать необходимость изменений</a:t>
            </a:r>
            <a:r>
              <a:rPr lang="ru-RU" sz="28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928934"/>
            <a:ext cx="6858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i="1" u="sng" dirty="0" smtClean="0">
                <a:solidFill>
                  <a:srgbClr val="C21402"/>
                </a:solidFill>
              </a:rPr>
              <a:t>Размораживание может происходить по-разному</a:t>
            </a:r>
            <a:r>
              <a:rPr lang="ru-RU" i="1" dirty="0" smtClean="0">
                <a:solidFill>
                  <a:srgbClr val="C21402"/>
                </a:solidFill>
              </a:rPr>
              <a:t>: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- быть внезапным и незапланированным;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- может происходить на индивидуальном уровне или на уровне группы;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- может являться результатом неофициальных бесед, сравнения с коллегами из других организаций или конфликта интересов между различными профессиями;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- может быть результатом внешних воздействий, исходящих от отдельных пациентов или организаций.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C21402"/>
                </a:solidFill>
              </a:rPr>
              <a:t>   Менеджер</a:t>
            </a:r>
            <a:r>
              <a:rPr lang="ru-RU" dirty="0">
                <a:solidFill>
                  <a:srgbClr val="C21402"/>
                </a:solidFill>
              </a:rPr>
              <a:t>, решивший осуществить изменения, не может ждать, пока произойдут подобные «размораживающие» события</a:t>
            </a:r>
            <a:r>
              <a:rPr lang="ru-RU" dirty="0"/>
              <a:t>. </a:t>
            </a:r>
          </a:p>
          <a:p>
            <a:pPr>
              <a:buFont typeface="Wingdings" pitchFamily="2" charset="2"/>
              <a:buNone/>
            </a:pPr>
            <a:r>
              <a:rPr lang="ru-RU" u="sng" dirty="0"/>
              <a:t>Он должен</a:t>
            </a:r>
            <a:r>
              <a:rPr lang="ru-RU" dirty="0"/>
              <a:t>: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- </a:t>
            </a:r>
            <a:r>
              <a:rPr lang="ru-RU" i="1" dirty="0"/>
              <a:t>искать способы</a:t>
            </a:r>
            <a:r>
              <a:rPr lang="ru-RU" dirty="0"/>
              <a:t> вмешательства для улучшения нынешней ситуации;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- </a:t>
            </a:r>
            <a:r>
              <a:rPr lang="ru-RU" i="1" dirty="0"/>
              <a:t>определить  возможные источники</a:t>
            </a:r>
            <a:r>
              <a:rPr lang="ru-RU" dirty="0"/>
              <a:t> сопротивления его изменениям и </a:t>
            </a:r>
            <a:r>
              <a:rPr lang="ru-RU" i="1" dirty="0"/>
              <a:t>найти способы</a:t>
            </a:r>
            <a:r>
              <a:rPr lang="ru-RU" dirty="0"/>
              <a:t> преодолеть это сопротивление.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i="1" u="sng" dirty="0">
                <a:solidFill>
                  <a:srgbClr val="C21402"/>
                </a:solidFill>
                <a:latin typeface="Times New Roman" pitchFamily="18" charset="0"/>
              </a:rPr>
              <a:t>2-я фаза:  движение</a:t>
            </a:r>
            <a:r>
              <a:rPr lang="ru-RU" sz="3600" dirty="0">
                <a:solidFill>
                  <a:srgbClr val="C21402"/>
                </a:solidFill>
              </a:rPr>
              <a:t>,</a:t>
            </a:r>
            <a:r>
              <a:rPr lang="ru-RU" sz="36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3600" dirty="0"/>
              <a:t>т. е. практическое осуществление изменений; </a:t>
            </a:r>
          </a:p>
          <a:p>
            <a:pPr>
              <a:buFont typeface="Wingdings" pitchFamily="2" charset="2"/>
              <a:buNone/>
            </a:pPr>
            <a:r>
              <a:rPr lang="ru-RU" sz="3600" dirty="0"/>
              <a:t>для этого </a:t>
            </a:r>
            <a:r>
              <a:rPr lang="ru-RU" sz="3600" i="1" dirty="0"/>
              <a:t>требуется тщательное планирование и мудрое управление.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500" i="1" u="sng" dirty="0">
                <a:solidFill>
                  <a:srgbClr val="C21402"/>
                </a:solidFill>
                <a:latin typeface="Times New Roman" pitchFamily="18" charset="0"/>
              </a:rPr>
              <a:t>Менеджер должен помнить</a:t>
            </a:r>
            <a:r>
              <a:rPr lang="ru-RU" dirty="0"/>
              <a:t>, </a:t>
            </a:r>
            <a:r>
              <a:rPr lang="ru-RU" u="sng" dirty="0"/>
              <a:t>что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►до завершения изменений ему придется </a:t>
            </a:r>
            <a:r>
              <a:rPr lang="ru-RU" i="1" u="sng" dirty="0"/>
              <a:t>распределять свои ресурсы между</a:t>
            </a:r>
            <a:r>
              <a:rPr lang="ru-RU" dirty="0"/>
              <a:t> </a:t>
            </a:r>
            <a:r>
              <a:rPr lang="ru-RU" i="1" u="sng" dirty="0"/>
              <a:t>управлением</a:t>
            </a:r>
            <a:r>
              <a:rPr lang="ru-RU" dirty="0"/>
              <a:t>  - </a:t>
            </a:r>
            <a:r>
              <a:rPr lang="ru-RU" dirty="0">
                <a:solidFill>
                  <a:srgbClr val="C21402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dirty="0"/>
              <a:t>старыми, </a:t>
            </a:r>
            <a:r>
              <a:rPr lang="ru-RU" dirty="0">
                <a:solidFill>
                  <a:srgbClr val="C21402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dirty="0"/>
              <a:t>новыми методами и </a:t>
            </a:r>
            <a:r>
              <a:rPr lang="ru-RU" dirty="0">
                <a:solidFill>
                  <a:srgbClr val="C21402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dirty="0"/>
              <a:t>переходом;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►</a:t>
            </a:r>
            <a:r>
              <a:rPr lang="ru-RU" u="sng" dirty="0"/>
              <a:t>он должен </a:t>
            </a:r>
            <a:r>
              <a:rPr lang="ru-RU" dirty="0"/>
              <a:t>продуманно распределять своё время; 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►старые методы могут побеждать.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5000" b="1" i="1" u="sng" dirty="0">
                <a:solidFill>
                  <a:srgbClr val="C21402"/>
                </a:solidFill>
                <a:latin typeface="Times New Roman" pitchFamily="18" charset="0"/>
              </a:rPr>
              <a:t>3-я фаза</a:t>
            </a:r>
            <a:r>
              <a:rPr lang="ru-RU" sz="5000" b="1" u="sng" dirty="0">
                <a:solidFill>
                  <a:srgbClr val="C21402"/>
                </a:solidFill>
                <a:latin typeface="Times New Roman" pitchFamily="18" charset="0"/>
              </a:rPr>
              <a:t> (</a:t>
            </a:r>
            <a:r>
              <a:rPr lang="ru-RU" sz="5000" b="1" i="1" u="sng" dirty="0">
                <a:solidFill>
                  <a:srgbClr val="C21402"/>
                </a:solidFill>
                <a:latin typeface="Times New Roman" pitchFamily="18" charset="0"/>
              </a:rPr>
              <a:t>финальный этап</a:t>
            </a:r>
            <a:r>
              <a:rPr lang="ru-RU" sz="5000" b="1" u="sng" dirty="0">
                <a:solidFill>
                  <a:srgbClr val="C21402"/>
                </a:solidFill>
                <a:latin typeface="Times New Roman" pitchFamily="18" charset="0"/>
              </a:rPr>
              <a:t>):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b="1" u="sng" dirty="0">
              <a:solidFill>
                <a:srgbClr val="C2140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5000" b="1" u="sng" dirty="0">
                <a:solidFill>
                  <a:srgbClr val="C21402"/>
                </a:solidFill>
                <a:latin typeface="Times New Roman" pitchFamily="18" charset="0"/>
              </a:rPr>
              <a:t> </a:t>
            </a:r>
            <a:r>
              <a:rPr lang="ru-RU" sz="5000" b="1" i="1" u="sng" dirty="0">
                <a:solidFill>
                  <a:srgbClr val="C21402"/>
                </a:solidFill>
                <a:latin typeface="Times New Roman" pitchFamily="18" charset="0"/>
              </a:rPr>
              <a:t>замораживание</a:t>
            </a:r>
            <a:r>
              <a:rPr lang="ru-RU" sz="4400" i="1" dirty="0"/>
              <a:t> </a:t>
            </a:r>
            <a:r>
              <a:rPr lang="ru-RU" sz="4400" dirty="0"/>
              <a:t>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C21402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4400" dirty="0"/>
              <a:t> новые власти консолидируются,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C2140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4400" dirty="0" smtClean="0"/>
              <a:t>устанавливаются </a:t>
            </a:r>
            <a:r>
              <a:rPr lang="ru-RU" sz="4400" dirty="0"/>
              <a:t>новые нормы руководства и поведения.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800" b="1" i="1">
                <a:solidFill>
                  <a:srgbClr val="C21402"/>
                </a:solidFill>
                <a:latin typeface="Times New Roman" pitchFamily="18" charset="0"/>
              </a:rPr>
              <a:t>Этап замораживания необходим для того, чтобы: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300" i="1">
                <a:latin typeface="Times New Roman" pitchFamily="18" charset="0"/>
              </a:rPr>
              <a:t> - </a:t>
            </a:r>
            <a:r>
              <a:rPr lang="ru-RU" sz="3000"/>
              <a:t>закрепить достигнутый успех и воспользоваться благами изменений</a:t>
            </a:r>
            <a:r>
              <a:rPr lang="ru-RU" sz="3000">
                <a:latin typeface="Times New Roman" pitchFamily="18" charset="0"/>
              </a:rPr>
              <a:t>;</a:t>
            </a:r>
            <a:endParaRPr lang="ru-RU" sz="3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000"/>
              <a:t>- разобраться </a:t>
            </a:r>
            <a:r>
              <a:rPr lang="ru-RU" sz="3000" b="1" u="sng"/>
              <a:t>с заданиями (</a:t>
            </a:r>
            <a:r>
              <a:rPr lang="ru-RU" sz="3000"/>
              <a:t>от каких можно отказаться, какие следует выполнять иначе). </a:t>
            </a:r>
            <a:r>
              <a:rPr lang="ru-RU" sz="3000" u="sng"/>
              <a:t>Существует золотое правило</a:t>
            </a:r>
            <a:r>
              <a:rPr lang="ru-RU" sz="3000"/>
              <a:t>: прежде всего необходимо определить, </a:t>
            </a:r>
            <a:r>
              <a:rPr lang="ru-RU" sz="3000" i="1"/>
              <a:t>какую</a:t>
            </a:r>
            <a:r>
              <a:rPr lang="ru-RU" sz="3000"/>
              <a:t> </a:t>
            </a:r>
            <a:r>
              <a:rPr lang="ru-RU" sz="3000" i="1"/>
              <a:t>работу нужно прекратить</a:t>
            </a:r>
            <a:r>
              <a:rPr lang="ru-RU" sz="3000"/>
              <a:t>, чтобы </a:t>
            </a:r>
            <a:r>
              <a:rPr lang="ru-RU" sz="3000" i="1"/>
              <a:t>дать работникам время на выполнение новой работы</a:t>
            </a:r>
            <a:r>
              <a:rPr lang="ru-RU" sz="300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400"/>
              <a:t>- может быть </a:t>
            </a:r>
            <a:r>
              <a:rPr lang="ru-RU" sz="3400" i="1"/>
              <a:t>придется изменить взаимоотношения</a:t>
            </a:r>
            <a:r>
              <a:rPr lang="ru-RU" sz="3400"/>
              <a:t> с заинтересованными лицами из этой организации и внешнего окружения (они могут не одобрить новые изменения);</a:t>
            </a:r>
            <a:r>
              <a:rPr lang="ru-RU"/>
              <a:t> </a:t>
            </a:r>
          </a:p>
          <a:p>
            <a:pPr>
              <a:buFont typeface="Wingdings" pitchFamily="2" charset="2"/>
              <a:buNone/>
            </a:pPr>
            <a:r>
              <a:rPr lang="ru-RU"/>
              <a:t>- </a:t>
            </a:r>
            <a:r>
              <a:rPr lang="ru-RU" i="1"/>
              <a:t>осуществить изменение культур</a:t>
            </a:r>
            <a:r>
              <a:rPr lang="ru-RU"/>
              <a:t> (т.е. изменений способов ведения дел);</a:t>
            </a:r>
          </a:p>
          <a:p>
            <a:pPr>
              <a:buFont typeface="Wingdings" pitchFamily="2" charset="2"/>
              <a:buNone/>
            </a:pPr>
            <a:r>
              <a:rPr lang="ru-RU"/>
              <a:t>- </a:t>
            </a:r>
            <a:r>
              <a:rPr lang="ru-RU" i="1"/>
              <a:t>создать</a:t>
            </a:r>
            <a:r>
              <a:rPr lang="ru-RU"/>
              <a:t> новые легенды и символы.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i="1">
                <a:solidFill>
                  <a:srgbClr val="C21402"/>
                </a:solidFill>
              </a:rPr>
              <a:t>Менеджеры изменений написали для себя стих и повторяют его, как молитву</a:t>
            </a:r>
            <a:r>
              <a:rPr lang="ru-RU"/>
              <a:t>:</a:t>
            </a:r>
          </a:p>
          <a:p>
            <a:pPr algn="ctr">
              <a:buFont typeface="Wingdings" pitchFamily="2" charset="2"/>
              <a:buNone/>
            </a:pPr>
            <a:endParaRPr lang="ru-RU" sz="2000"/>
          </a:p>
          <a:p>
            <a:pPr>
              <a:buFont typeface="Wingdings" pitchFamily="2" charset="2"/>
              <a:buNone/>
            </a:pPr>
            <a:r>
              <a:rPr lang="ru-RU" sz="3400"/>
              <a:t>«Господи, дай мне силы: </a:t>
            </a:r>
          </a:p>
          <a:p>
            <a:pPr>
              <a:buFont typeface="Wingdings" pitchFamily="2" charset="2"/>
              <a:buNone/>
            </a:pPr>
            <a:r>
              <a:rPr lang="ru-RU" sz="3400"/>
              <a:t>Изменить то, </a:t>
            </a:r>
            <a:r>
              <a:rPr lang="ru-RU" sz="3400" i="1"/>
              <a:t>что можно изменить</a:t>
            </a:r>
            <a:r>
              <a:rPr lang="ru-RU" sz="3400"/>
              <a:t>;</a:t>
            </a:r>
          </a:p>
          <a:p>
            <a:pPr>
              <a:buFont typeface="Wingdings" pitchFamily="2" charset="2"/>
              <a:buNone/>
            </a:pPr>
            <a:r>
              <a:rPr lang="ru-RU" sz="3400"/>
              <a:t>Терпимость, чтобы принять то, </a:t>
            </a:r>
            <a:r>
              <a:rPr lang="ru-RU" sz="3400" i="1"/>
              <a:t>что не может быть изменено</a:t>
            </a:r>
            <a:r>
              <a:rPr lang="ru-RU" sz="3400"/>
              <a:t>;</a:t>
            </a:r>
          </a:p>
          <a:p>
            <a:pPr>
              <a:buFont typeface="Wingdings" pitchFamily="2" charset="2"/>
              <a:buNone/>
            </a:pPr>
            <a:r>
              <a:rPr lang="ru-RU" sz="3400"/>
              <a:t>И мудрость, чтобы отличить первое от второго».</a:t>
            </a:r>
            <a:r>
              <a:rPr lang="ru-RU"/>
              <a:t> </a:t>
            </a:r>
          </a:p>
        </p:txBody>
      </p:sp>
      <p:pic>
        <p:nvPicPr>
          <p:cNvPr id="2050" name="Picture 2" descr="https://media.giphy.com/media/oW4Gt2ZPynZAc/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714884"/>
            <a:ext cx="333372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453" t="-310" r="35899" b="887"/>
          <a:stretch>
            <a:fillRect/>
          </a:stretch>
        </p:blipFill>
        <p:spPr bwMode="auto">
          <a:xfrm>
            <a:off x="0" y="-1"/>
            <a:ext cx="2627784" cy="40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1628800"/>
            <a:ext cx="6707088" cy="3662536"/>
          </a:xfrm>
        </p:spPr>
        <p:txBody>
          <a:bodyPr>
            <a:normAutofit lnSpcReduction="10000"/>
          </a:bodyPr>
          <a:lstStyle/>
          <a:p>
            <a:pPr marL="590550" indent="-590550" algn="ctr">
              <a:buFont typeface="Wingdings" pitchFamily="2" charset="2"/>
              <a:buNone/>
            </a:pPr>
            <a:endParaRPr lang="ru-RU" dirty="0"/>
          </a:p>
          <a:p>
            <a:pPr marL="590550" indent="-590550" algn="ctr">
              <a:buFont typeface="Wingdings" pitchFamily="2" charset="2"/>
              <a:buNone/>
            </a:pPr>
            <a:r>
              <a:rPr lang="ru-RU" sz="7000" i="1" dirty="0" smtClean="0">
                <a:solidFill>
                  <a:srgbClr val="CC3300"/>
                </a:solidFill>
              </a:rPr>
              <a:t>Желаю </a:t>
            </a:r>
            <a:r>
              <a:rPr lang="ru-RU" sz="7000" i="1" dirty="0">
                <a:solidFill>
                  <a:srgbClr val="CC3300"/>
                </a:solidFill>
              </a:rPr>
              <a:t>удачи.</a:t>
            </a:r>
          </a:p>
          <a:p>
            <a:pPr marL="590550" indent="-590550" algn="ctr">
              <a:buFont typeface="Wingdings" pitchFamily="2" charset="2"/>
              <a:buNone/>
            </a:pPr>
            <a:r>
              <a:rPr lang="ru-RU" sz="7000" i="1" dirty="0">
                <a:solidFill>
                  <a:srgbClr val="CC3300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9765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600" i="1" u="sng" dirty="0"/>
              <a:t>Диагностический метод</a:t>
            </a:r>
            <a:r>
              <a:rPr lang="ru-RU" sz="3600" dirty="0"/>
              <a:t> </a:t>
            </a:r>
            <a:r>
              <a:rPr lang="ru-RU" sz="3600" dirty="0" smtClean="0"/>
              <a:t> дает </a:t>
            </a:r>
            <a:r>
              <a:rPr lang="ru-RU" sz="3600" dirty="0"/>
              <a:t>возможность планирования и осуществления изменений  в организации. </a:t>
            </a:r>
          </a:p>
          <a:p>
            <a:pPr>
              <a:buFont typeface="Wingdings" pitchFamily="2" charset="2"/>
              <a:buNone/>
            </a:pPr>
            <a:r>
              <a:rPr lang="ru-RU" sz="3600" dirty="0"/>
              <a:t>Без тщательного диагностирования менеджер может впоследствии оказаться в неприятном положении, обнаружив, что изменяет то, что не следовало изменять.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3400"/>
              <a:t>Диагностическую модель предложили Нейдлер и Ташман (в 1977 г.). </a:t>
            </a:r>
          </a:p>
          <a:p>
            <a:pPr>
              <a:buFont typeface="Wingdings" pitchFamily="2" charset="2"/>
              <a:buNone/>
            </a:pPr>
            <a:endParaRPr lang="ru-RU" sz="2000" u="sng"/>
          </a:p>
          <a:p>
            <a:pPr>
              <a:buFont typeface="Wingdings" pitchFamily="2" charset="2"/>
              <a:buNone/>
            </a:pPr>
            <a:r>
              <a:rPr lang="ru-RU" sz="3400" u="sng"/>
              <a:t>Согласно этой модели,</a:t>
            </a:r>
            <a:r>
              <a:rPr lang="ru-RU" sz="3400"/>
              <a:t> </a:t>
            </a:r>
            <a:r>
              <a:rPr lang="ru-RU" sz="3400" b="1" i="1" u="sng">
                <a:solidFill>
                  <a:srgbClr val="C21402"/>
                </a:solidFill>
              </a:rPr>
              <a:t>организация</a:t>
            </a:r>
            <a:r>
              <a:rPr lang="ru-RU" sz="3400">
                <a:solidFill>
                  <a:srgbClr val="C21402"/>
                </a:solidFill>
              </a:rPr>
              <a:t>:</a:t>
            </a:r>
            <a:r>
              <a:rPr lang="ru-RU" sz="340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3400"/>
              <a:t>- </a:t>
            </a:r>
            <a:r>
              <a:rPr lang="ru-RU" sz="3400" i="1"/>
              <a:t>является открытой системой</a:t>
            </a:r>
            <a:r>
              <a:rPr lang="ru-RU" sz="3400"/>
              <a:t>, которая подвергается воздействиям (</a:t>
            </a:r>
            <a:r>
              <a:rPr lang="ru-RU" sz="3400" i="1"/>
              <a:t>требованиям</a:t>
            </a:r>
            <a:r>
              <a:rPr lang="ru-RU" sz="3400"/>
              <a:t>) других систем, составляющих </a:t>
            </a:r>
            <a:r>
              <a:rPr lang="ru-RU" sz="3400" i="1" u="sng"/>
              <a:t>ее окружение</a:t>
            </a:r>
            <a:r>
              <a:rPr lang="ru-RU" sz="3400"/>
              <a:t>;</a:t>
            </a:r>
          </a:p>
          <a:p>
            <a:pPr>
              <a:buFont typeface="Wingdings" pitchFamily="2" charset="2"/>
              <a:buNone/>
            </a:pPr>
            <a:r>
              <a:rPr lang="ru-RU" sz="3400"/>
              <a:t>- оказывает на окружение </a:t>
            </a:r>
            <a:r>
              <a:rPr lang="ru-RU" sz="3400" i="1"/>
              <a:t>ответные воздействия (</a:t>
            </a:r>
            <a:r>
              <a:rPr lang="ru-RU" sz="3400" i="1" u="sng"/>
              <a:t>реакции</a:t>
            </a:r>
            <a:r>
              <a:rPr lang="ru-RU" sz="3400" i="1"/>
              <a:t>)</a:t>
            </a:r>
            <a:r>
              <a:rPr lang="ru-RU" sz="3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54513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400"/>
              <a:t>В представлении диагностической модели </a:t>
            </a:r>
            <a:r>
              <a:rPr lang="ru-RU" sz="3400" b="1" i="1" u="sng"/>
              <a:t>организация состоит из</a:t>
            </a:r>
            <a:r>
              <a:rPr lang="ru-RU" sz="3400" b="1" i="1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</a:t>
            </a:r>
            <a:r>
              <a:rPr lang="ru-RU" sz="3400" i="1">
                <a:solidFill>
                  <a:srgbClr val="C21402"/>
                </a:solidFill>
              </a:rPr>
              <a:t>а) четырех</a:t>
            </a:r>
            <a:r>
              <a:rPr lang="ru-RU" sz="3400">
                <a:solidFill>
                  <a:srgbClr val="C21402"/>
                </a:solidFill>
              </a:rPr>
              <a:t> </a:t>
            </a:r>
            <a:r>
              <a:rPr lang="ru-RU" sz="3400" i="1">
                <a:solidFill>
                  <a:srgbClr val="C21402"/>
                </a:solidFill>
              </a:rPr>
              <a:t>внутренних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400" i="1">
                <a:solidFill>
                  <a:srgbClr val="C21402"/>
                </a:solidFill>
              </a:rPr>
              <a:t>    элементов </a:t>
            </a:r>
            <a:r>
              <a:rPr lang="ru-RU" sz="3400"/>
              <a:t>(</a:t>
            </a:r>
            <a:r>
              <a:rPr lang="ru-RU" sz="3000"/>
              <a:t>Задания;</a:t>
            </a:r>
            <a:r>
              <a:rPr lang="ru-RU" sz="3000" i="1">
                <a:solidFill>
                  <a:srgbClr val="C21402"/>
                </a:solidFill>
              </a:rPr>
              <a:t> </a:t>
            </a:r>
            <a:r>
              <a:rPr lang="ru-RU" sz="3000"/>
              <a:t>Официальные организационные структуры; Неофициальная культура; Индивидуумы</a:t>
            </a:r>
            <a:r>
              <a:rPr lang="ru-RU" sz="3400"/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400" i="1">
                <a:solidFill>
                  <a:srgbClr val="C21402"/>
                </a:solidFill>
              </a:rPr>
              <a:t>б) двух дополнительных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400" i="1">
                <a:solidFill>
                  <a:srgbClr val="C21402"/>
                </a:solidFill>
              </a:rPr>
              <a:t>    элементов</a:t>
            </a:r>
            <a:r>
              <a:rPr lang="ru-RU" sz="3400">
                <a:solidFill>
                  <a:srgbClr val="C21402"/>
                </a:solidFill>
              </a:rPr>
              <a:t> </a:t>
            </a:r>
            <a:r>
              <a:rPr lang="ru-RU" sz="3400"/>
              <a:t>(</a:t>
            </a:r>
            <a:r>
              <a:rPr lang="ru-RU"/>
              <a:t>Разделяемое видение будущего; Руководство</a:t>
            </a:r>
            <a:r>
              <a:rPr lang="ru-RU" sz="3400"/>
              <a:t>)</a:t>
            </a:r>
            <a:r>
              <a:rPr lang="ru-RU" sz="3400" i="1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400" i="1">
                <a:solidFill>
                  <a:srgbClr val="C21402"/>
                </a:solidFill>
              </a:rPr>
              <a:t>в)  седьмого элемента </a:t>
            </a:r>
            <a:r>
              <a:rPr lang="ru-RU" sz="3400"/>
              <a:t>(</a:t>
            </a:r>
            <a:r>
              <a:rPr lang="ru-RU"/>
              <a:t>Окружение</a:t>
            </a:r>
            <a:r>
              <a:rPr lang="ru-RU" sz="340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291512" cy="56880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600" b="1" i="1" u="sng">
                <a:solidFill>
                  <a:srgbClr val="C21402"/>
                </a:solidFill>
              </a:rPr>
              <a:t>а)четыре</a:t>
            </a:r>
            <a:r>
              <a:rPr lang="ru-RU" sz="3600" b="1" u="sng">
                <a:solidFill>
                  <a:srgbClr val="C21402"/>
                </a:solidFill>
              </a:rPr>
              <a:t> </a:t>
            </a:r>
            <a:r>
              <a:rPr lang="ru-RU" sz="3600" b="1" i="1" u="sng">
                <a:solidFill>
                  <a:srgbClr val="C21402"/>
                </a:solidFill>
              </a:rPr>
              <a:t>внутренние элемента:</a:t>
            </a:r>
          </a:p>
          <a:p>
            <a:pPr>
              <a:buFont typeface="Wingdings" pitchFamily="2" charset="2"/>
              <a:buNone/>
            </a:pPr>
            <a:r>
              <a:rPr lang="ru-RU" sz="3600" b="1" i="1">
                <a:latin typeface="Times New Roman" pitchFamily="18" charset="0"/>
              </a:rPr>
              <a:t>   </a:t>
            </a:r>
            <a:r>
              <a:rPr lang="ru-RU" sz="3600" b="1" i="1" u="sng">
                <a:solidFill>
                  <a:srgbClr val="C21402"/>
                </a:solidFill>
                <a:latin typeface="Times New Roman" pitchFamily="18" charset="0"/>
              </a:rPr>
              <a:t>1. Задания</a:t>
            </a:r>
            <a:r>
              <a:rPr lang="ru-RU" sz="3600">
                <a:solidFill>
                  <a:srgbClr val="C21402"/>
                </a:solidFill>
              </a:rPr>
              <a:t>.</a:t>
            </a:r>
            <a:r>
              <a:rPr lang="ru-RU" sz="3600"/>
              <a:t> Это важнейший компонент организации, который охватывает:</a:t>
            </a:r>
          </a:p>
          <a:p>
            <a:r>
              <a:rPr lang="ru-RU" sz="3600"/>
              <a:t> всю совокупность заданий, выполняемых работниками организации; </a:t>
            </a:r>
          </a:p>
          <a:p>
            <a:r>
              <a:rPr lang="ru-RU" sz="3600"/>
              <a:t>объем и качество услуг, оказываемых организацией своим потребителям.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497887" cy="5832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C21402"/>
                </a:solidFill>
                <a:latin typeface="Times New Roman" pitchFamily="18" charset="0"/>
              </a:rPr>
              <a:t>2.</a:t>
            </a:r>
            <a:r>
              <a:rPr lang="ru-RU" sz="2800" b="1" i="1" u="sng" dirty="0">
                <a:solidFill>
                  <a:srgbClr val="C21402"/>
                </a:solidFill>
                <a:latin typeface="Times New Roman" pitchFamily="18" charset="0"/>
              </a:rPr>
              <a:t> Официальные организационные структуры</a:t>
            </a:r>
            <a:r>
              <a:rPr lang="ru-RU" sz="2800" dirty="0">
                <a:solidFill>
                  <a:srgbClr val="C21402"/>
                </a:solidFill>
              </a:rPr>
              <a:t> - </a:t>
            </a:r>
            <a:r>
              <a:rPr lang="ru-RU" sz="2800" i="1" u="sng" dirty="0"/>
              <a:t>включают в себя</a:t>
            </a:r>
            <a:r>
              <a:rPr lang="ru-RU" sz="2800" dirty="0"/>
              <a:t> </a:t>
            </a:r>
            <a:endParaRPr lang="ru-RU" sz="2800" dirty="0">
              <a:solidFill>
                <a:srgbClr val="C2140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 baseline="30000" dirty="0" smtClean="0">
                <a:solidFill>
                  <a:srgbClr val="CC3300"/>
                </a:solidFill>
                <a:cs typeface="Arial" charset="0"/>
              </a:rPr>
              <a:t>   ●</a:t>
            </a:r>
            <a:r>
              <a:rPr lang="ru-RU" sz="2800" dirty="0"/>
              <a:t>линии подотчетности,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baseline="30000" dirty="0" smtClean="0">
                <a:solidFill>
                  <a:srgbClr val="CC3300"/>
                </a:solidFill>
                <a:cs typeface="Arial" charset="0"/>
              </a:rPr>
              <a:t>●</a:t>
            </a:r>
            <a:r>
              <a:rPr lang="ru-RU" sz="2800" dirty="0"/>
              <a:t>информационные системы,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baseline="30000" dirty="0" smtClean="0">
                <a:solidFill>
                  <a:srgbClr val="CC3300"/>
                </a:solidFill>
                <a:cs typeface="Arial" charset="0"/>
              </a:rPr>
              <a:t>●</a:t>
            </a:r>
            <a:r>
              <a:rPr lang="ru-RU" sz="2800" dirty="0"/>
              <a:t>механизмы контроля,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baseline="30000" dirty="0" smtClean="0">
                <a:solidFill>
                  <a:srgbClr val="CC3300"/>
                </a:solidFill>
                <a:cs typeface="Arial" charset="0"/>
              </a:rPr>
              <a:t>●</a:t>
            </a:r>
            <a:r>
              <a:rPr lang="ru-RU" sz="2800" dirty="0" smtClean="0"/>
              <a:t> </a:t>
            </a:r>
            <a:r>
              <a:rPr lang="ru-RU" sz="2800" dirty="0"/>
              <a:t>схемы оплаты труда и премирования,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baseline="30000" dirty="0" smtClean="0">
                <a:solidFill>
                  <a:srgbClr val="CC3300"/>
                </a:solidFill>
                <a:cs typeface="Arial" charset="0"/>
              </a:rPr>
              <a:t>●</a:t>
            </a:r>
            <a:r>
              <a:rPr lang="ru-RU" sz="2800" dirty="0" smtClean="0"/>
              <a:t> </a:t>
            </a:r>
            <a:r>
              <a:rPr lang="ru-RU" sz="2800" dirty="0"/>
              <a:t>структуры совещаний и т. д.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Эти </a:t>
            </a:r>
            <a:r>
              <a:rPr lang="ru-RU" sz="2800" dirty="0"/>
              <a:t>характеристики легко описать, но они очень быстро устаревают, так как не успевают за быстрыми переменами во внешнем окружении. </a:t>
            </a:r>
          </a:p>
        </p:txBody>
      </p:sp>
      <p:pic>
        <p:nvPicPr>
          <p:cNvPr id="44034" name="Picture 2" descr="http://1.bp.blogspot.com/-qi17O7_me3w/VANOWdVKBdI/AAAAAAAACDY/q-ho0Lw3klA/s1600/project%2Bmanag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836712"/>
            <a:ext cx="1946995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794</TotalTime>
  <Words>2184</Words>
  <Application>Microsoft Office PowerPoint</Application>
  <PresentationFormat>Экран (4:3)</PresentationFormat>
  <Paragraphs>189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Открытая</vt:lpstr>
      <vt:lpstr>«Стратегия управления организацией  в условиях перемен»  К.мед.н. Швыдкий О.В.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admin</cp:lastModifiedBy>
  <cp:revision>59</cp:revision>
  <dcterms:created xsi:type="dcterms:W3CDTF">2000-12-31T22:52:29Z</dcterms:created>
  <dcterms:modified xsi:type="dcterms:W3CDTF">2020-11-05T17:35:38Z</dcterms:modified>
</cp:coreProperties>
</file>