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65" r:id="rId8"/>
    <p:sldId id="266" r:id="rId9"/>
    <p:sldId id="267" r:id="rId10"/>
    <p:sldId id="260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6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5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89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8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1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4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8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6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2B1E5C-1486-4AC2-BA55-EFCF48E97309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49A44B-02E9-4869-AC38-B4F0A3E8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8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8952" y="962610"/>
            <a:ext cx="10230520" cy="2162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/>
              <a:t>Министерство здравоохранения Республики Беларусь</a:t>
            </a:r>
            <a:br>
              <a:rPr lang="ru-RU" sz="2200" dirty="0"/>
            </a:br>
            <a:r>
              <a:rPr lang="ru-RU" sz="2200" dirty="0"/>
              <a:t>Учреждение образования «Гомельский государственный медицинский</a:t>
            </a:r>
            <a:br>
              <a:rPr lang="ru-RU" sz="2200" dirty="0"/>
            </a:br>
            <a:r>
              <a:rPr lang="ru-RU" sz="2200" dirty="0"/>
              <a:t>университет»</a:t>
            </a:r>
            <a:br>
              <a:rPr lang="ru-RU" sz="2200" dirty="0"/>
            </a:br>
            <a:r>
              <a:rPr lang="ru-RU" sz="2200" dirty="0"/>
              <a:t>Кафедра </a:t>
            </a:r>
            <a:r>
              <a:rPr lang="ru-RU" sz="2200" dirty="0" smtClean="0"/>
              <a:t>травматологии, ортопедии, ВПХ с курсом анестезиологии и реаниматологии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0620" y="2177427"/>
            <a:ext cx="9466729" cy="13885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СЕПСИС У ПАЦИЕНТОВ С ОЖОГОВОЙ ТРАВМОЙ В ОТДЕЛЕНИИ АНЕСТЕЗИОЛОГИИ И РЕАНИМАЦИИ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08207" y="4432150"/>
            <a:ext cx="8383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Авторы</a:t>
            </a:r>
            <a:r>
              <a:rPr lang="ru-RU" sz="2000" dirty="0" smtClean="0"/>
              <a:t>: Нестеров Владислав Владимирович,4 курс лечебный факультет;</a:t>
            </a:r>
          </a:p>
          <a:p>
            <a:pPr algn="r"/>
            <a:r>
              <a:rPr lang="ru-RU" sz="2000" dirty="0" smtClean="0"/>
              <a:t>Гришечкин Вячеслав Юрьевич,4 </a:t>
            </a:r>
            <a:r>
              <a:rPr lang="ru-RU" sz="2000" dirty="0" smtClean="0"/>
              <a:t>курс, лечебный </a:t>
            </a:r>
            <a:r>
              <a:rPr lang="ru-RU" sz="2000" dirty="0" smtClean="0"/>
              <a:t>факультет;</a:t>
            </a:r>
          </a:p>
          <a:p>
            <a:pPr algn="r"/>
            <a:r>
              <a:rPr lang="ru-RU" sz="2000" dirty="0" smtClean="0"/>
              <a:t>Третьяков Владислав Аркадьевич, 4 курс, лечебный факультет</a:t>
            </a:r>
            <a:endParaRPr lang="ru-RU" sz="2000" dirty="0" smtClean="0"/>
          </a:p>
          <a:p>
            <a:pPr algn="r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865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369" y="-325419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Результаты исследования</a:t>
            </a:r>
            <a:endParaRPr lang="ru-RU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6731" y="3958814"/>
            <a:ext cx="10704106" cy="1344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76731" y="4117498"/>
            <a:ext cx="5744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15369" y="1427180"/>
            <a:ext cx="59061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1. При </a:t>
            </a:r>
            <a:r>
              <a:rPr lang="ru-RU" sz="2800" b="1" dirty="0"/>
              <a:t>проведении однофакторного анализа </a:t>
            </a:r>
            <a:r>
              <a:rPr lang="en-US" sz="2800" b="1" dirty="0"/>
              <a:t>HR</a:t>
            </a:r>
            <a:r>
              <a:rPr lang="ru-RU" sz="2800" b="1" dirty="0"/>
              <a:t> каждого из состояний пациентов с различной площадью ожогов составило: для 0-19% 2,082 (ДИ 95% 1,496-2,897; </a:t>
            </a:r>
            <a:r>
              <a:rPr lang="en-US" sz="2800" b="1" dirty="0"/>
              <a:t>p</a:t>
            </a:r>
            <a:r>
              <a:rPr lang="ru-RU" sz="2800" b="1" dirty="0"/>
              <a:t>&lt;0,001); для 20-39% 1,459 (ДИ95% 1,234-1,724; </a:t>
            </a:r>
            <a:r>
              <a:rPr lang="en-US" sz="2800" b="1" dirty="0"/>
              <a:t>p</a:t>
            </a:r>
            <a:r>
              <a:rPr lang="ru-RU" sz="2800" b="1" dirty="0"/>
              <a:t>&lt;0,001); для 40-59% 1,307 (ДИ 95% 1,173-1,458; </a:t>
            </a:r>
            <a:r>
              <a:rPr lang="en-US" sz="2800" b="1" dirty="0"/>
              <a:t>p</a:t>
            </a:r>
            <a:r>
              <a:rPr lang="ru-RU" sz="2800" b="1" dirty="0"/>
              <a:t>&lt;0,001); для 60-100% 1,468 (ДИ 95% 1,284-1,680; </a:t>
            </a:r>
            <a:r>
              <a:rPr lang="en-US" sz="2800" b="1" dirty="0"/>
              <a:t>p</a:t>
            </a:r>
            <a:r>
              <a:rPr lang="ru-RU" sz="2800" b="1" dirty="0"/>
              <a:t>&lt;0,001).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0" y="1523999"/>
            <a:ext cx="4912659" cy="38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-164054"/>
            <a:ext cx="10018713" cy="1752599"/>
          </a:xfrm>
        </p:spPr>
        <p:txBody>
          <a:bodyPr>
            <a:normAutofit/>
          </a:bodyPr>
          <a:lstStyle/>
          <a:p>
            <a:r>
              <a:rPr lang="ru-RU" sz="4800" b="1" dirty="0"/>
              <a:t>Результаты исследования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387490" y="1237129"/>
            <a:ext cx="59277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2. При </a:t>
            </a:r>
            <a:r>
              <a:rPr lang="ru-RU" sz="2800" b="1" dirty="0"/>
              <a:t>проведении однофакторного анализа </a:t>
            </a:r>
            <a:r>
              <a:rPr lang="en-US" sz="2800" b="1" dirty="0"/>
              <a:t>HR </a:t>
            </a:r>
            <a:r>
              <a:rPr lang="ru-RU" sz="2800" b="1" dirty="0"/>
              <a:t>каждого из состояний пациентов с различной площадью глубоких ожогов составило: для 0-19% 2,438 (ДИ 95% 1,652-3-596; </a:t>
            </a:r>
            <a:r>
              <a:rPr lang="en-US" sz="2800" b="1" dirty="0"/>
              <a:t>p</a:t>
            </a:r>
            <a:r>
              <a:rPr lang="ru-RU" sz="2800" b="1" dirty="0"/>
              <a:t>&lt;0,001); для 20-39% 1,588 (ДИ95% 1,291-1,953; </a:t>
            </a:r>
            <a:r>
              <a:rPr lang="en-US" sz="2800" b="1" dirty="0"/>
              <a:t>p</a:t>
            </a:r>
            <a:r>
              <a:rPr lang="ru-RU" sz="2800" b="1" dirty="0"/>
              <a:t>&lt;0,001); для 40-59% 1,403 (ДИ 95% 1,148-1,714; </a:t>
            </a:r>
            <a:r>
              <a:rPr lang="en-US" sz="2800" b="1" dirty="0"/>
              <a:t>p</a:t>
            </a:r>
            <a:r>
              <a:rPr lang="ru-RU" sz="2800" b="1" dirty="0"/>
              <a:t>&lt;0,001); для 60-100% 1,423 (ДИ 95% 1,149-1,761; </a:t>
            </a:r>
            <a:r>
              <a:rPr lang="en-US" sz="2800" b="1" dirty="0"/>
              <a:t>p</a:t>
            </a:r>
            <a:r>
              <a:rPr lang="ru-RU" sz="2800" b="1" dirty="0"/>
              <a:t>&lt;0,001).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/>
          <a:stretch/>
        </p:blipFill>
        <p:spPr>
          <a:xfrm>
            <a:off x="7412021" y="1452282"/>
            <a:ext cx="4553582" cy="40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185" y="-314661"/>
            <a:ext cx="10018713" cy="121830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Выводы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42447" y="1151068"/>
            <a:ext cx="85523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1. Ведущей причиной смерти пациентов с ожоговой травмой является осложнение её течения сепсисом.</a:t>
            </a:r>
          </a:p>
          <a:p>
            <a:pPr algn="just"/>
            <a:r>
              <a:rPr lang="ru-RU" sz="2400" b="1" dirty="0"/>
              <a:t>2. Смертность пациентов прямо пропорционально площади поражённой поверхности и площади глубины поражений.</a:t>
            </a:r>
          </a:p>
          <a:p>
            <a:pPr algn="just"/>
            <a:r>
              <a:rPr lang="ru-RU" sz="2400" b="1" dirty="0"/>
              <a:t>3. Летальность выше при глубоких площадях поражения в сравнение с таким же процентным поражением поверхности тела.</a:t>
            </a:r>
          </a:p>
          <a:p>
            <a:pPr algn="just"/>
            <a:r>
              <a:rPr lang="ru-RU" sz="2400" b="1" dirty="0"/>
              <a:t>4. Показатель каждого процентного поражения площади поверхности и глубины тела превышает показатель, заданного </a:t>
            </a:r>
            <a:r>
              <a:rPr lang="ru-RU" sz="2400" b="1" dirty="0" smtClean="0"/>
              <a:t>события </a:t>
            </a:r>
            <a:r>
              <a:rPr lang="ru-RU" sz="2400" b="1" dirty="0"/>
              <a:t>вследствие чего полученная ожоговая травма с любым показателем поражения площади поверхности и глубины тела будет являться фактором, предрасполагающим к её осложнению сепсисом и развитием неблагоприятного </a:t>
            </a:r>
            <a:r>
              <a:rPr lang="ru-RU" sz="2400" b="1" dirty="0" smtClean="0"/>
              <a:t>исхода.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643"/>
            <a:ext cx="4475180" cy="50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461" y="0"/>
            <a:ext cx="10018713" cy="828339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Актуальность работы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9766" y="1323191"/>
            <a:ext cx="57555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Ожоговая травма среди всех видов травматизма по частоте встречаемости занимает третье место. В последние годы отмечается увеличение количества пациентов с обширными ожогами. Ожоговая травма остается существенной проблемой медицинского и экономического характера, так как пациенты с ожоговой болезнью очень склонны к высокой частоте осложнений и высокой летальности. Более того, лечение ожоговых больных дорогостоящее, требует длительной госпитализации, реабилитации и последующей коррекции рубцов.</a:t>
            </a:r>
            <a:endParaRPr lang="ru-RU" sz="2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2" y="1559859"/>
            <a:ext cx="4679577" cy="43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93860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Актуальность работы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1430" y="1151068"/>
            <a:ext cx="5067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На исход ожоговой травмы будут оказывать влияния развитие различных инфекционных осложнений, несвоевременное и неэффективное оказание медицинской помощи, что в конечном итоге значительно увеличивает вероятность фатального исхода при сочетании факторов.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5" y="1355464"/>
            <a:ext cx="5596163" cy="40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6012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Актуальность работы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1676" y="1270443"/>
            <a:ext cx="50883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/>
              <a:t>Инфекционные осложнения являются одной из наиболее частых причин смерти у пациентов, получивших ожоги различной степени тяжести. В первую очередь ожоговый сепсис следует рассматривать как </a:t>
            </a:r>
            <a:r>
              <a:rPr lang="ru-RU" sz="2600" b="1" dirty="0" err="1"/>
              <a:t>генерализованное</a:t>
            </a:r>
            <a:r>
              <a:rPr lang="ru-RU" sz="2600" b="1" dirty="0"/>
              <a:t> инфекционное осложнение, развивающееся на фоне термической травмы.</a:t>
            </a:r>
            <a:endParaRPr lang="ru-RU" sz="2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13244" r="3528" b="4617"/>
          <a:stretch/>
        </p:blipFill>
        <p:spPr>
          <a:xfrm>
            <a:off x="6702014" y="1423082"/>
            <a:ext cx="5292763" cy="39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824" y="-344245"/>
            <a:ext cx="10018713" cy="1752599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Цель научной работы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60" y="1752599"/>
            <a:ext cx="4978735" cy="4016694"/>
          </a:xfrm>
        </p:spPr>
      </p:pic>
      <p:sp>
        <p:nvSpPr>
          <p:cNvPr id="6" name="TextBox 5"/>
          <p:cNvSpPr txBox="1"/>
          <p:nvPr/>
        </p:nvSpPr>
        <p:spPr>
          <a:xfrm>
            <a:off x="1333949" y="1560343"/>
            <a:ext cx="5432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/>
              <a:t>Целью исследования стала</a:t>
            </a:r>
            <a:r>
              <a:rPr lang="ru-RU" sz="4000" b="1" i="1" dirty="0"/>
              <a:t> </a:t>
            </a:r>
            <a:r>
              <a:rPr lang="ru-RU" sz="4000" b="1" dirty="0"/>
              <a:t>оценка неблагоприятных исходов у пациентов с ожоговой травмой, осложнённой сепсисом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072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402" y="-279699"/>
            <a:ext cx="10370616" cy="1752599"/>
          </a:xfrm>
        </p:spPr>
        <p:txBody>
          <a:bodyPr>
            <a:normAutofit/>
          </a:bodyPr>
          <a:lstStyle/>
          <a:p>
            <a:r>
              <a:rPr lang="ru-RU" sz="5000" b="1" dirty="0" smtClean="0"/>
              <a:t>Материалы и методы исследования</a:t>
            </a:r>
            <a:endParaRPr lang="ru-RU" sz="5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14" y="1192603"/>
            <a:ext cx="4633004" cy="4078644"/>
          </a:xfrm>
        </p:spPr>
      </p:pic>
      <p:sp>
        <p:nvSpPr>
          <p:cNvPr id="3" name="Прямоугольник 2"/>
          <p:cNvSpPr/>
          <p:nvPr/>
        </p:nvSpPr>
        <p:spPr>
          <a:xfrm>
            <a:off x="1255014" y="104072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Выполнено ретроспективное исследование медицинских данных об умерших пациентах с ожоговой травмой на базе учреждения здравоохранения «Гомельская городская клиническая больница №1» города Гомеля. Статистический анализ данных производился при помощи программы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Excel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2016 и с помощью пакета прикладных статистических программ SPSS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Statistics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определяли анализ выживаемости пациентов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log-rank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тестом. Данные исследования были представлены в виде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(B) – экспонента В, которая отражает отношение рисков (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Hazard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ratio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HR). Для данного показателя выявляли 95% доверительный интервал (95% ДИ).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Cтатистически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значимыми считали различия при p&lt;0,001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233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279" y="-77992"/>
            <a:ext cx="10018713" cy="97087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Результаты исследования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45675" y="1065006"/>
            <a:ext cx="60030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Проведя анализ 600 архивных историй болезни, было отмечено, что осложнения течения ожоговой болезни сепсисом выявляется в 38% случаев (228). 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Смертность </a:t>
            </a:r>
            <a:r>
              <a:rPr lang="ru-RU" sz="2200" b="1" dirty="0"/>
              <a:t>среди пациентов от данного осложнения составила 68% (155). 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При </a:t>
            </a:r>
            <a:r>
              <a:rPr lang="ru-RU" sz="2200" b="1" dirty="0"/>
              <a:t>это смертность зависит от площади поражения ожогами и площади глубоких ожогов. В связи с этим данные пациенты были разделены на две соответствующие группы, где их количество составило: для 1-ой группы – 142 пациента, для 2-ой группы – 86 пациента.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967" y="1065006"/>
            <a:ext cx="3900512" cy="2796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>
          <a:xfrm>
            <a:off x="7892967" y="4034115"/>
            <a:ext cx="3900512" cy="26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645" y="0"/>
            <a:ext cx="10018713" cy="103542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Результаты исследования</a:t>
            </a:r>
            <a:endParaRPr lang="ru-RU" sz="4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56209"/>
              </p:ext>
            </p:extLst>
          </p:nvPr>
        </p:nvGraphicFramePr>
        <p:xfrm>
          <a:off x="2135657" y="2185271"/>
          <a:ext cx="8740879" cy="424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631">
                  <a:extLst>
                    <a:ext uri="{9D8B030D-6E8A-4147-A177-3AD203B41FA5}">
                      <a16:colId xmlns:a16="http://schemas.microsoft.com/office/drawing/2014/main" val="3664227303"/>
                    </a:ext>
                  </a:extLst>
                </a:gridCol>
                <a:gridCol w="1747631">
                  <a:extLst>
                    <a:ext uri="{9D8B030D-6E8A-4147-A177-3AD203B41FA5}">
                      <a16:colId xmlns:a16="http://schemas.microsoft.com/office/drawing/2014/main" val="4013835233"/>
                    </a:ext>
                  </a:extLst>
                </a:gridCol>
                <a:gridCol w="1748539">
                  <a:extLst>
                    <a:ext uri="{9D8B030D-6E8A-4147-A177-3AD203B41FA5}">
                      <a16:colId xmlns:a16="http://schemas.microsoft.com/office/drawing/2014/main" val="907935090"/>
                    </a:ext>
                  </a:extLst>
                </a:gridCol>
                <a:gridCol w="1748539">
                  <a:extLst>
                    <a:ext uri="{9D8B030D-6E8A-4147-A177-3AD203B41FA5}">
                      <a16:colId xmlns:a16="http://schemas.microsoft.com/office/drawing/2014/main" val="3631834412"/>
                    </a:ext>
                  </a:extLst>
                </a:gridCol>
                <a:gridCol w="1748539">
                  <a:extLst>
                    <a:ext uri="{9D8B030D-6E8A-4147-A177-3AD203B41FA5}">
                      <a16:colId xmlns:a16="http://schemas.microsoft.com/office/drawing/2014/main" val="2594985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Показатель площади поражения в %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0-19%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20-39%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40-59%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60-100%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14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Количество пролеченных пациентов 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49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26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33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34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8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Количество умерших пациентов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12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17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27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32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98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Летальность (%)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24,49%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35,38%</a:t>
                      </a:r>
                      <a:endParaRPr lang="ru-RU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81,81%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94,11%</a:t>
                      </a:r>
                      <a:endParaRPr lang="ru-RU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96623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38017" y="1194849"/>
            <a:ext cx="1001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Таблица 1 – Летальность среди пациентов с различной площадью ожогов, осложнённых сепсисом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09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888" y="0"/>
            <a:ext cx="10018713" cy="10139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Результаты исследования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1223" y="1216958"/>
            <a:ext cx="9563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Таблица 2 – Летальность пациентов с различной площадью глубоких ожогов, осложнённых сепсисом (</a:t>
            </a:r>
            <a:r>
              <a:rPr lang="en-US" sz="2200" dirty="0"/>
              <a:t>III</a:t>
            </a:r>
            <a:r>
              <a:rPr lang="ru-RU" sz="2200" dirty="0"/>
              <a:t> степень по МКБ 10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8754"/>
              </p:ext>
            </p:extLst>
          </p:nvPr>
        </p:nvGraphicFramePr>
        <p:xfrm>
          <a:off x="2237590" y="2189449"/>
          <a:ext cx="8799757" cy="430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403">
                  <a:extLst>
                    <a:ext uri="{9D8B030D-6E8A-4147-A177-3AD203B41FA5}">
                      <a16:colId xmlns:a16="http://schemas.microsoft.com/office/drawing/2014/main" val="180364073"/>
                    </a:ext>
                  </a:extLst>
                </a:gridCol>
                <a:gridCol w="1759403">
                  <a:extLst>
                    <a:ext uri="{9D8B030D-6E8A-4147-A177-3AD203B41FA5}">
                      <a16:colId xmlns:a16="http://schemas.microsoft.com/office/drawing/2014/main" val="3319355454"/>
                    </a:ext>
                  </a:extLst>
                </a:gridCol>
                <a:gridCol w="1760317">
                  <a:extLst>
                    <a:ext uri="{9D8B030D-6E8A-4147-A177-3AD203B41FA5}">
                      <a16:colId xmlns:a16="http://schemas.microsoft.com/office/drawing/2014/main" val="28059160"/>
                    </a:ext>
                  </a:extLst>
                </a:gridCol>
                <a:gridCol w="1760317">
                  <a:extLst>
                    <a:ext uri="{9D8B030D-6E8A-4147-A177-3AD203B41FA5}">
                      <a16:colId xmlns:a16="http://schemas.microsoft.com/office/drawing/2014/main" val="3921104462"/>
                    </a:ext>
                  </a:extLst>
                </a:gridCol>
                <a:gridCol w="1760317">
                  <a:extLst>
                    <a:ext uri="{9D8B030D-6E8A-4147-A177-3AD203B41FA5}">
                      <a16:colId xmlns:a16="http://schemas.microsoft.com/office/drawing/2014/main" val="473896846"/>
                    </a:ext>
                  </a:extLst>
                </a:gridCol>
              </a:tblGrid>
              <a:tr h="1247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Показатель площади поражения в 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0-19%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20-39%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40-59%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60-100%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774898"/>
                  </a:ext>
                </a:extLst>
              </a:tr>
              <a:tr h="98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Количество пролеченных пациентов 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34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22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16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14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649165"/>
                  </a:ext>
                </a:extLst>
              </a:tr>
              <a:tr h="984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Количество умерших пациентов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17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20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16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14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157487"/>
                  </a:ext>
                </a:extLst>
              </a:tr>
              <a:tr h="651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Летальность (%)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50%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90,9%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100%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100%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39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192</TotalTime>
  <Words>727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Параллакс</vt:lpstr>
      <vt:lpstr>Министерство здравоохранения Республики Беларусь Учреждение образования «Гомельский государственный медицинский университет» Кафедра травматологии, ортопедии, ВПХ с курсом анестезиологии и реаниматологии  </vt:lpstr>
      <vt:lpstr>Актуальность работы</vt:lpstr>
      <vt:lpstr>Актуальность работы</vt:lpstr>
      <vt:lpstr>Актуальность работы</vt:lpstr>
      <vt:lpstr>Цель научной работы</vt:lpstr>
      <vt:lpstr>Материалы и методы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Беларусь Учреждение образования «Гомельский государственный медицинский университет» Кафедра патологической анатомии</dc:title>
  <dc:creator>Admin</dc:creator>
  <cp:lastModifiedBy>Admin</cp:lastModifiedBy>
  <cp:revision>24</cp:revision>
  <dcterms:created xsi:type="dcterms:W3CDTF">2020-10-04T07:10:20Z</dcterms:created>
  <dcterms:modified xsi:type="dcterms:W3CDTF">2020-11-01T15:24:06Z</dcterms:modified>
</cp:coreProperties>
</file>