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6" r:id="rId2"/>
    <p:sldId id="283" r:id="rId3"/>
    <p:sldId id="282" r:id="rId4"/>
    <p:sldId id="274" r:id="rId5"/>
    <p:sldId id="288" r:id="rId6"/>
    <p:sldId id="276" r:id="rId7"/>
    <p:sldId id="296" r:id="rId8"/>
    <p:sldId id="297" r:id="rId9"/>
    <p:sldId id="298" r:id="rId10"/>
    <p:sldId id="299" r:id="rId11"/>
    <p:sldId id="260" r:id="rId12"/>
    <p:sldId id="300" r:id="rId13"/>
    <p:sldId id="303" r:id="rId14"/>
    <p:sldId id="304" r:id="rId15"/>
    <p:sldId id="305" r:id="rId16"/>
    <p:sldId id="306" r:id="rId17"/>
    <p:sldId id="307" r:id="rId18"/>
    <p:sldId id="308" r:id="rId19"/>
    <p:sldId id="291" r:id="rId20"/>
    <p:sldId id="302" r:id="rId21"/>
    <p:sldId id="301" r:id="rId22"/>
    <p:sldId id="309" r:id="rId23"/>
    <p:sldId id="269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6EAB717F-5381-4D99-B649-BFE10C202951}">
          <p14:sldIdLst>
            <p14:sldId id="256"/>
            <p14:sldId id="283"/>
            <p14:sldId id="282"/>
            <p14:sldId id="274"/>
            <p14:sldId id="288"/>
            <p14:sldId id="276"/>
            <p14:sldId id="296"/>
            <p14:sldId id="297"/>
            <p14:sldId id="298"/>
            <p14:sldId id="299"/>
            <p14:sldId id="260"/>
          </p14:sldIdLst>
        </p14:section>
        <p14:section name="Раздел без заголовка" id="{F9EB9064-B18C-4EE7-AD4C-F410E436FD1D}">
          <p14:sldIdLst>
            <p14:sldId id="300"/>
            <p14:sldId id="303"/>
            <p14:sldId id="304"/>
            <p14:sldId id="305"/>
            <p14:sldId id="306"/>
            <p14:sldId id="307"/>
            <p14:sldId id="308"/>
            <p14:sldId id="291"/>
            <p14:sldId id="302"/>
            <p14:sldId id="301"/>
            <p14:sldId id="309"/>
            <p14:sldId id="26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82967" autoAdjust="0"/>
  </p:normalViewPr>
  <p:slideViewPr>
    <p:cSldViewPr>
      <p:cViewPr varScale="1">
        <p:scale>
          <a:sx n="81" d="100"/>
          <a:sy n="81" d="100"/>
        </p:scale>
        <p:origin x="1644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0002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24122679109556"/>
          <c:y val="0.11975771460828701"/>
          <c:w val="0.74095812676193196"/>
          <c:h val="0.6121712827703830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Столбец3</c:v>
                </c:pt>
              </c:strCache>
            </c:strRef>
          </c:tx>
          <c:invertIfNegative val="0"/>
          <c:cat>
            <c:strRef>
              <c:f>Лист1!$A$2:$A$4</c:f>
              <c:strCache>
                <c:ptCount val="3"/>
                <c:pt idx="0">
                  <c:v>AA</c:v>
                </c:pt>
                <c:pt idx="1">
                  <c:v>GA</c:v>
                </c:pt>
                <c:pt idx="2">
                  <c:v>GG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2">
                  <c:v>12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Столбец2</c:v>
                </c:pt>
              </c:strCache>
            </c:strRef>
          </c:tx>
          <c:invertIfNegative val="0"/>
          <c:cat>
            <c:strRef>
              <c:f>Лист1!$A$2:$A$4</c:f>
              <c:strCache>
                <c:ptCount val="3"/>
                <c:pt idx="0">
                  <c:v>AA</c:v>
                </c:pt>
                <c:pt idx="1">
                  <c:v>GA</c:v>
                </c:pt>
                <c:pt idx="2">
                  <c:v>GG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3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cat>
            <c:strRef>
              <c:f>Лист1!$A$2:$A$4</c:f>
              <c:strCache>
                <c:ptCount val="3"/>
                <c:pt idx="0">
                  <c:v>AA</c:v>
                </c:pt>
                <c:pt idx="1">
                  <c:v>GA</c:v>
                </c:pt>
                <c:pt idx="2">
                  <c:v>GG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1">
                  <c:v>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24354152"/>
        <c:axId val="224351408"/>
      </c:barChart>
      <c:catAx>
        <c:axId val="22435415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24351408"/>
        <c:crosses val="autoZero"/>
        <c:auto val="1"/>
        <c:lblAlgn val="ctr"/>
        <c:lblOffset val="100"/>
        <c:noMultiLvlLbl val="0"/>
      </c:catAx>
      <c:valAx>
        <c:axId val="22435140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2435415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</cdr:x>
      <cdr:y>0</cdr:y>
    </cdr:to>
    <cdr:pic>
      <cdr:nvPicPr>
        <cdr:cNvPr id="3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 flipV="1">
          <a:off x="-457200" y="-1268760"/>
          <a:ext cx="0" cy="0"/>
        </a:xfrm>
        <a:prstGeom xmlns:a="http://schemas.openxmlformats.org/drawingml/2006/main" prst="rect">
          <a:avLst/>
        </a:prstGeom>
      </cdr:spPr>
    </cdr:pic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D0A13A-FC6F-4F63-8BF4-1735F2689E81}" type="datetimeFigureOut">
              <a:rPr lang="ru-RU" smtClean="0"/>
              <a:pPr/>
              <a:t>15.09.2020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6C605F-8370-4A07-AC6B-336764CC850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49818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6C605F-8370-4A07-AC6B-336764CC8505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7498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6C605F-8370-4A07-AC6B-336764CC8505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08539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2E61B3-93D7-4D67-AFEC-117C32A3DF96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61296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6C605F-8370-4A07-AC6B-336764CC8505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34419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6C605F-8370-4A07-AC6B-336764CC8505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35187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indent="449580" algn="just">
              <a:spcAft>
                <a:spcPts val="0"/>
              </a:spcAft>
            </a:pPr>
            <a:r>
              <a:rPr lang="ru-RU" sz="1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Больше всего оказалось больных с зависимостью от </a:t>
            </a:r>
            <a:r>
              <a:rPr lang="ru-RU" sz="12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психостимуляторов</a:t>
            </a:r>
            <a:r>
              <a:rPr lang="ru-RU" sz="1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не употребляющие другие ПАВ (1-я группа, 74 человека – 24,2%). Количество больных с зависимостью от </a:t>
            </a:r>
            <a:r>
              <a:rPr lang="ru-RU" sz="12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психостимуляторов</a:t>
            </a:r>
            <a:r>
              <a:rPr lang="ru-RU" sz="1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и со сформированной зависимостью от </a:t>
            </a:r>
            <a:r>
              <a:rPr lang="ru-RU" sz="12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каннабиноидов</a:t>
            </a:r>
            <a:r>
              <a:rPr lang="ru-RU" sz="1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составило 67 человек – 22%, 2-я группа. В 3-ю группу (44 человека – 14,4%) вошли больные с зависимостью от </a:t>
            </a:r>
            <a:r>
              <a:rPr lang="ru-RU" sz="12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психостимуляторов</a:t>
            </a:r>
            <a:r>
              <a:rPr lang="ru-RU" sz="1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и сформированной зависимостью от </a:t>
            </a:r>
            <a:r>
              <a:rPr lang="ru-RU" sz="12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опиоидов</a:t>
            </a:r>
            <a:r>
              <a:rPr lang="ru-RU" sz="1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ru-RU" sz="12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метадон</a:t>
            </a:r>
            <a:r>
              <a:rPr lang="ru-RU" sz="1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героин). 4-ю группу составили 48 пациентов (15,7%) употребляющие </a:t>
            </a:r>
            <a:r>
              <a:rPr lang="ru-RU" sz="12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психостимуляторы</a:t>
            </a:r>
            <a:r>
              <a:rPr lang="ru-RU" sz="1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сочетано с алкоголем. Пятую группу составили 45 пациентов (14,7%) которые наряду с систематическим употреблением </a:t>
            </a:r>
            <a:r>
              <a:rPr lang="ru-RU" sz="12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психостимуляторов</a:t>
            </a:r>
            <a:r>
              <a:rPr lang="ru-RU" sz="1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употребляли несколько ПАВ и у них была сформирована зависимость от нескольких ПАВ сразу. В 6 группу было включено 27 пациентов, которые наряду с зависимостью от </a:t>
            </a:r>
            <a:r>
              <a:rPr lang="ru-RU" sz="12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психостимуляторов</a:t>
            </a:r>
            <a:r>
              <a:rPr lang="ru-RU" sz="1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имели сопутствующую </a:t>
            </a:r>
            <a:r>
              <a:rPr lang="ru-RU" sz="12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коморбидную</a:t>
            </a:r>
            <a:r>
              <a:rPr lang="ru-RU" sz="1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патологию.</a:t>
            </a:r>
          </a:p>
          <a:p>
            <a:pPr indent="449580" algn="just">
              <a:spcAft>
                <a:spcPts val="0"/>
              </a:spcAft>
            </a:pPr>
            <a:endParaRPr lang="ru-RU" sz="1100" dirty="0" smtClean="0">
              <a:effectLst/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9B5048-6731-4B15-84C6-7654BE8F7850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786390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BDNF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(Brain Derived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Neurotrophic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Factor, BDNF) 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обладает замечательным свойством стимулировать рост нейронов,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аксонов и дендритов, формирование синапсов и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другие процессы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нейропластичности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не только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раннем онтогенезе, но и в мозге взрослого организма.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BDNF </a:t>
            </a:r>
            <a:r>
              <a:rPr lang="ru-R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отвечает за долговременную память и способность к обучению.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Длительность нахождения пациентов с зависимостью от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психостимуляторов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в программе реабилитации во многом зависит от полиморфизма гена кодирующего нейротрофический фактор мозга (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BDNF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), отвечающего за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нейропластичность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головного мозга, долговременную память и способность к обучению. У пациентов с гомозиготным генотипом (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GG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 гена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BDNF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длительность нахождения в программе реабилитации была статистически больше.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BDNF тесно связан с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серотонинергической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(5 HT) системой мозга.</a:t>
            </a:r>
            <a:r>
              <a:rPr lang="ru-R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 ряде исследований была продемонстрирована значимая связь между концентрацией BDNF в головном мозге и аффективными нарушениями. Кроме того, существующая в настоящее время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моноаминовая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гипотеза развития депрессии предполагает в качестве возможного механизма нарушение экспрессии генов-мишеней для НРФ и, прежде всего, BDNF [11]. Под влиянием стресса подавление экспрессии гена BDNF может приводить к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апоптозу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нейронов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гиппокампа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и впоследствии к его атрофии. Этот процесс, вероятно, лежит в основе снижения ответа на лечение и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рецидивирования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эпизодов депрессии у пациентов.</a:t>
            </a:r>
            <a:r>
              <a:rPr lang="ru-R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BDNF </a:t>
            </a:r>
            <a:r>
              <a:rPr lang="ru-R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отвечает за долговременную память и способность к обучению.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dirty="0" smtClean="0"/>
              <a:t>Эффективность терапии зависит от полиморфизма гена </a:t>
            </a:r>
            <a:r>
              <a:rPr lang="en-US" dirty="0" smtClean="0"/>
              <a:t>BDNF </a:t>
            </a:r>
            <a:r>
              <a:rPr lang="ru-RU" dirty="0" smtClean="0"/>
              <a:t>rs6265</a:t>
            </a:r>
            <a:endParaRPr lang="en-US" dirty="0" smtClean="0"/>
          </a:p>
          <a:p>
            <a:r>
              <a:rPr lang="en-US" dirty="0" smtClean="0"/>
              <a:t>(</a:t>
            </a:r>
            <a:r>
              <a:rPr lang="ru-RU" dirty="0" smtClean="0"/>
              <a:t>у пациентов с разными генотипами по полиморфном маркеру </a:t>
            </a:r>
            <a:r>
              <a:rPr lang="en-US" dirty="0" smtClean="0"/>
              <a:t>rs6265G&gt;A </a:t>
            </a:r>
            <a:r>
              <a:rPr lang="ru-RU" dirty="0" smtClean="0"/>
              <a:t>отличается длительность</a:t>
            </a:r>
            <a:r>
              <a:rPr lang="ru-RU" baseline="0" dirty="0" smtClean="0"/>
              <a:t> реабилитации</a:t>
            </a:r>
            <a:r>
              <a:rPr lang="ru-RU" dirty="0" smtClean="0"/>
              <a:t>). </a:t>
            </a:r>
            <a:r>
              <a:rPr lang="ru-RU" dirty="0" smtClean="0">
                <a:latin typeface="Zapf Dingbats"/>
                <a:ea typeface="Zapf Dingbats"/>
                <a:cs typeface="Zapf Dingbats"/>
                <a:sym typeface="Zapf Dingbats"/>
              </a:rPr>
              <a:t>★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6C605F-8370-4A07-AC6B-336764CC8505}" type="slidenum">
              <a:rPr lang="ru-RU" smtClean="0"/>
              <a:pPr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71692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15.09.2020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15.09.2020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15.09.2020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785794"/>
            <a:ext cx="7772400" cy="2571768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ПЕРСОНАЛИЗИРОВАННЫЙ ПОДХОД К ТЕРАПИИ ПАЦИЕНТОВ С ЗАВИСИМОСТЬЮ ОТ ПСИХОСТИМУЛЯТОРОВ С УЧЕТОМ ЛИЧНОСТНЫХ И ГЕНЕТИЧЕСКИХ ФАКТОРОВ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4149080"/>
            <a:ext cx="8784976" cy="2520280"/>
          </a:xfrm>
        </p:spPr>
        <p:txBody>
          <a:bodyPr>
            <a:normAutofit lnSpcReduction="10000"/>
          </a:bodyPr>
          <a:lstStyle/>
          <a:p>
            <a:r>
              <a:rPr lang="ru-RU" b="1" i="1" dirty="0" err="1" smtClean="0">
                <a:solidFill>
                  <a:schemeClr val="tx1"/>
                </a:solidFill>
              </a:rPr>
              <a:t>Поплевченков</a:t>
            </a:r>
            <a:r>
              <a:rPr lang="ru-RU" b="1" i="1" dirty="0" smtClean="0">
                <a:solidFill>
                  <a:schemeClr val="tx1"/>
                </a:solidFill>
              </a:rPr>
              <a:t> Константин Николаевич</a:t>
            </a:r>
          </a:p>
          <a:p>
            <a:endParaRPr lang="ru-RU" b="1" i="1" dirty="0" smtClean="0">
              <a:solidFill>
                <a:schemeClr val="tx1"/>
              </a:solidFill>
            </a:endParaRPr>
          </a:p>
          <a:p>
            <a:r>
              <a:rPr lang="ru-RU" dirty="0" smtClean="0">
                <a:solidFill>
                  <a:schemeClr val="tx1"/>
                </a:solidFill>
              </a:rPr>
              <a:t>Старший научный сотрудник группы психотерапии, психологии и реабилитации МНПЦ наркологии ДЗ Москвы, к.м.н.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Психобиологическая модель личности </a:t>
            </a:r>
            <a:r>
              <a:rPr lang="ru-RU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Р.Клонинджера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 smtClean="0"/>
              <a:t>Характер</a:t>
            </a: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000" b="1" i="1" dirty="0"/>
              <a:t>«</a:t>
            </a:r>
            <a:r>
              <a:rPr lang="ru-RU" sz="2000" b="1" i="1" dirty="0" err="1"/>
              <a:t>Самонаправленность</a:t>
            </a:r>
            <a:r>
              <a:rPr lang="ru-RU" sz="2000" b="1" i="1" dirty="0"/>
              <a:t>»</a:t>
            </a:r>
            <a:r>
              <a:rPr lang="ru-RU" sz="2000" dirty="0"/>
              <a:t> (СН) </a:t>
            </a:r>
            <a:r>
              <a:rPr lang="ru-RU" sz="2000" dirty="0" smtClean="0"/>
              <a:t>- включает </a:t>
            </a:r>
            <a:r>
              <a:rPr lang="ru-RU" sz="2000" dirty="0"/>
              <a:t>в себя самоопределение и способность формировать поведение согласно индивидуально выбранным целям и ценностям. </a:t>
            </a:r>
            <a:endParaRPr lang="ru-RU" sz="2000" dirty="0" smtClean="0"/>
          </a:p>
          <a:p>
            <a:pPr algn="just"/>
            <a:r>
              <a:rPr lang="ru-RU" sz="2000" b="1" i="1" dirty="0" smtClean="0"/>
              <a:t>«Сотрудничество</a:t>
            </a:r>
            <a:r>
              <a:rPr lang="ru-RU" sz="2000" b="1" i="1" dirty="0"/>
              <a:t>» </a:t>
            </a:r>
            <a:r>
              <a:rPr lang="ru-RU" sz="2000" dirty="0"/>
              <a:t>(СТ) </a:t>
            </a:r>
            <a:r>
              <a:rPr lang="ru-RU" sz="2000" dirty="0" smtClean="0"/>
              <a:t>- направлено </a:t>
            </a:r>
            <a:r>
              <a:rPr lang="ru-RU" sz="2000" dirty="0"/>
              <a:t>на оценку индивидуальных различий и сходства с другими людьми и согласии с </a:t>
            </a:r>
            <a:r>
              <a:rPr lang="ru-RU" sz="2000" dirty="0" smtClean="0"/>
              <a:t>ними.</a:t>
            </a:r>
          </a:p>
          <a:p>
            <a:pPr algn="just"/>
            <a:r>
              <a:rPr lang="ru-RU" sz="2000" b="1" i="1" dirty="0"/>
              <a:t>«Трансцендентность Я» </a:t>
            </a:r>
            <a:r>
              <a:rPr lang="ru-RU" sz="2000" dirty="0"/>
              <a:t>(ТЯ) </a:t>
            </a:r>
            <a:r>
              <a:rPr lang="ru-RU" sz="2000" dirty="0" smtClean="0"/>
              <a:t>- отражает </a:t>
            </a:r>
            <a:r>
              <a:rPr lang="ru-RU" sz="2000" dirty="0"/>
              <a:t>духовность личности и характеризует представления об идентификации всех окружающих как частях единого целого </a:t>
            </a:r>
          </a:p>
        </p:txBody>
      </p:sp>
    </p:spTree>
    <p:extLst>
      <p:ext uri="{BB962C8B-B14F-4D97-AF65-F5344CB8AC3E}">
        <p14:creationId xmlns:p14="http://schemas.microsoft.com/office/powerpoint/2010/main" val="201929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Результаты.</a:t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Распределение больных по группам</a:t>
            </a:r>
            <a:endParaRPr lang="ru-RU" sz="31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40280971"/>
              </p:ext>
            </p:extLst>
          </p:nvPr>
        </p:nvGraphicFramePr>
        <p:xfrm>
          <a:off x="-3" y="1412776"/>
          <a:ext cx="9144003" cy="479914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0832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22465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28588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30628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306286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306286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1306286"/>
              </a:tblGrid>
              <a:tr h="684347">
                <a:tc>
                  <a:txBody>
                    <a:bodyPr/>
                    <a:lstStyle/>
                    <a:p>
                      <a:pPr algn="ctr"/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1 группа</a:t>
                      </a:r>
                    </a:p>
                    <a:p>
                      <a:pPr algn="ctr"/>
                      <a:r>
                        <a:rPr lang="en-US" sz="1800" dirty="0" smtClean="0"/>
                        <a:t>n=7</a:t>
                      </a:r>
                      <a:r>
                        <a:rPr lang="ru-RU" sz="1800" dirty="0" smtClean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 </a:t>
                      </a:r>
                      <a:r>
                        <a:rPr lang="ru-RU" sz="1800" dirty="0" smtClean="0"/>
                        <a:t>группа</a:t>
                      </a:r>
                      <a:endParaRPr lang="en-US" sz="1800" dirty="0" smtClean="0"/>
                    </a:p>
                    <a:p>
                      <a:pPr algn="ctr"/>
                      <a:r>
                        <a:rPr lang="en-US" sz="1800" dirty="0" smtClean="0"/>
                        <a:t>n=6</a:t>
                      </a:r>
                      <a:r>
                        <a:rPr lang="ru-RU" sz="1800" dirty="0" smtClean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3</a:t>
                      </a:r>
                      <a:r>
                        <a:rPr lang="en-US" sz="1800" dirty="0" smtClean="0"/>
                        <a:t> </a:t>
                      </a:r>
                      <a:r>
                        <a:rPr lang="ru-RU" sz="1800" dirty="0" smtClean="0"/>
                        <a:t>группа</a:t>
                      </a:r>
                      <a:endParaRPr lang="en-US" sz="1800" dirty="0" smtClean="0"/>
                    </a:p>
                    <a:p>
                      <a:pPr algn="ctr"/>
                      <a:r>
                        <a:rPr lang="en-US" sz="1800" dirty="0" smtClean="0"/>
                        <a:t>n=</a:t>
                      </a:r>
                      <a:r>
                        <a:rPr lang="ru-RU" sz="1800" dirty="0" smtClean="0"/>
                        <a:t>44</a:t>
                      </a:r>
                      <a:endParaRPr lang="en-US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4 группа</a:t>
                      </a:r>
                      <a:endParaRPr lang="en-US" sz="1800" dirty="0" smtClean="0"/>
                    </a:p>
                    <a:p>
                      <a:pPr algn="ctr"/>
                      <a:r>
                        <a:rPr lang="en-US" sz="1800" dirty="0" smtClean="0"/>
                        <a:t>n=</a:t>
                      </a:r>
                      <a:r>
                        <a:rPr lang="ru-RU" sz="1800" dirty="0" smtClean="0"/>
                        <a:t>48</a:t>
                      </a:r>
                      <a:endParaRPr lang="en-US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5 группа</a:t>
                      </a:r>
                      <a:endParaRPr lang="en-US" sz="1800" dirty="0" smtClean="0"/>
                    </a:p>
                    <a:p>
                      <a:pPr algn="ctr"/>
                      <a:r>
                        <a:rPr lang="en-US" sz="1800" dirty="0" smtClean="0"/>
                        <a:t>n=</a:t>
                      </a:r>
                      <a:r>
                        <a:rPr lang="ru-RU" sz="1800" dirty="0" smtClean="0"/>
                        <a:t>45</a:t>
                      </a:r>
                      <a:endParaRPr lang="en-US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6 группа</a:t>
                      </a:r>
                    </a:p>
                    <a:p>
                      <a:pPr algn="ctr"/>
                      <a:r>
                        <a:rPr lang="en-US" sz="1800" dirty="0" smtClean="0"/>
                        <a:t>n=27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413021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Вид</a:t>
                      </a:r>
                      <a:r>
                        <a:rPr lang="ru-RU" sz="1800" baseline="0" dirty="0" smtClean="0"/>
                        <a:t> ПАВ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err="1" smtClean="0"/>
                        <a:t>Психостимуляторы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err="1" smtClean="0"/>
                        <a:t>Психостимуляторы</a:t>
                      </a:r>
                      <a:endParaRPr lang="ru-RU" sz="1800" dirty="0" smtClean="0"/>
                    </a:p>
                    <a:p>
                      <a:pPr algn="ctr"/>
                      <a:r>
                        <a:rPr lang="ru-RU" sz="1800" dirty="0" smtClean="0"/>
                        <a:t>+</a:t>
                      </a:r>
                    </a:p>
                    <a:p>
                      <a:pPr algn="ctr"/>
                      <a:r>
                        <a:rPr lang="ru-RU" sz="1800" dirty="0" smtClean="0"/>
                        <a:t>ТГК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err="1" smtClean="0"/>
                        <a:t>Психостимуляторы</a:t>
                      </a:r>
                      <a:endParaRPr lang="ru-RU" sz="1800" dirty="0" smtClean="0"/>
                    </a:p>
                    <a:p>
                      <a:pPr algn="ctr"/>
                      <a:r>
                        <a:rPr lang="ru-RU" sz="1800" dirty="0" smtClean="0"/>
                        <a:t>+</a:t>
                      </a:r>
                    </a:p>
                    <a:p>
                      <a:pPr algn="ctr"/>
                      <a:r>
                        <a:rPr lang="ru-RU" sz="1800" dirty="0" smtClean="0"/>
                        <a:t>Опиаты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err="1" smtClean="0"/>
                        <a:t>Психостимуляторы</a:t>
                      </a:r>
                      <a:endParaRPr lang="ru-RU" sz="1800" dirty="0" smtClean="0"/>
                    </a:p>
                    <a:p>
                      <a:pPr algn="ctr"/>
                      <a:r>
                        <a:rPr lang="ru-RU" sz="1800" dirty="0" smtClean="0"/>
                        <a:t>+</a:t>
                      </a:r>
                    </a:p>
                    <a:p>
                      <a:pPr algn="ctr"/>
                      <a:r>
                        <a:rPr lang="ru-RU" sz="1800" dirty="0" smtClean="0"/>
                        <a:t>Алкоголь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err="1" smtClean="0"/>
                        <a:t>Психостимуляторы</a:t>
                      </a:r>
                      <a:endParaRPr lang="ru-RU" sz="1800" dirty="0" smtClean="0"/>
                    </a:p>
                    <a:p>
                      <a:pPr algn="ctr"/>
                      <a:r>
                        <a:rPr lang="ru-RU" sz="1800" dirty="0" smtClean="0"/>
                        <a:t>+</a:t>
                      </a:r>
                    </a:p>
                    <a:p>
                      <a:pPr algn="ctr"/>
                      <a:r>
                        <a:rPr lang="ru-RU" sz="1800" dirty="0" smtClean="0"/>
                        <a:t>Несколько ПАВ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err="1" smtClean="0"/>
                        <a:t>Психостимуляторы</a:t>
                      </a:r>
                      <a:endParaRPr lang="ru-RU" sz="1800" dirty="0" smtClean="0"/>
                    </a:p>
                    <a:p>
                      <a:pPr algn="ctr"/>
                      <a:r>
                        <a:rPr lang="ru-RU" sz="1800" dirty="0" smtClean="0"/>
                        <a:t>+</a:t>
                      </a:r>
                    </a:p>
                    <a:p>
                      <a:pPr algn="ctr"/>
                      <a:r>
                        <a:rPr lang="ru-RU" sz="1800" dirty="0" err="1" smtClean="0"/>
                        <a:t>Коморбидная</a:t>
                      </a:r>
                      <a:r>
                        <a:rPr lang="ru-RU" sz="1800" baseline="0" dirty="0" smtClean="0"/>
                        <a:t> патология</a:t>
                      </a:r>
                      <a:endParaRPr lang="ru-RU" sz="18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092989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Наследственная отягощенность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44 человека</a:t>
                      </a:r>
                    </a:p>
                    <a:p>
                      <a:pPr algn="ctr"/>
                      <a:r>
                        <a:rPr lang="ru-RU" sz="1800" dirty="0" smtClean="0"/>
                        <a:t>(59,4%)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50 человек</a:t>
                      </a:r>
                    </a:p>
                    <a:p>
                      <a:pPr algn="ctr"/>
                      <a:r>
                        <a:rPr lang="ru-RU" sz="1800" dirty="0" smtClean="0"/>
                        <a:t>(74,6%)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35 человек</a:t>
                      </a:r>
                    </a:p>
                    <a:p>
                      <a:pPr algn="ctr"/>
                      <a:r>
                        <a:rPr lang="ru-RU" sz="1800" dirty="0" smtClean="0"/>
                        <a:t>(79,5%)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37 человек</a:t>
                      </a:r>
                    </a:p>
                    <a:p>
                      <a:pPr algn="ctr"/>
                      <a:r>
                        <a:rPr lang="ru-RU" sz="1800" dirty="0" smtClean="0"/>
                        <a:t>(7</a:t>
                      </a:r>
                      <a:r>
                        <a:rPr lang="en-US" sz="1800" dirty="0" smtClean="0"/>
                        <a:t>7</a:t>
                      </a:r>
                      <a:r>
                        <a:rPr lang="ru-RU" sz="1800" dirty="0" smtClean="0"/>
                        <a:t>%)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39 человек</a:t>
                      </a:r>
                    </a:p>
                    <a:p>
                      <a:pPr algn="ctr"/>
                      <a:r>
                        <a:rPr lang="ru-RU" sz="1800" dirty="0" smtClean="0"/>
                        <a:t>(86%)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22 человека</a:t>
                      </a:r>
                    </a:p>
                    <a:p>
                      <a:pPr algn="ctr"/>
                      <a:r>
                        <a:rPr lang="ru-RU" sz="1800" dirty="0" smtClean="0"/>
                        <a:t>(81,4%)</a:t>
                      </a:r>
                      <a:endParaRPr lang="ru-RU" sz="18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188720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Расстройства личности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28человек</a:t>
                      </a:r>
                    </a:p>
                    <a:p>
                      <a:pPr algn="ctr"/>
                      <a:r>
                        <a:rPr lang="ru-RU" sz="1800" dirty="0" smtClean="0"/>
                        <a:t>(37%)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50 человек</a:t>
                      </a:r>
                    </a:p>
                    <a:p>
                      <a:pPr algn="ctr"/>
                      <a:r>
                        <a:rPr lang="ru-RU" sz="1800" dirty="0" smtClean="0"/>
                        <a:t>(74,6%)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41 человек</a:t>
                      </a:r>
                    </a:p>
                    <a:p>
                      <a:pPr algn="ctr"/>
                      <a:r>
                        <a:rPr lang="ru-RU" sz="1800" dirty="0" smtClean="0"/>
                        <a:t>(93%)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39 человек</a:t>
                      </a:r>
                    </a:p>
                    <a:p>
                      <a:pPr algn="ctr"/>
                      <a:r>
                        <a:rPr lang="ru-RU" sz="1800" dirty="0" smtClean="0"/>
                        <a:t>(81,2%)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34 человека</a:t>
                      </a:r>
                    </a:p>
                    <a:p>
                      <a:pPr algn="ctr"/>
                      <a:r>
                        <a:rPr lang="ru-RU" sz="1800" dirty="0" smtClean="0"/>
                        <a:t>(75,5%)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Сравнение черт темперамента  больных с зависимостью от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психостимуляторов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 шкалам опросника TCI – 125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38853451"/>
              </p:ext>
            </p:extLst>
          </p:nvPr>
        </p:nvGraphicFramePr>
        <p:xfrm>
          <a:off x="215517" y="1628800"/>
          <a:ext cx="8712966" cy="2346960"/>
        </p:xfrm>
        <a:graphic>
          <a:graphicData uri="http://schemas.openxmlformats.org/drawingml/2006/table">
            <a:tbl>
              <a:tblPr firstRow="1" firstCol="1" bandRow="1"/>
              <a:tblGrid>
                <a:gridCol w="523335"/>
                <a:gridCol w="1127794"/>
                <a:gridCol w="1127794"/>
                <a:gridCol w="1126998"/>
                <a:gridCol w="1168358"/>
                <a:gridCol w="1199375"/>
                <a:gridCol w="1143169"/>
                <a:gridCol w="1296143"/>
              </a:tblGrid>
              <a:tr h="0">
                <a:tc>
                  <a:txBody>
                    <a:bodyPr/>
                    <a:lstStyle/>
                    <a:p>
                      <a:endParaRPr lang="ru-RU" b="0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</a:t>
                      </a:r>
                      <a:endParaRPr lang="ru-RU" sz="14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группа</a:t>
                      </a:r>
                      <a:endParaRPr lang="ru-RU" sz="14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b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ru-RU" sz="1400" b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=74</a:t>
                      </a:r>
                      <a:endParaRPr lang="ru-RU" sz="14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400" b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Группа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ru-RU" sz="1400" b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=</a:t>
                      </a:r>
                      <a:r>
                        <a:rPr lang="en-US" sz="1400" b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67</a:t>
                      </a:r>
                      <a:endParaRPr lang="ru-RU" sz="1400" b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группа</a:t>
                      </a:r>
                      <a:endParaRPr lang="ru-RU" sz="14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b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ru-RU" sz="1400" b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=44</a:t>
                      </a:r>
                      <a:endParaRPr lang="ru-RU" sz="14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 </a:t>
                      </a:r>
                      <a:endParaRPr lang="ru-RU" sz="14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группа</a:t>
                      </a:r>
                      <a:endParaRPr lang="ru-RU" sz="14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b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ru-RU" sz="1400" b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=48</a:t>
                      </a:r>
                      <a:endParaRPr lang="ru-RU" sz="14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 </a:t>
                      </a:r>
                      <a:endParaRPr lang="ru-RU" sz="14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группа</a:t>
                      </a:r>
                      <a:endParaRPr lang="ru-RU" sz="14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b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ru-RU" sz="1400" b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=45</a:t>
                      </a:r>
                      <a:endParaRPr lang="ru-RU" sz="14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 </a:t>
                      </a:r>
                      <a:endParaRPr lang="ru-RU" sz="14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группа</a:t>
                      </a:r>
                      <a:endParaRPr lang="ru-RU" sz="14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b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ru-RU" sz="1400" b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=27</a:t>
                      </a:r>
                      <a:endParaRPr lang="ru-RU" sz="14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Достовернось</a:t>
                      </a:r>
                      <a:endParaRPr lang="ru-RU" sz="14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различия (критерий </a:t>
                      </a:r>
                      <a:r>
                        <a:rPr lang="ru-RU" sz="1400" b="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Краскела</a:t>
                      </a:r>
                      <a:r>
                        <a:rPr lang="ru-RU" sz="14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ru-RU" sz="1400" b="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Уоллиса</a:t>
                      </a:r>
                      <a:r>
                        <a:rPr lang="ru-RU" sz="1400" b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400" b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ПН</a:t>
                      </a:r>
                      <a:endParaRPr lang="ru-RU" sz="1400" b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10,99±3,33</a:t>
                      </a:r>
                      <a:endParaRPr lang="ru-RU" sz="1400" b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12,32±3,57</a:t>
                      </a:r>
                      <a:endParaRPr lang="ru-RU" sz="1400" b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14,45± 2,93</a:t>
                      </a:r>
                      <a:endParaRPr lang="ru-RU" sz="1400" b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12,83 ± 3,71</a:t>
                      </a:r>
                      <a:endParaRPr lang="ru-RU" sz="1400" b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13,82 ± 3,60</a:t>
                      </a:r>
                      <a:endParaRPr lang="ru-RU" sz="1400" b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12,68 ± 2,89</a:t>
                      </a:r>
                      <a:endParaRPr lang="ru-RU" sz="1400" b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р&lt;0,002</a:t>
                      </a:r>
                      <a:endParaRPr lang="ru-RU" sz="1400" b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ИВ</a:t>
                      </a:r>
                      <a:endParaRPr lang="ru-RU" sz="1400" b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8,73± 4,12</a:t>
                      </a:r>
                      <a:endParaRPr lang="ru-RU" sz="1400" b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7,94±4,38</a:t>
                      </a:r>
                      <a:endParaRPr lang="ru-RU" sz="1400" b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9,48± 3,43</a:t>
                      </a:r>
                      <a:endParaRPr lang="ru-RU" sz="1400" b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9,64 ± 4,68</a:t>
                      </a:r>
                      <a:endParaRPr lang="ru-RU" sz="1400" b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8,38 ± 3,26</a:t>
                      </a:r>
                      <a:endParaRPr lang="ru-RU" sz="1400" b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7,96 ± 3,76</a:t>
                      </a:r>
                      <a:endParaRPr lang="ru-RU" sz="1400" b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р&lt;0,112</a:t>
                      </a:r>
                      <a:endParaRPr lang="ru-RU" sz="1400" b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ЗВ</a:t>
                      </a:r>
                      <a:endParaRPr lang="ru-RU" sz="1400" b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8,32± 2,60</a:t>
                      </a:r>
                      <a:endParaRPr lang="ru-RU" sz="1400" b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8,09±2,96</a:t>
                      </a:r>
                      <a:endParaRPr lang="ru-RU" sz="1400" b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8,20± 2,46</a:t>
                      </a:r>
                      <a:endParaRPr lang="ru-RU" sz="1400" b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8,79 ± 2,80</a:t>
                      </a:r>
                      <a:endParaRPr lang="ru-RU" sz="1400" b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7,59 ± 2,12</a:t>
                      </a:r>
                      <a:endParaRPr lang="ru-RU" sz="1400" b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7,82 ± 2,34</a:t>
                      </a:r>
                      <a:endParaRPr lang="ru-RU" sz="1400" b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р&lt;0,442</a:t>
                      </a:r>
                      <a:endParaRPr lang="ru-RU" sz="1400" b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</a:t>
                      </a:r>
                      <a:endParaRPr lang="ru-RU" sz="1400" b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2,73±1,22</a:t>
                      </a:r>
                      <a:endParaRPr lang="ru-RU" sz="1400" b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2,83±1,27</a:t>
                      </a:r>
                      <a:endParaRPr lang="ru-RU" sz="1400" b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3,09±1,20</a:t>
                      </a:r>
                      <a:endParaRPr lang="ru-RU" sz="1400" b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2,91 ± 1,08</a:t>
                      </a:r>
                      <a:endParaRPr lang="ru-RU" sz="1400" b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2,49 ± 1,27</a:t>
                      </a:r>
                      <a:endParaRPr lang="ru-RU" sz="1400" b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2,61 ± 1,13</a:t>
                      </a:r>
                      <a:endParaRPr lang="ru-RU" sz="1400" b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р&lt;0,226</a:t>
                      </a:r>
                      <a:endParaRPr lang="ru-RU" sz="1400" b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251520" y="4149080"/>
            <a:ext cx="864096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/>
              <a:t>Анализ результатов исследования показывает достоверное преобладание </a:t>
            </a:r>
            <a:r>
              <a:rPr lang="ru-RU" dirty="0" smtClean="0"/>
              <a:t>баллов</a:t>
            </a:r>
            <a:r>
              <a:rPr lang="en-US" dirty="0" smtClean="0"/>
              <a:t> </a:t>
            </a:r>
            <a:r>
              <a:rPr lang="ru-RU" dirty="0" smtClean="0"/>
              <a:t>по </a:t>
            </a:r>
            <a:r>
              <a:rPr lang="ru-RU" dirty="0"/>
              <a:t>шкале «поиск новизны</a:t>
            </a:r>
            <a:r>
              <a:rPr lang="ru-RU" dirty="0" smtClean="0"/>
              <a:t>» (ПН) </a:t>
            </a:r>
            <a:r>
              <a:rPr lang="ru-RU" dirty="0"/>
              <a:t>у большинства обследованных больных по сравнению с шкалами «избегания вреда</a:t>
            </a:r>
            <a:r>
              <a:rPr lang="ru-RU" dirty="0" smtClean="0"/>
              <a:t>» (ИВ) </a:t>
            </a:r>
            <a:r>
              <a:rPr lang="ru-RU" dirty="0"/>
              <a:t>и «зависимость от вознаграждения</a:t>
            </a:r>
            <a:r>
              <a:rPr lang="ru-RU" dirty="0" smtClean="0"/>
              <a:t>» (ЗВ). </a:t>
            </a:r>
            <a:r>
              <a:rPr lang="ru-RU" dirty="0"/>
              <a:t>Такие показатели по шкалам соответствуют антисоциальному расстройству личности (</a:t>
            </a:r>
            <a:r>
              <a:rPr lang="ru-RU" dirty="0" err="1"/>
              <a:t>диссоциальное</a:t>
            </a:r>
            <a:r>
              <a:rPr lang="ru-RU" dirty="0"/>
              <a:t> расстройство личности F60.2 по МКБ-10). И действительно, у большинства пациентов прослеживается сочетание выраженных черт </a:t>
            </a:r>
            <a:r>
              <a:rPr lang="ru-RU" dirty="0" err="1"/>
              <a:t>эксплозивности</a:t>
            </a:r>
            <a:r>
              <a:rPr lang="ru-RU" dirty="0"/>
              <a:t> и неустойчивости.</a:t>
            </a:r>
          </a:p>
        </p:txBody>
      </p:sp>
    </p:spTree>
    <p:extLst>
      <p:ext uri="{BB962C8B-B14F-4D97-AF65-F5344CB8AC3E}">
        <p14:creationId xmlns:p14="http://schemas.microsoft.com/office/powerpoint/2010/main" val="621353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Сравнение черт темперамента  больных с зависимостью от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психостимуляторов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 шкалам опросника TCI – 125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38853451"/>
              </p:ext>
            </p:extLst>
          </p:nvPr>
        </p:nvGraphicFramePr>
        <p:xfrm>
          <a:off x="215517" y="1628800"/>
          <a:ext cx="8712966" cy="2346960"/>
        </p:xfrm>
        <a:graphic>
          <a:graphicData uri="http://schemas.openxmlformats.org/drawingml/2006/table">
            <a:tbl>
              <a:tblPr firstRow="1" firstCol="1" bandRow="1"/>
              <a:tblGrid>
                <a:gridCol w="523335"/>
                <a:gridCol w="1127794"/>
                <a:gridCol w="1127794"/>
                <a:gridCol w="1126998"/>
                <a:gridCol w="1168358"/>
                <a:gridCol w="1199375"/>
                <a:gridCol w="1143169"/>
                <a:gridCol w="1296143"/>
              </a:tblGrid>
              <a:tr h="0">
                <a:tc>
                  <a:txBody>
                    <a:bodyPr/>
                    <a:lstStyle/>
                    <a:p>
                      <a:endParaRPr lang="ru-RU" b="0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</a:t>
                      </a:r>
                      <a:endParaRPr lang="ru-RU" sz="14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группа</a:t>
                      </a:r>
                      <a:endParaRPr lang="ru-RU" sz="14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b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ru-RU" sz="1400" b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=74</a:t>
                      </a:r>
                      <a:endParaRPr lang="ru-RU" sz="14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400" b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Группа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ru-RU" sz="1400" b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=</a:t>
                      </a:r>
                      <a:r>
                        <a:rPr lang="en-US" sz="1400" b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67</a:t>
                      </a:r>
                      <a:endParaRPr lang="ru-RU" sz="1400" b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группа</a:t>
                      </a:r>
                      <a:endParaRPr lang="ru-RU" sz="14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b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ru-RU" sz="1400" b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=44</a:t>
                      </a:r>
                      <a:endParaRPr lang="ru-RU" sz="14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 </a:t>
                      </a:r>
                      <a:endParaRPr lang="ru-RU" sz="14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группа</a:t>
                      </a:r>
                      <a:endParaRPr lang="ru-RU" sz="14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b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ru-RU" sz="1400" b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=48</a:t>
                      </a:r>
                      <a:endParaRPr lang="ru-RU" sz="14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 </a:t>
                      </a:r>
                      <a:endParaRPr lang="ru-RU" sz="14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группа</a:t>
                      </a:r>
                      <a:endParaRPr lang="ru-RU" sz="14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b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ru-RU" sz="1400" b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=45</a:t>
                      </a:r>
                      <a:endParaRPr lang="ru-RU" sz="14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 </a:t>
                      </a:r>
                      <a:endParaRPr lang="ru-RU" sz="14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группа</a:t>
                      </a:r>
                      <a:endParaRPr lang="ru-RU" sz="14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b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ru-RU" sz="1400" b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=27</a:t>
                      </a:r>
                      <a:endParaRPr lang="ru-RU" sz="14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Достовернось</a:t>
                      </a:r>
                      <a:endParaRPr lang="ru-RU" sz="14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различия (критерий </a:t>
                      </a:r>
                      <a:r>
                        <a:rPr lang="ru-RU" sz="1400" b="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Краскела</a:t>
                      </a:r>
                      <a:r>
                        <a:rPr lang="ru-RU" sz="14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ru-RU" sz="1400" b="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Уоллиса</a:t>
                      </a:r>
                      <a:r>
                        <a:rPr lang="ru-RU" sz="1400" b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400" b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ПН</a:t>
                      </a:r>
                      <a:endParaRPr lang="ru-RU" sz="1400" b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10,99±3,33</a:t>
                      </a:r>
                      <a:endParaRPr lang="ru-RU" sz="1400" b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12,32±3,57</a:t>
                      </a:r>
                      <a:endParaRPr lang="ru-RU" sz="1400" b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14,45± 2,93</a:t>
                      </a:r>
                      <a:endParaRPr lang="ru-RU" sz="1400" b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12,83 ± 3,71</a:t>
                      </a:r>
                      <a:endParaRPr lang="ru-RU" sz="1400" b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13,82 ± 3,60</a:t>
                      </a:r>
                      <a:endParaRPr lang="ru-RU" sz="1400" b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12,68 ± 2,89</a:t>
                      </a:r>
                      <a:endParaRPr lang="ru-RU" sz="1400" b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р&lt;0,002</a:t>
                      </a:r>
                      <a:endParaRPr lang="ru-RU" sz="1400" b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ИВ</a:t>
                      </a:r>
                      <a:endParaRPr lang="ru-RU" sz="1400" b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8,73± 4,12</a:t>
                      </a:r>
                      <a:endParaRPr lang="ru-RU" sz="1400" b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7,94±4,38</a:t>
                      </a:r>
                      <a:endParaRPr lang="ru-RU" sz="1400" b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9,48± 3,43</a:t>
                      </a:r>
                      <a:endParaRPr lang="ru-RU" sz="1400" b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9,64 ± 4,68</a:t>
                      </a:r>
                      <a:endParaRPr lang="ru-RU" sz="1400" b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8,38 ± 3,26</a:t>
                      </a:r>
                      <a:endParaRPr lang="ru-RU" sz="1400" b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7,96 ± 3,76</a:t>
                      </a:r>
                      <a:endParaRPr lang="ru-RU" sz="1400" b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р&lt;0,112</a:t>
                      </a:r>
                      <a:endParaRPr lang="ru-RU" sz="1400" b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ЗВ</a:t>
                      </a:r>
                      <a:endParaRPr lang="ru-RU" sz="1400" b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8,32± 2,60</a:t>
                      </a:r>
                      <a:endParaRPr lang="ru-RU" sz="1400" b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8,09±2,96</a:t>
                      </a:r>
                      <a:endParaRPr lang="ru-RU" sz="1400" b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8,20± 2,46</a:t>
                      </a:r>
                      <a:endParaRPr lang="ru-RU" sz="1400" b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8,79 ± 2,80</a:t>
                      </a:r>
                      <a:endParaRPr lang="ru-RU" sz="1400" b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7,59 ± 2,12</a:t>
                      </a:r>
                      <a:endParaRPr lang="ru-RU" sz="1400" b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7,82 ± 2,34</a:t>
                      </a:r>
                      <a:endParaRPr lang="ru-RU" sz="1400" b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р&lt;0,442</a:t>
                      </a:r>
                      <a:endParaRPr lang="ru-RU" sz="1400" b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</a:t>
                      </a:r>
                      <a:endParaRPr lang="ru-RU" sz="1400" b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2,73±1,22</a:t>
                      </a:r>
                      <a:endParaRPr lang="ru-RU" sz="1400" b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2,83±1,27</a:t>
                      </a:r>
                      <a:endParaRPr lang="ru-RU" sz="1400" b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3,09±1,20</a:t>
                      </a:r>
                      <a:endParaRPr lang="ru-RU" sz="1400" b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2,91 ± 1,08</a:t>
                      </a:r>
                      <a:endParaRPr lang="ru-RU" sz="1400" b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2,49 ± 1,27</a:t>
                      </a:r>
                      <a:endParaRPr lang="ru-RU" sz="1400" b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2,61 ± 1,13</a:t>
                      </a:r>
                      <a:endParaRPr lang="ru-RU" sz="1400" b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р&lt;0,226</a:t>
                      </a:r>
                      <a:endParaRPr lang="ru-RU" sz="1400" b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251520" y="4149080"/>
            <a:ext cx="864096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Черта </a:t>
            </a:r>
            <a:r>
              <a:rPr lang="ru-RU" dirty="0"/>
              <a:t>«избегание вреда</a:t>
            </a:r>
            <a:r>
              <a:rPr lang="ru-RU" dirty="0" smtClean="0"/>
              <a:t>» (ИВ) </a:t>
            </a:r>
            <a:r>
              <a:rPr lang="ru-RU" dirty="0"/>
              <a:t>выражена слабо во всех группах. Это отражается в сниженной критике к заболеванию, к сниженной оценке общего вреда психическому и физическому состоянию вследствие употребления ПАВ. Пациенты употребляли ПАВ длительное время, несмотря на выраженные отрицательные последствия для здоровья.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21942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Сравнение черт темперамента  больных с зависимостью от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психостимуляторов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 шкалам опросника TCI – 125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38853451"/>
              </p:ext>
            </p:extLst>
          </p:nvPr>
        </p:nvGraphicFramePr>
        <p:xfrm>
          <a:off x="215517" y="1628800"/>
          <a:ext cx="8712966" cy="2346960"/>
        </p:xfrm>
        <a:graphic>
          <a:graphicData uri="http://schemas.openxmlformats.org/drawingml/2006/table">
            <a:tbl>
              <a:tblPr firstRow="1" firstCol="1" bandRow="1"/>
              <a:tblGrid>
                <a:gridCol w="523335"/>
                <a:gridCol w="1127794"/>
                <a:gridCol w="1127794"/>
                <a:gridCol w="1126998"/>
                <a:gridCol w="1168358"/>
                <a:gridCol w="1199375"/>
                <a:gridCol w="1143169"/>
                <a:gridCol w="1296143"/>
              </a:tblGrid>
              <a:tr h="0">
                <a:tc>
                  <a:txBody>
                    <a:bodyPr/>
                    <a:lstStyle/>
                    <a:p>
                      <a:endParaRPr lang="ru-RU" b="0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</a:t>
                      </a:r>
                      <a:endParaRPr lang="ru-RU" sz="14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группа</a:t>
                      </a:r>
                      <a:endParaRPr lang="ru-RU" sz="14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b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ru-RU" sz="1400" b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=74</a:t>
                      </a:r>
                      <a:endParaRPr lang="ru-RU" sz="14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400" b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Группа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ru-RU" sz="1400" b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=</a:t>
                      </a:r>
                      <a:r>
                        <a:rPr lang="en-US" sz="1400" b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67</a:t>
                      </a:r>
                      <a:endParaRPr lang="ru-RU" sz="1400" b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группа</a:t>
                      </a:r>
                      <a:endParaRPr lang="ru-RU" sz="14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b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ru-RU" sz="1400" b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=44</a:t>
                      </a:r>
                      <a:endParaRPr lang="ru-RU" sz="14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 </a:t>
                      </a:r>
                      <a:endParaRPr lang="ru-RU" sz="14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группа</a:t>
                      </a:r>
                      <a:endParaRPr lang="ru-RU" sz="14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b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ru-RU" sz="1400" b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=48</a:t>
                      </a:r>
                      <a:endParaRPr lang="ru-RU" sz="14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 </a:t>
                      </a:r>
                      <a:endParaRPr lang="ru-RU" sz="14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группа</a:t>
                      </a:r>
                      <a:endParaRPr lang="ru-RU" sz="14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b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ru-RU" sz="1400" b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=45</a:t>
                      </a:r>
                      <a:endParaRPr lang="ru-RU" sz="14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 </a:t>
                      </a:r>
                      <a:endParaRPr lang="ru-RU" sz="14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группа</a:t>
                      </a:r>
                      <a:endParaRPr lang="ru-RU" sz="14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b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ru-RU" sz="1400" b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=27</a:t>
                      </a:r>
                      <a:endParaRPr lang="ru-RU" sz="14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Достовернось</a:t>
                      </a:r>
                      <a:endParaRPr lang="ru-RU" sz="14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различия (критерий </a:t>
                      </a:r>
                      <a:r>
                        <a:rPr lang="ru-RU" sz="1400" b="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Краскела</a:t>
                      </a:r>
                      <a:r>
                        <a:rPr lang="ru-RU" sz="14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ru-RU" sz="1400" b="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Уоллиса</a:t>
                      </a:r>
                      <a:r>
                        <a:rPr lang="ru-RU" sz="1400" b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400" b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ПН</a:t>
                      </a:r>
                      <a:endParaRPr lang="ru-RU" sz="1400" b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10,99±3,33</a:t>
                      </a:r>
                      <a:endParaRPr lang="ru-RU" sz="1400" b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12,32±3,57</a:t>
                      </a:r>
                      <a:endParaRPr lang="ru-RU" sz="1400" b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14,45± 2,93</a:t>
                      </a:r>
                      <a:endParaRPr lang="ru-RU" sz="1400" b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12,83 ± 3,71</a:t>
                      </a:r>
                      <a:endParaRPr lang="ru-RU" sz="1400" b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13,82 ± 3,60</a:t>
                      </a:r>
                      <a:endParaRPr lang="ru-RU" sz="1400" b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12,68 ± 2,89</a:t>
                      </a:r>
                      <a:endParaRPr lang="ru-RU" sz="1400" b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р&lt;0,002</a:t>
                      </a:r>
                      <a:endParaRPr lang="ru-RU" sz="1400" b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ИВ</a:t>
                      </a:r>
                      <a:endParaRPr lang="ru-RU" sz="1400" b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8,73± 4,12</a:t>
                      </a:r>
                      <a:endParaRPr lang="ru-RU" sz="1400" b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7,94±4,38</a:t>
                      </a:r>
                      <a:endParaRPr lang="ru-RU" sz="1400" b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9,48± 3,43</a:t>
                      </a:r>
                      <a:endParaRPr lang="ru-RU" sz="1400" b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9,64 ± 4,68</a:t>
                      </a:r>
                      <a:endParaRPr lang="ru-RU" sz="1400" b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8,38 ± 3,26</a:t>
                      </a:r>
                      <a:endParaRPr lang="ru-RU" sz="1400" b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7,96 ± 3,76</a:t>
                      </a:r>
                      <a:endParaRPr lang="ru-RU" sz="1400" b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р&lt;0,112</a:t>
                      </a:r>
                      <a:endParaRPr lang="ru-RU" sz="1400" b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ЗВ</a:t>
                      </a:r>
                      <a:endParaRPr lang="ru-RU" sz="1400" b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8,32± 2,60</a:t>
                      </a:r>
                      <a:endParaRPr lang="ru-RU" sz="1400" b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8,09±2,96</a:t>
                      </a:r>
                      <a:endParaRPr lang="ru-RU" sz="1400" b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8,20± 2,46</a:t>
                      </a:r>
                      <a:endParaRPr lang="ru-RU" sz="1400" b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8,79 ± 2,80</a:t>
                      </a:r>
                      <a:endParaRPr lang="ru-RU" sz="1400" b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7,59 ± 2,12</a:t>
                      </a:r>
                      <a:endParaRPr lang="ru-RU" sz="1400" b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7,82 ± 2,34</a:t>
                      </a:r>
                      <a:endParaRPr lang="ru-RU" sz="1400" b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р&lt;0,442</a:t>
                      </a:r>
                      <a:endParaRPr lang="ru-RU" sz="1400" b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</a:t>
                      </a:r>
                      <a:endParaRPr lang="ru-RU" sz="1400" b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2,73±1,22</a:t>
                      </a:r>
                      <a:endParaRPr lang="ru-RU" sz="1400" b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2,83±1,27</a:t>
                      </a:r>
                      <a:endParaRPr lang="ru-RU" sz="1400" b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3,09±1,20</a:t>
                      </a:r>
                      <a:endParaRPr lang="ru-RU" sz="1400" b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2,91 ± 1,08</a:t>
                      </a:r>
                      <a:endParaRPr lang="ru-RU" sz="1400" b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2,49 ± 1,27</a:t>
                      </a:r>
                      <a:endParaRPr lang="ru-RU" sz="1400" b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2,61 ± 1,13</a:t>
                      </a:r>
                      <a:endParaRPr lang="ru-RU" sz="1400" b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р&lt;0,226</a:t>
                      </a:r>
                      <a:endParaRPr lang="ru-RU" sz="1400" b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251520" y="4149080"/>
            <a:ext cx="864096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/>
              <a:t>Черта «зависимость от вознаграждения</a:t>
            </a:r>
            <a:r>
              <a:rPr lang="ru-RU" dirty="0" smtClean="0"/>
              <a:t>» (ЗВ) </a:t>
            </a:r>
            <a:r>
              <a:rPr lang="ru-RU" dirty="0"/>
              <a:t>имела незначительную выраженность среди пациентов всех групп, что говорит в целом об отсутствии стойкой привязанности большинства больных к социальному окружению, их низкой сентиментальности. Это дополнительно подчеркивает их </a:t>
            </a:r>
            <a:r>
              <a:rPr lang="ru-RU" dirty="0" err="1"/>
              <a:t>антисоциальность</a:t>
            </a:r>
            <a:r>
              <a:rPr lang="ru-RU" dirty="0"/>
              <a:t>. Максимальные показатели по шкале наблюдались среди больных 4 группы, употребляющих вместе с </a:t>
            </a:r>
            <a:r>
              <a:rPr lang="ru-RU" dirty="0" err="1"/>
              <a:t>психостимуляторами</a:t>
            </a:r>
            <a:r>
              <a:rPr lang="ru-RU" dirty="0"/>
              <a:t> алкоголь (8,79±2,80 баллов соответственно). Это, по-видимому, выражается у данных пациентов в наибольшей зависимости от одобрения со стороны окружения и является отражением заостренных </a:t>
            </a:r>
            <a:r>
              <a:rPr lang="ru-RU" dirty="0" err="1"/>
              <a:t>истероидных</a:t>
            </a:r>
            <a:r>
              <a:rPr lang="ru-RU" dirty="0"/>
              <a:t> черт.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53187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Сравнение черт темперамента  больных с зависимостью от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психостимуляторов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 шкалам опросника TCI – 125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38853451"/>
              </p:ext>
            </p:extLst>
          </p:nvPr>
        </p:nvGraphicFramePr>
        <p:xfrm>
          <a:off x="215517" y="1628800"/>
          <a:ext cx="8712966" cy="2346960"/>
        </p:xfrm>
        <a:graphic>
          <a:graphicData uri="http://schemas.openxmlformats.org/drawingml/2006/table">
            <a:tbl>
              <a:tblPr firstRow="1" firstCol="1" bandRow="1"/>
              <a:tblGrid>
                <a:gridCol w="523335"/>
                <a:gridCol w="1127794"/>
                <a:gridCol w="1127794"/>
                <a:gridCol w="1126998"/>
                <a:gridCol w="1168358"/>
                <a:gridCol w="1199375"/>
                <a:gridCol w="1143169"/>
                <a:gridCol w="1296143"/>
              </a:tblGrid>
              <a:tr h="0">
                <a:tc>
                  <a:txBody>
                    <a:bodyPr/>
                    <a:lstStyle/>
                    <a:p>
                      <a:endParaRPr lang="ru-RU" b="0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</a:t>
                      </a:r>
                      <a:endParaRPr lang="ru-RU" sz="14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группа</a:t>
                      </a:r>
                      <a:endParaRPr lang="ru-RU" sz="14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b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ru-RU" sz="1400" b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=74</a:t>
                      </a:r>
                      <a:endParaRPr lang="ru-RU" sz="14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400" b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Группа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ru-RU" sz="1400" b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=</a:t>
                      </a:r>
                      <a:r>
                        <a:rPr lang="en-US" sz="1400" b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67</a:t>
                      </a:r>
                      <a:endParaRPr lang="ru-RU" sz="1400" b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группа</a:t>
                      </a:r>
                      <a:endParaRPr lang="ru-RU" sz="14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b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ru-RU" sz="1400" b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=44</a:t>
                      </a:r>
                      <a:endParaRPr lang="ru-RU" sz="14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 </a:t>
                      </a:r>
                      <a:endParaRPr lang="ru-RU" sz="14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группа</a:t>
                      </a:r>
                      <a:endParaRPr lang="ru-RU" sz="14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b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ru-RU" sz="1400" b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=48</a:t>
                      </a:r>
                      <a:endParaRPr lang="ru-RU" sz="14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 </a:t>
                      </a:r>
                      <a:endParaRPr lang="ru-RU" sz="14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группа</a:t>
                      </a:r>
                      <a:endParaRPr lang="ru-RU" sz="14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b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ru-RU" sz="1400" b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=45</a:t>
                      </a:r>
                      <a:endParaRPr lang="ru-RU" sz="14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 </a:t>
                      </a:r>
                      <a:endParaRPr lang="ru-RU" sz="14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группа</a:t>
                      </a:r>
                      <a:endParaRPr lang="ru-RU" sz="14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b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ru-RU" sz="1400" b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=27</a:t>
                      </a:r>
                      <a:endParaRPr lang="ru-RU" sz="14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Достовернось</a:t>
                      </a:r>
                      <a:endParaRPr lang="ru-RU" sz="14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различия (критерий </a:t>
                      </a:r>
                      <a:r>
                        <a:rPr lang="ru-RU" sz="1400" b="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Краскела</a:t>
                      </a:r>
                      <a:r>
                        <a:rPr lang="ru-RU" sz="14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ru-RU" sz="1400" b="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Уоллиса</a:t>
                      </a:r>
                      <a:r>
                        <a:rPr lang="ru-RU" sz="1400" b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400" b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ПН</a:t>
                      </a:r>
                      <a:endParaRPr lang="ru-RU" sz="1400" b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10,99±3,33</a:t>
                      </a:r>
                      <a:endParaRPr lang="ru-RU" sz="1400" b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12,32±3,57</a:t>
                      </a:r>
                      <a:endParaRPr lang="ru-RU" sz="1400" b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14,45± 2,93</a:t>
                      </a:r>
                      <a:endParaRPr lang="ru-RU" sz="1400" b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12,83 ± 3,71</a:t>
                      </a:r>
                      <a:endParaRPr lang="ru-RU" sz="1400" b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13,82 ± 3,60</a:t>
                      </a:r>
                      <a:endParaRPr lang="ru-RU" sz="1400" b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12,68 ± 2,89</a:t>
                      </a:r>
                      <a:endParaRPr lang="ru-RU" sz="1400" b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р&lt;0,002</a:t>
                      </a:r>
                      <a:endParaRPr lang="ru-RU" sz="1400" b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ИВ</a:t>
                      </a:r>
                      <a:endParaRPr lang="ru-RU" sz="1400" b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8,73± 4,12</a:t>
                      </a:r>
                      <a:endParaRPr lang="ru-RU" sz="1400" b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7,94±4,38</a:t>
                      </a:r>
                      <a:endParaRPr lang="ru-RU" sz="1400" b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9,48± 3,43</a:t>
                      </a:r>
                      <a:endParaRPr lang="ru-RU" sz="1400" b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9,64 ± 4,68</a:t>
                      </a:r>
                      <a:endParaRPr lang="ru-RU" sz="1400" b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8,38 ± 3,26</a:t>
                      </a:r>
                      <a:endParaRPr lang="ru-RU" sz="1400" b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7,96 ± 3,76</a:t>
                      </a:r>
                      <a:endParaRPr lang="ru-RU" sz="1400" b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р&lt;0,112</a:t>
                      </a:r>
                      <a:endParaRPr lang="ru-RU" sz="1400" b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ЗВ</a:t>
                      </a:r>
                      <a:endParaRPr lang="ru-RU" sz="1400" b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8,32± 2,60</a:t>
                      </a:r>
                      <a:endParaRPr lang="ru-RU" sz="1400" b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8,09±2,96</a:t>
                      </a:r>
                      <a:endParaRPr lang="ru-RU" sz="1400" b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8,20± 2,46</a:t>
                      </a:r>
                      <a:endParaRPr lang="ru-RU" sz="1400" b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8,79 ± 2,80</a:t>
                      </a:r>
                      <a:endParaRPr lang="ru-RU" sz="1400" b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7,59 ± 2,12</a:t>
                      </a:r>
                      <a:endParaRPr lang="ru-RU" sz="1400" b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7,82 ± 2,34</a:t>
                      </a:r>
                      <a:endParaRPr lang="ru-RU" sz="1400" b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р&lt;0,442</a:t>
                      </a:r>
                      <a:endParaRPr lang="ru-RU" sz="1400" b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</a:t>
                      </a:r>
                      <a:endParaRPr lang="ru-RU" sz="1400" b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2,73±1,22</a:t>
                      </a:r>
                      <a:endParaRPr lang="ru-RU" sz="1400" b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2,83±1,27</a:t>
                      </a:r>
                      <a:endParaRPr lang="ru-RU" sz="1400" b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3,09±1,20</a:t>
                      </a:r>
                      <a:endParaRPr lang="ru-RU" sz="1400" b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2,91 ± 1,08</a:t>
                      </a:r>
                      <a:endParaRPr lang="ru-RU" sz="1400" b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2,49 ± 1,27</a:t>
                      </a:r>
                      <a:endParaRPr lang="ru-RU" sz="1400" b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2,61 ± 1,13</a:t>
                      </a:r>
                      <a:endParaRPr lang="ru-RU" sz="1400" b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р&lt;0,226</a:t>
                      </a:r>
                      <a:endParaRPr lang="ru-RU" sz="1400" b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251520" y="4149080"/>
            <a:ext cx="864096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/>
              <a:t>Во всех группах отмечаются наиболее низкие показатели </a:t>
            </a:r>
            <a:r>
              <a:rPr lang="ru-RU" dirty="0" smtClean="0"/>
              <a:t>по шкале «настойчивость» (НА). </a:t>
            </a:r>
            <a:r>
              <a:rPr lang="ru-RU" dirty="0"/>
              <a:t>Это говорит о низкой целеустремленности обследованных пациентов, низкой работоспособности, деятельность, требующая упорства, эмоционального и физического напряжения не под силу данной категории больных. Единственное поведение, отражающее высокую целеустремленность у обследованных больных – это поведение, направленное на получение удовольствия от употребления ПАВ.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78171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Сравнение черт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характера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больных с зависимостью от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психостимуляторов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 шкалам опросника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TCI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125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2811046"/>
              </p:ext>
            </p:extLst>
          </p:nvPr>
        </p:nvGraphicFramePr>
        <p:xfrm>
          <a:off x="333871" y="1152346"/>
          <a:ext cx="8352929" cy="2859265"/>
        </p:xfrm>
        <a:graphic>
          <a:graphicData uri="http://schemas.openxmlformats.org/drawingml/2006/table">
            <a:tbl>
              <a:tblPr firstRow="1" firstCol="1" bandRow="1"/>
              <a:tblGrid>
                <a:gridCol w="447689"/>
                <a:gridCol w="1113724"/>
                <a:gridCol w="1113724"/>
                <a:gridCol w="1224468"/>
                <a:gridCol w="1112938"/>
                <a:gridCol w="1113724"/>
                <a:gridCol w="1112938"/>
                <a:gridCol w="1113724"/>
              </a:tblGrid>
              <a:tr h="162018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</a:t>
                      </a:r>
                      <a:endParaRPr lang="ru-RU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группа</a:t>
                      </a:r>
                      <a:endParaRPr lang="ru-RU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ru-RU" sz="14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=74</a:t>
                      </a:r>
                      <a:endParaRPr lang="ru-RU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</a:t>
                      </a:r>
                      <a:endParaRPr lang="ru-RU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группа</a:t>
                      </a:r>
                      <a:endParaRPr lang="ru-RU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ru-RU" sz="14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=67</a:t>
                      </a:r>
                      <a:endParaRPr lang="ru-RU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группа</a:t>
                      </a:r>
                      <a:endParaRPr lang="ru-RU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ru-RU" sz="14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=44</a:t>
                      </a:r>
                      <a:endParaRPr lang="ru-RU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 </a:t>
                      </a:r>
                      <a:endParaRPr lang="ru-RU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группа</a:t>
                      </a:r>
                      <a:endParaRPr lang="ru-RU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ru-RU" sz="14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=48</a:t>
                      </a:r>
                      <a:endParaRPr lang="ru-RU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 </a:t>
                      </a:r>
                      <a:endParaRPr lang="ru-RU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группа</a:t>
                      </a:r>
                      <a:endParaRPr lang="ru-RU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ru-RU" sz="14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=45</a:t>
                      </a:r>
                      <a:endParaRPr lang="ru-RU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 </a:t>
                      </a:r>
                      <a:endParaRPr lang="ru-RU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группа</a:t>
                      </a:r>
                      <a:endParaRPr lang="ru-RU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ru-RU" sz="14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=27</a:t>
                      </a:r>
                      <a:endParaRPr lang="ru-RU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Достовернось</a:t>
                      </a:r>
                      <a:endParaRPr lang="ru-RU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различия (критерий </a:t>
                      </a:r>
                      <a:r>
                        <a:rPr lang="ru-RU" sz="14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Краскела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ru-RU" sz="14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Уоллиса</a:t>
                      </a:r>
                      <a:r>
                        <a:rPr lang="ru-RU" sz="14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3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СН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12,26±4,82</a:t>
                      </a:r>
                      <a:endParaRPr lang="ru-RU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12,65±4,84</a:t>
                      </a:r>
                      <a:endParaRPr lang="ru-RU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13,57±5,86</a:t>
                      </a:r>
                      <a:endParaRPr lang="ru-RU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14,34±5,25</a:t>
                      </a:r>
                      <a:endParaRPr lang="ru-RU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12,41±5,39</a:t>
                      </a:r>
                      <a:endParaRPr lang="ru-RU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13,43±4,29</a:t>
                      </a:r>
                      <a:endParaRPr lang="ru-RU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р&lt;0,214</a:t>
                      </a:r>
                      <a:endParaRPr lang="ru-RU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3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СТ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16,67±3,24</a:t>
                      </a:r>
                      <a:endParaRPr lang="ru-RU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16,52±3,93</a:t>
                      </a:r>
                      <a:endParaRPr lang="ru-RU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14,43±4,02</a:t>
                      </a:r>
                      <a:endParaRPr lang="ru-RU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15,13±4,05</a:t>
                      </a:r>
                      <a:endParaRPr lang="ru-RU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15,05±3,82</a:t>
                      </a:r>
                      <a:endParaRPr lang="ru-RU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15,43±3,13</a:t>
                      </a:r>
                      <a:endParaRPr lang="ru-RU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&lt;0,05</a:t>
                      </a:r>
                      <a:endParaRPr lang="ru-RU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3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8,01±3,51</a:t>
                      </a:r>
                      <a:endParaRPr lang="ru-RU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8,48±3,54</a:t>
                      </a:r>
                      <a:endParaRPr lang="ru-RU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8,52±2,61</a:t>
                      </a:r>
                      <a:endParaRPr lang="ru-RU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7,34±3,36</a:t>
                      </a:r>
                      <a:endParaRPr lang="ru-RU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7,23±3,25</a:t>
                      </a:r>
                      <a:endParaRPr lang="ru-RU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10,00±3,88</a:t>
                      </a:r>
                      <a:endParaRPr lang="ru-RU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&lt;0,02</a:t>
                      </a:r>
                      <a:endParaRPr lang="ru-RU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179512" y="4149080"/>
            <a:ext cx="864096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/>
              <a:t>При исследовании характера при помощи опросника TCI-125, по шкале «</a:t>
            </a:r>
            <a:r>
              <a:rPr lang="ru-RU" dirty="0" err="1"/>
              <a:t>самонаправленность</a:t>
            </a:r>
            <a:r>
              <a:rPr lang="ru-RU" dirty="0" smtClean="0"/>
              <a:t>» (СН) </a:t>
            </a:r>
            <a:r>
              <a:rPr lang="ru-RU" dirty="0"/>
              <a:t>наибольшие показатели наблюдались у больных 4 </a:t>
            </a:r>
            <a:r>
              <a:rPr lang="ru-RU" dirty="0" smtClean="0"/>
              <a:t>группы, </a:t>
            </a:r>
            <a:r>
              <a:rPr lang="ru-RU" dirty="0"/>
              <a:t>употребляющих </a:t>
            </a:r>
            <a:r>
              <a:rPr lang="ru-RU" dirty="0" err="1"/>
              <a:t>психостимуляторы</a:t>
            </a:r>
            <a:r>
              <a:rPr lang="ru-RU" dirty="0"/>
              <a:t> с алкоголем (14,34±5,25 баллов соответственно</a:t>
            </a:r>
            <a:r>
              <a:rPr lang="ru-RU" dirty="0" smtClean="0"/>
              <a:t>).</a:t>
            </a:r>
          </a:p>
          <a:p>
            <a:pPr algn="just"/>
            <a:r>
              <a:rPr lang="ru-RU" dirty="0"/>
              <a:t>По-видимому, высокие показатели по данной шкале </a:t>
            </a:r>
            <a:r>
              <a:rPr lang="ru-RU" dirty="0" smtClean="0"/>
              <a:t>отражают хорошую </a:t>
            </a:r>
            <a:r>
              <a:rPr lang="ru-RU" dirty="0"/>
              <a:t>адаптацию в профессиональной сфере. В 4 группе было больше всего работающих пациентов, причем имеющих хороший уровень дохода, занимавшихся индивидуальной предпринимательской деятельностью, требующей умения ставить и достигать высокие цели.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11119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Сравнение черт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характера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больных с зависимостью от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психостимуляторов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 шкалам опросника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TCI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125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2811046"/>
              </p:ext>
            </p:extLst>
          </p:nvPr>
        </p:nvGraphicFramePr>
        <p:xfrm>
          <a:off x="333871" y="1152346"/>
          <a:ext cx="8352929" cy="2892348"/>
        </p:xfrm>
        <a:graphic>
          <a:graphicData uri="http://schemas.openxmlformats.org/drawingml/2006/table">
            <a:tbl>
              <a:tblPr firstRow="1" firstCol="1" bandRow="1"/>
              <a:tblGrid>
                <a:gridCol w="447689"/>
                <a:gridCol w="1113724"/>
                <a:gridCol w="1113724"/>
                <a:gridCol w="1224468"/>
                <a:gridCol w="1112938"/>
                <a:gridCol w="1113724"/>
                <a:gridCol w="1112938"/>
                <a:gridCol w="1113724"/>
              </a:tblGrid>
              <a:tr h="162018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</a:t>
                      </a:r>
                      <a:endParaRPr lang="ru-RU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группа</a:t>
                      </a:r>
                      <a:endParaRPr lang="ru-RU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ru-RU" sz="14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=74</a:t>
                      </a:r>
                      <a:endParaRPr lang="ru-RU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</a:t>
                      </a:r>
                      <a:endParaRPr lang="ru-RU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группа</a:t>
                      </a:r>
                      <a:endParaRPr lang="ru-RU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ru-RU" sz="14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=67</a:t>
                      </a:r>
                      <a:endParaRPr lang="ru-RU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группа</a:t>
                      </a:r>
                      <a:endParaRPr lang="ru-RU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ru-RU" sz="14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=44</a:t>
                      </a:r>
                      <a:endParaRPr lang="ru-RU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 </a:t>
                      </a:r>
                      <a:endParaRPr lang="ru-RU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группа</a:t>
                      </a:r>
                      <a:endParaRPr lang="ru-RU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ru-RU" sz="14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=48</a:t>
                      </a:r>
                      <a:endParaRPr lang="ru-RU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 </a:t>
                      </a:r>
                      <a:endParaRPr lang="ru-RU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группа</a:t>
                      </a:r>
                      <a:endParaRPr lang="ru-RU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ru-RU" sz="14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=45</a:t>
                      </a:r>
                      <a:endParaRPr lang="ru-RU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 </a:t>
                      </a:r>
                      <a:endParaRPr lang="ru-RU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группа</a:t>
                      </a:r>
                      <a:endParaRPr lang="ru-RU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ru-RU" sz="14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=27</a:t>
                      </a:r>
                      <a:endParaRPr lang="ru-RU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Достовернось</a:t>
                      </a:r>
                      <a:endParaRPr lang="ru-RU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различия (критерий </a:t>
                      </a:r>
                      <a:r>
                        <a:rPr lang="ru-RU" sz="14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Краскела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ru-RU" sz="14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Уоллиса</a:t>
                      </a:r>
                      <a:r>
                        <a:rPr lang="ru-RU" sz="14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3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СН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12,26±4,82</a:t>
                      </a:r>
                      <a:endParaRPr lang="ru-RU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12,65±4,84</a:t>
                      </a:r>
                      <a:endParaRPr lang="ru-RU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13,57±5,86</a:t>
                      </a:r>
                      <a:endParaRPr lang="ru-RU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14,34±5,25</a:t>
                      </a:r>
                      <a:endParaRPr lang="ru-RU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12,41±5,39</a:t>
                      </a:r>
                      <a:endParaRPr lang="ru-RU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13,43±4,29</a:t>
                      </a:r>
                      <a:endParaRPr lang="ru-RU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р&lt;0,214</a:t>
                      </a:r>
                      <a:endParaRPr lang="ru-RU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3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СТ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16,67±3,24</a:t>
                      </a:r>
                      <a:endParaRPr lang="ru-RU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16,52±3,93</a:t>
                      </a:r>
                      <a:endParaRPr lang="ru-RU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14,43±4,02</a:t>
                      </a:r>
                      <a:endParaRPr lang="ru-RU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15,13±4,05</a:t>
                      </a:r>
                      <a:endParaRPr lang="ru-RU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15,05±3,82</a:t>
                      </a:r>
                      <a:endParaRPr lang="ru-RU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15,43±3,13</a:t>
                      </a:r>
                      <a:endParaRPr lang="ru-RU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&lt;0,05</a:t>
                      </a:r>
                      <a:endParaRPr lang="ru-RU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3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8,01±3,51</a:t>
                      </a:r>
                      <a:endParaRPr lang="ru-RU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8,48±3,54</a:t>
                      </a:r>
                      <a:endParaRPr lang="ru-RU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8,52±2,61</a:t>
                      </a:r>
                      <a:endParaRPr lang="ru-RU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7,34±3,36</a:t>
                      </a:r>
                      <a:endParaRPr lang="ru-RU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7,23±3,25</a:t>
                      </a:r>
                      <a:endParaRPr lang="ru-RU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10,00±3,88</a:t>
                      </a:r>
                      <a:endParaRPr lang="ru-RU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&lt;0,02</a:t>
                      </a:r>
                      <a:endParaRPr lang="ru-RU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179512" y="4149080"/>
            <a:ext cx="864096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/>
              <a:t>Высокие показатели по шкале «сотрудничество</a:t>
            </a:r>
            <a:r>
              <a:rPr lang="ru-RU" dirty="0" smtClean="0"/>
              <a:t>» (СТ) </a:t>
            </a:r>
            <a:r>
              <a:rPr lang="ru-RU" dirty="0"/>
              <a:t>у пациентов 1 и 2 группы отражают принятие ими проблем, связанных с употреблением наркотиков, характерных не только для них, но и для других пациентов. Пациенты из этих групп быстрее осознавали необходимость длительного, поэтапного лечения в условиях стационарной реабилитации. И действительно, в данных группах было наибольшее количество больных, прошедших стационарную реабилитацию (до 71%), а также больше всего пациентов, достигших ремиссий от 6 до 12 месяцев (до 81%).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12138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Сравнение черт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характера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больных с зависимостью от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психостимуляторов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 шкалам опросника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TCI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125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2811046"/>
              </p:ext>
            </p:extLst>
          </p:nvPr>
        </p:nvGraphicFramePr>
        <p:xfrm>
          <a:off x="333871" y="1152346"/>
          <a:ext cx="8352929" cy="2892348"/>
        </p:xfrm>
        <a:graphic>
          <a:graphicData uri="http://schemas.openxmlformats.org/drawingml/2006/table">
            <a:tbl>
              <a:tblPr firstRow="1" firstCol="1" bandRow="1"/>
              <a:tblGrid>
                <a:gridCol w="447689"/>
                <a:gridCol w="1113724"/>
                <a:gridCol w="1113724"/>
                <a:gridCol w="1224468"/>
                <a:gridCol w="1112938"/>
                <a:gridCol w="1113724"/>
                <a:gridCol w="1112938"/>
                <a:gridCol w="1113724"/>
              </a:tblGrid>
              <a:tr h="162018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</a:t>
                      </a:r>
                      <a:endParaRPr lang="ru-RU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группа</a:t>
                      </a:r>
                      <a:endParaRPr lang="ru-RU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ru-RU" sz="14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=74</a:t>
                      </a:r>
                      <a:endParaRPr lang="ru-RU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</a:t>
                      </a:r>
                      <a:endParaRPr lang="ru-RU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группа</a:t>
                      </a:r>
                      <a:endParaRPr lang="ru-RU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ru-RU" sz="14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=67</a:t>
                      </a:r>
                      <a:endParaRPr lang="ru-RU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группа</a:t>
                      </a:r>
                      <a:endParaRPr lang="ru-RU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ru-RU" sz="14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=44</a:t>
                      </a:r>
                      <a:endParaRPr lang="ru-RU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 </a:t>
                      </a:r>
                      <a:endParaRPr lang="ru-RU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группа</a:t>
                      </a:r>
                      <a:endParaRPr lang="ru-RU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ru-RU" sz="14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=48</a:t>
                      </a:r>
                      <a:endParaRPr lang="ru-RU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 </a:t>
                      </a:r>
                      <a:endParaRPr lang="ru-RU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группа</a:t>
                      </a:r>
                      <a:endParaRPr lang="ru-RU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ru-RU" sz="14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=45</a:t>
                      </a:r>
                      <a:endParaRPr lang="ru-RU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 </a:t>
                      </a:r>
                      <a:endParaRPr lang="ru-RU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группа</a:t>
                      </a:r>
                      <a:endParaRPr lang="ru-RU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ru-RU" sz="14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=27</a:t>
                      </a:r>
                      <a:endParaRPr lang="ru-RU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Достовернось</a:t>
                      </a:r>
                      <a:endParaRPr lang="ru-RU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различия (критерий </a:t>
                      </a:r>
                      <a:r>
                        <a:rPr lang="ru-RU" sz="14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Краскела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ru-RU" sz="14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Уоллиса</a:t>
                      </a:r>
                      <a:r>
                        <a:rPr lang="ru-RU" sz="14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3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СН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12,26±4,82</a:t>
                      </a:r>
                      <a:endParaRPr lang="ru-RU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12,65±4,84</a:t>
                      </a:r>
                      <a:endParaRPr lang="ru-RU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13,57±5,86</a:t>
                      </a:r>
                      <a:endParaRPr lang="ru-RU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14,34±5,25</a:t>
                      </a:r>
                      <a:endParaRPr lang="ru-RU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12,41±5,39</a:t>
                      </a:r>
                      <a:endParaRPr lang="ru-RU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13,43±4,29</a:t>
                      </a:r>
                      <a:endParaRPr lang="ru-RU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р&lt;0,214</a:t>
                      </a:r>
                      <a:endParaRPr lang="ru-RU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3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СТ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16,67±3,24</a:t>
                      </a:r>
                      <a:endParaRPr lang="ru-RU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16,52±3,93</a:t>
                      </a:r>
                      <a:endParaRPr lang="ru-RU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14,43±4,02</a:t>
                      </a:r>
                      <a:endParaRPr lang="ru-RU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15,13±4,05</a:t>
                      </a:r>
                      <a:endParaRPr lang="ru-RU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15,05±3,82</a:t>
                      </a:r>
                      <a:endParaRPr lang="ru-RU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15,43±3,13</a:t>
                      </a:r>
                      <a:endParaRPr lang="ru-RU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&lt;0,05</a:t>
                      </a:r>
                      <a:endParaRPr lang="ru-RU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3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8,01±3,51</a:t>
                      </a:r>
                      <a:endParaRPr lang="ru-RU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8,48±3,54</a:t>
                      </a:r>
                      <a:endParaRPr lang="ru-RU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8,52±2,61</a:t>
                      </a:r>
                      <a:endParaRPr lang="ru-RU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7,34±3,36</a:t>
                      </a:r>
                      <a:endParaRPr lang="ru-RU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7,23±3,25</a:t>
                      </a:r>
                      <a:endParaRPr lang="ru-RU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10,00±3,88</a:t>
                      </a:r>
                      <a:endParaRPr lang="ru-RU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&lt;0,02</a:t>
                      </a:r>
                      <a:endParaRPr lang="ru-RU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179512" y="4149080"/>
            <a:ext cx="864096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/>
              <a:t>Наибольшее количество баллов по шкале «трансцендентность я</a:t>
            </a:r>
            <a:r>
              <a:rPr lang="ru-RU" dirty="0" smtClean="0"/>
              <a:t>» (ТЯ) </a:t>
            </a:r>
            <a:r>
              <a:rPr lang="ru-RU" dirty="0"/>
              <a:t>среди пациентов 6 группы говорит о высокой духовной составляющей их личности, о поиске данными пациентами чего-то возвышенного и восприятии себя как части всего мира. Высокие показатели по данной шкале, по мнению ряда авторов, указывают на психическую патологию, связанную с расстройством личности, </a:t>
            </a:r>
            <a:r>
              <a:rPr lang="ru-RU" dirty="0" err="1"/>
              <a:t>параноидальным</a:t>
            </a:r>
            <a:r>
              <a:rPr lang="ru-RU" dirty="0"/>
              <a:t> типом мышления, расстройствами настроения и суицидальным </a:t>
            </a:r>
            <a:r>
              <a:rPr lang="ru-RU" dirty="0" smtClean="0"/>
              <a:t>поведением. </a:t>
            </a:r>
            <a:r>
              <a:rPr lang="ru-RU" dirty="0"/>
              <a:t>Эти данные подтверждаются у обследованных пациентов из 6 группы наличием различной </a:t>
            </a:r>
            <a:r>
              <a:rPr lang="ru-RU" dirty="0" err="1"/>
              <a:t>коморбидной</a:t>
            </a:r>
            <a:r>
              <a:rPr lang="ru-RU" dirty="0"/>
              <a:t> психиатрической патологии.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13766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Длительность лечения и реабилитации в зависимости от полиморфизма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BDNF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у пациентов 1 группы.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82760127"/>
              </p:ext>
            </p:extLst>
          </p:nvPr>
        </p:nvGraphicFramePr>
        <p:xfrm>
          <a:off x="457200" y="1089810"/>
          <a:ext cx="8229600" cy="34913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466129" y="1089810"/>
            <a:ext cx="9826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Месяцы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953983" y="4025917"/>
            <a:ext cx="36042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err="1"/>
              <a:t>p-value</a:t>
            </a:r>
            <a:r>
              <a:rPr lang="ru-RU" dirty="0"/>
              <a:t> = 0,036 (Тест Манна-Уитни)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7596336" y="3656585"/>
            <a:ext cx="7073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BDNF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1642424" y="3918195"/>
            <a:ext cx="38985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latin typeface="Times New Roman"/>
                <a:cs typeface="Times New Roman"/>
              </a:rPr>
              <a:t>*</a:t>
            </a:r>
            <a:endParaRPr lang="ru-RU" sz="3200" b="1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940152" y="1466146"/>
            <a:ext cx="38985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latin typeface="Times New Roman"/>
                <a:cs typeface="Times New Roman"/>
              </a:rPr>
              <a:t>*</a:t>
            </a:r>
            <a:endParaRPr lang="ru-RU" sz="3200" b="1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4788024" y="2335380"/>
            <a:ext cx="38985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latin typeface="Times New Roman"/>
                <a:cs typeface="Times New Roman"/>
              </a:rPr>
              <a:t>*</a:t>
            </a:r>
            <a:endParaRPr lang="ru-RU" sz="32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58825" y="4584199"/>
            <a:ext cx="8138319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/>
              <a:t>Длительность нахождения пациентов с зависимостью от </a:t>
            </a:r>
            <a:r>
              <a:rPr lang="ru-RU" dirty="0" err="1"/>
              <a:t>психостимуляторов</a:t>
            </a:r>
            <a:r>
              <a:rPr lang="ru-RU" dirty="0"/>
              <a:t> в программе реабилитации во многом зависит от полиморфизма гена кодирующего нейротрофический фактор мозга (BDNF), отвечающего за </a:t>
            </a:r>
            <a:r>
              <a:rPr lang="ru-RU" dirty="0" err="1"/>
              <a:t>нейропластичность</a:t>
            </a:r>
            <a:r>
              <a:rPr lang="ru-RU" dirty="0"/>
              <a:t> головного мозга, долговременную память и способность к обучению. У пациентов с гомозиготным генотипом (GG) гена BDNF длительность нахождения в программе реабилитации была статистически больше.</a:t>
            </a:r>
          </a:p>
        </p:txBody>
      </p:sp>
    </p:spTree>
    <p:extLst>
      <p:ext uri="{BB962C8B-B14F-4D97-AF65-F5344CB8AC3E}">
        <p14:creationId xmlns:p14="http://schemas.microsoft.com/office/powerpoint/2010/main" val="3224462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16632"/>
            <a:ext cx="8229600" cy="64807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Актуальность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764704"/>
            <a:ext cx="8229600" cy="6071853"/>
          </a:xfrm>
        </p:spPr>
        <p:txBody>
          <a:bodyPr>
            <a:normAutofit fontScale="55000" lnSpcReduction="20000"/>
          </a:bodyPr>
          <a:lstStyle/>
          <a:p>
            <a:pPr algn="just">
              <a:lnSpc>
                <a:spcPct val="90000"/>
              </a:lnSpc>
              <a:spcBef>
                <a:spcPct val="0"/>
              </a:spcBef>
            </a:pPr>
            <a:r>
              <a:rPr lang="ru-RU" dirty="0"/>
              <a:t>За период с 2009 по 2019 годы, объем изъятого во всем мире кокаина вырос на 74% (1275 тонн), при этом рост производства за тот же период составил 50</a:t>
            </a:r>
            <a:r>
              <a:rPr lang="ru-RU" dirty="0" smtClean="0"/>
              <a:t>%. </a:t>
            </a:r>
            <a:r>
              <a:rPr lang="ru-RU" dirty="0"/>
              <a:t>(UNODS </a:t>
            </a:r>
            <a:r>
              <a:rPr lang="ru-RU" dirty="0" err="1"/>
              <a:t>World</a:t>
            </a:r>
            <a:r>
              <a:rPr lang="ru-RU" dirty="0"/>
              <a:t> </a:t>
            </a:r>
            <a:r>
              <a:rPr lang="ru-RU" dirty="0" err="1"/>
              <a:t>Drug</a:t>
            </a:r>
            <a:r>
              <a:rPr lang="ru-RU" dirty="0"/>
              <a:t> </a:t>
            </a:r>
            <a:r>
              <a:rPr lang="ru-RU" dirty="0" err="1"/>
              <a:t>Report</a:t>
            </a:r>
            <a:r>
              <a:rPr lang="ru-RU" dirty="0"/>
              <a:t>, </a:t>
            </a:r>
            <a:r>
              <a:rPr lang="ru-RU" dirty="0" smtClean="0"/>
              <a:t>2019). </a:t>
            </a:r>
            <a:endParaRPr lang="en-US" dirty="0" smtClean="0"/>
          </a:p>
          <a:p>
            <a:pPr marL="0" indent="0" algn="just">
              <a:lnSpc>
                <a:spcPct val="90000"/>
              </a:lnSpc>
              <a:spcBef>
                <a:spcPct val="0"/>
              </a:spcBef>
              <a:buNone/>
            </a:pPr>
            <a:endParaRPr lang="ru-RU" dirty="0"/>
          </a:p>
          <a:p>
            <a:pPr algn="just">
              <a:lnSpc>
                <a:spcPct val="90000"/>
              </a:lnSpc>
              <a:spcBef>
                <a:spcPct val="0"/>
              </a:spcBef>
            </a:pPr>
            <a:r>
              <a:rPr lang="ru-RU" dirty="0"/>
              <a:t>По данным мониторинга </a:t>
            </a:r>
            <a:r>
              <a:rPr lang="ru-RU" dirty="0" err="1"/>
              <a:t>Референс</a:t>
            </a:r>
            <a:r>
              <a:rPr lang="ru-RU" dirty="0"/>
              <a:t>-центра, в Москве, </a:t>
            </a:r>
            <a:r>
              <a:rPr lang="ru-RU" dirty="0" err="1"/>
              <a:t>выявляемость</a:t>
            </a:r>
            <a:r>
              <a:rPr lang="ru-RU" dirty="0"/>
              <a:t> кокаина возросла с 0,5% в 2014 году до 0,8% в 2018 году. За последние 5 лет наблюдается рост потребления и выявления таких </a:t>
            </a:r>
            <a:r>
              <a:rPr lang="ru-RU" dirty="0" err="1"/>
              <a:t>психостимуляторов</a:t>
            </a:r>
            <a:r>
              <a:rPr lang="ru-RU" dirty="0"/>
              <a:t> как синтетические </a:t>
            </a:r>
            <a:r>
              <a:rPr lang="ru-RU" dirty="0" err="1"/>
              <a:t>катиноны</a:t>
            </a:r>
            <a:r>
              <a:rPr lang="ru-RU" dirty="0"/>
              <a:t>, доля которых в общем количестве положительных проб на ПАВ увеличилась в 10 раз, с 0,5% в 2014г. до 5,1% в </a:t>
            </a:r>
            <a:r>
              <a:rPr lang="ru-RU" dirty="0" smtClean="0"/>
              <a:t>2018г.</a:t>
            </a:r>
          </a:p>
          <a:p>
            <a:pPr marL="0" indent="0" algn="just">
              <a:lnSpc>
                <a:spcPct val="90000"/>
              </a:lnSpc>
              <a:spcBef>
                <a:spcPct val="0"/>
              </a:spcBef>
              <a:buNone/>
            </a:pPr>
            <a:endParaRPr lang="en-US" dirty="0"/>
          </a:p>
          <a:p>
            <a:pPr algn="just">
              <a:lnSpc>
                <a:spcPct val="90000"/>
              </a:lnSpc>
              <a:spcBef>
                <a:spcPct val="0"/>
              </a:spcBef>
            </a:pPr>
            <a:r>
              <a:rPr lang="ru-RU" dirty="0" smtClean="0"/>
              <a:t>В 2018г. Россия заняла первое место по изъятию </a:t>
            </a:r>
            <a:r>
              <a:rPr lang="ru-RU" dirty="0" err="1" smtClean="0"/>
              <a:t>метамфетамина</a:t>
            </a:r>
            <a:r>
              <a:rPr lang="ru-RU" dirty="0" smtClean="0"/>
              <a:t> (1131кг.), опередив Францию, находящуюся на втором месте, в 10 </a:t>
            </a:r>
            <a:r>
              <a:rPr lang="ru-RU" dirty="0"/>
              <a:t>раз. </a:t>
            </a:r>
            <a:r>
              <a:rPr lang="ru-RU" dirty="0" smtClean="0"/>
              <a:t>Россия </a:t>
            </a:r>
            <a:r>
              <a:rPr lang="ru-RU" dirty="0"/>
              <a:t>вошла в десятку стран, где было изъято более 100 кг </a:t>
            </a:r>
            <a:r>
              <a:rPr lang="ru-RU" dirty="0" err="1"/>
              <a:t>амфетамина</a:t>
            </a:r>
            <a:r>
              <a:rPr lang="ru-RU" dirty="0"/>
              <a:t> (393 кг). </a:t>
            </a:r>
            <a:r>
              <a:rPr lang="en-US" dirty="0"/>
              <a:t>(UNODS World Drug Report, </a:t>
            </a:r>
            <a:r>
              <a:rPr lang="en-US" dirty="0" smtClean="0"/>
              <a:t>201</a:t>
            </a:r>
            <a:r>
              <a:rPr lang="ru-RU" dirty="0" smtClean="0"/>
              <a:t>9</a:t>
            </a:r>
            <a:r>
              <a:rPr lang="en-US" dirty="0" smtClean="0"/>
              <a:t>). </a:t>
            </a:r>
            <a:endParaRPr lang="ru-RU" dirty="0" smtClean="0"/>
          </a:p>
          <a:p>
            <a:pPr algn="just">
              <a:lnSpc>
                <a:spcPct val="90000"/>
              </a:lnSpc>
              <a:spcBef>
                <a:spcPct val="0"/>
              </a:spcBef>
            </a:pPr>
            <a:endParaRPr lang="ru-RU" dirty="0"/>
          </a:p>
          <a:p>
            <a:pPr algn="just">
              <a:lnSpc>
                <a:spcPct val="90000"/>
              </a:lnSpc>
              <a:spcBef>
                <a:spcPct val="0"/>
              </a:spcBef>
            </a:pPr>
            <a:r>
              <a:rPr lang="ru-RU" dirty="0" smtClean="0"/>
              <a:t>Наблюдается рост показателя общей заболеваемости зависимостью от </a:t>
            </a:r>
            <a:r>
              <a:rPr lang="ru-RU" dirty="0" err="1" smtClean="0"/>
              <a:t>психостимуляторов</a:t>
            </a:r>
            <a:r>
              <a:rPr lang="ru-RU" dirty="0" smtClean="0"/>
              <a:t> с 11,4 на 100 </a:t>
            </a:r>
            <a:r>
              <a:rPr lang="ru-RU" dirty="0" err="1" smtClean="0"/>
              <a:t>тыс.нас</a:t>
            </a:r>
            <a:r>
              <a:rPr lang="ru-RU" dirty="0" smtClean="0"/>
              <a:t>. в 2017г. до 12,1 на 100 </a:t>
            </a:r>
            <a:r>
              <a:rPr lang="ru-RU" dirty="0" err="1" smtClean="0"/>
              <a:t>тыс.нас</a:t>
            </a:r>
            <a:r>
              <a:rPr lang="ru-RU" dirty="0" smtClean="0"/>
              <a:t>. в 2018г..</a:t>
            </a:r>
          </a:p>
          <a:p>
            <a:pPr algn="just">
              <a:lnSpc>
                <a:spcPct val="90000"/>
              </a:lnSpc>
              <a:spcBef>
                <a:spcPct val="0"/>
              </a:spcBef>
            </a:pPr>
            <a:endParaRPr lang="ru-RU" dirty="0"/>
          </a:p>
          <a:p>
            <a:pPr algn="just">
              <a:lnSpc>
                <a:spcPct val="90000"/>
              </a:lnSpc>
              <a:spcBef>
                <a:spcPct val="0"/>
              </a:spcBef>
            </a:pPr>
            <a:r>
              <a:rPr lang="ru-RU" dirty="0" smtClean="0"/>
              <a:t>В 2017г. отмечен рост числа госпитализированных пациентов с зависимостью от </a:t>
            </a:r>
            <a:r>
              <a:rPr lang="ru-RU" dirty="0" err="1" smtClean="0"/>
              <a:t>психостимуляторов</a:t>
            </a:r>
            <a:r>
              <a:rPr lang="ru-RU" dirty="0" smtClean="0"/>
              <a:t> с 3,4 до 4,0 на 100 </a:t>
            </a:r>
            <a:r>
              <a:rPr lang="ru-RU" dirty="0" err="1" smtClean="0"/>
              <a:t>тыс.нас</a:t>
            </a:r>
            <a:r>
              <a:rPr lang="ru-RU" dirty="0" smtClean="0"/>
              <a:t>..</a:t>
            </a:r>
          </a:p>
          <a:p>
            <a:pPr algn="just">
              <a:lnSpc>
                <a:spcPct val="90000"/>
              </a:lnSpc>
              <a:spcBef>
                <a:spcPct val="0"/>
              </a:spcBef>
              <a:buNone/>
            </a:pPr>
            <a:endParaRPr lang="ru-RU" dirty="0" smtClean="0"/>
          </a:p>
          <a:p>
            <a:pPr algn="just">
              <a:lnSpc>
                <a:spcPct val="90000"/>
              </a:lnSpc>
              <a:spcBef>
                <a:spcPct val="0"/>
              </a:spcBef>
              <a:buNone/>
            </a:pPr>
            <a:endParaRPr lang="ru-RU" dirty="0" smtClean="0"/>
          </a:p>
          <a:p>
            <a:pPr algn="just">
              <a:lnSpc>
                <a:spcPct val="90000"/>
              </a:lnSpc>
              <a:spcBef>
                <a:spcPct val="0"/>
              </a:spcBef>
            </a:pPr>
            <a:r>
              <a:rPr lang="ru-RU" dirty="0" smtClean="0"/>
              <a:t>Уровень преждевременного отказа от начатого лечения нередко превышает 50% среди всех обратившихся с зависимостью от </a:t>
            </a:r>
            <a:r>
              <a:rPr lang="ru-RU" dirty="0" err="1" smtClean="0"/>
              <a:t>психостимуляторов</a:t>
            </a:r>
            <a:r>
              <a:rPr lang="ru-RU" dirty="0" smtClean="0"/>
              <a:t>. </a:t>
            </a:r>
          </a:p>
          <a:p>
            <a:pPr marL="0" indent="0" algn="just">
              <a:spcBef>
                <a:spcPct val="0"/>
              </a:spcBef>
              <a:buNone/>
            </a:pPr>
            <a:endParaRPr lang="ru-RU" dirty="0" smtClean="0"/>
          </a:p>
          <a:p>
            <a:pPr algn="just">
              <a:spcBef>
                <a:spcPct val="0"/>
              </a:spcBef>
            </a:pPr>
            <a:r>
              <a:rPr lang="ru-RU" dirty="0" smtClean="0"/>
              <a:t>На современном этапе развития наркологии, отсутствуют эффективные методы лечения и профилактики зависимости от </a:t>
            </a:r>
            <a:r>
              <a:rPr lang="ru-RU" dirty="0" err="1" smtClean="0"/>
              <a:t>психостимуляторов</a:t>
            </a:r>
            <a:r>
              <a:rPr lang="ru-RU" dirty="0" smtClean="0"/>
              <a:t>.</a:t>
            </a:r>
          </a:p>
          <a:p>
            <a:pPr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63945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5423" y="14463"/>
            <a:ext cx="8229600" cy="922114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Клинико-генетические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профили пациентов с определенными параметрами по клиническим, личностным и генетическим составляющим: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936578"/>
            <a:ext cx="9144000" cy="5921422"/>
          </a:xfrm>
        </p:spPr>
        <p:txBody>
          <a:bodyPr>
            <a:normAutofit fontScale="47500" lnSpcReduction="20000"/>
          </a:bodyPr>
          <a:lstStyle/>
          <a:p>
            <a:r>
              <a:rPr lang="ru-RU" b="1" dirty="0"/>
              <a:t>Профиль 1</a:t>
            </a:r>
            <a:r>
              <a:rPr lang="ru-RU" b="1" dirty="0" smtClean="0"/>
              <a:t>:</a:t>
            </a:r>
          </a:p>
          <a:p>
            <a:pPr algn="just">
              <a:buFontTx/>
              <a:buChar char="-"/>
            </a:pPr>
            <a:r>
              <a:rPr lang="ru-RU" sz="3400" dirty="0"/>
              <a:t>З</a:t>
            </a:r>
            <a:r>
              <a:rPr lang="ru-RU" sz="3400" dirty="0" smtClean="0"/>
              <a:t>ависимость </a:t>
            </a:r>
            <a:r>
              <a:rPr lang="ru-RU" sz="3400" dirty="0"/>
              <a:t>только от </a:t>
            </a:r>
            <a:r>
              <a:rPr lang="ru-RU" sz="3400" dirty="0" err="1"/>
              <a:t>психостимуляторов</a:t>
            </a:r>
            <a:r>
              <a:rPr lang="ru-RU" sz="3400" dirty="0"/>
              <a:t>, отсутствие </a:t>
            </a:r>
            <a:r>
              <a:rPr lang="ru-RU" sz="3400" dirty="0" err="1"/>
              <a:t>коморбидного</a:t>
            </a:r>
            <a:r>
              <a:rPr lang="ru-RU" sz="3400" dirty="0"/>
              <a:t>  расстройства </a:t>
            </a:r>
            <a:r>
              <a:rPr lang="ru-RU" sz="3400" dirty="0" smtClean="0"/>
              <a:t>личности.</a:t>
            </a:r>
          </a:p>
          <a:p>
            <a:pPr algn="just">
              <a:buFontTx/>
              <a:buChar char="-"/>
            </a:pPr>
            <a:r>
              <a:rPr lang="ru-RU" sz="3400" dirty="0"/>
              <a:t>У пациентов этого профиля при анализе темперамента, согласно психобиологической модели Р. </a:t>
            </a:r>
            <a:r>
              <a:rPr lang="ru-RU" sz="3400" dirty="0" err="1"/>
              <a:t>Клонинджера</a:t>
            </a:r>
            <a:r>
              <a:rPr lang="ru-RU" sz="3400" dirty="0"/>
              <a:t>, статистически достоверно чаще встречались  низкие или средние показатели по шкале «поиск новизны» и низкие показатели по шкалам «избегание вреда», «зависимость от вознаграждения» и «настойчивость» (по опроснику TCI-125</a:t>
            </a:r>
            <a:r>
              <a:rPr lang="ru-RU" sz="3400" dirty="0" smtClean="0"/>
              <a:t>). </a:t>
            </a:r>
          </a:p>
          <a:p>
            <a:pPr algn="just">
              <a:buFontTx/>
              <a:buChar char="-"/>
            </a:pPr>
            <a:r>
              <a:rPr lang="ru-RU" sz="3400" dirty="0" smtClean="0"/>
              <a:t>Эти характеристики определяют </a:t>
            </a:r>
            <a:r>
              <a:rPr lang="ru-RU" sz="3400" dirty="0"/>
              <a:t>личность с преобладанием шизоидных черт. Пациенты отличались некоторой замкнутостью, отгороженностью от окружающих, эмоциональной холодностью, повышенной внушаемостью. Внимание их, как правило, избирательно и было направлено на поиск и употребление наркотических веществ. Для пациентов было характерно снижение критического отношения к своему состоянию и заболеванию. У пациентов наблюдалась сниженная работоспособность. </a:t>
            </a:r>
            <a:endParaRPr lang="ru-RU" sz="3400" dirty="0" smtClean="0"/>
          </a:p>
          <a:p>
            <a:pPr algn="just">
              <a:buFontTx/>
              <a:buChar char="-"/>
            </a:pPr>
            <a:r>
              <a:rPr lang="ru-RU" sz="3400" dirty="0" smtClean="0"/>
              <a:t>При </a:t>
            </a:r>
            <a:r>
              <a:rPr lang="ru-RU" sz="3400" dirty="0"/>
              <a:t>анализе характера</a:t>
            </a:r>
            <a:r>
              <a:rPr lang="ru-RU" sz="3400" dirty="0" smtClean="0"/>
              <a:t>, согласно </a:t>
            </a:r>
            <a:r>
              <a:rPr lang="ru-RU" sz="3400" dirty="0"/>
              <a:t>психобиологической модели Р. </a:t>
            </a:r>
            <a:r>
              <a:rPr lang="ru-RU" sz="3400" dirty="0" err="1"/>
              <a:t>Клонинджера</a:t>
            </a:r>
            <a:r>
              <a:rPr lang="ru-RU" sz="3400" dirty="0"/>
              <a:t>, статистически достоверно чаще  преобладают высокие показатели по шкале «сотрудничество», средние по шкале «</a:t>
            </a:r>
            <a:r>
              <a:rPr lang="ru-RU" sz="3400" dirty="0" err="1"/>
              <a:t>самонаправленность</a:t>
            </a:r>
            <a:r>
              <a:rPr lang="ru-RU" sz="3400" dirty="0"/>
              <a:t>» и низкие по шкале «трансцендентность Я»(по опроснику TCI-125). Несмотря на преобладание шизоидных черт, наличие высокой внушаемости и умения сотрудничать, пациенты легко шли на контакт и поддерживали его, достаточно быстро адаптировались к изменяющимся внешним условиям, в том числе к лечебно-реабилитационному процессу. У данных пациентов снижены самоконтроль и </a:t>
            </a:r>
            <a:r>
              <a:rPr lang="ru-RU" sz="3400" dirty="0" err="1"/>
              <a:t>саморегуляция</a:t>
            </a:r>
            <a:r>
              <a:rPr lang="ru-RU" sz="3400" dirty="0"/>
              <a:t> поведения согласно ситуации. Низкая «трансцендентность Я» у больных этого профиля говорит об их низкой духовности, сложностях идентификации себя как части единого целого</a:t>
            </a:r>
            <a:r>
              <a:rPr lang="ru-RU" sz="3400" dirty="0" smtClean="0"/>
              <a:t>.</a:t>
            </a:r>
          </a:p>
          <a:p>
            <a:pPr algn="just">
              <a:buFontTx/>
              <a:buChar char="-"/>
            </a:pPr>
            <a:r>
              <a:rPr lang="ru-RU" sz="3400" dirty="0" smtClean="0"/>
              <a:t>Генетические </a:t>
            </a:r>
            <a:r>
              <a:rPr lang="ru-RU" sz="3400" dirty="0"/>
              <a:t>составляющие профиля этих пациентов: статистически достоверное преобладание гомозиготного (GG) генотипа гена rs6265, кодирующего BDNF. Эти генетические </a:t>
            </a:r>
            <a:r>
              <a:rPr lang="ru-RU" sz="3400" dirty="0" smtClean="0"/>
              <a:t>особенности ,</a:t>
            </a:r>
            <a:r>
              <a:rPr lang="ru-RU" sz="3400" dirty="0"/>
              <a:t>так же как и </a:t>
            </a:r>
            <a:r>
              <a:rPr lang="ru-RU" sz="3400" dirty="0" smtClean="0"/>
              <a:t>личностные характеристики </a:t>
            </a:r>
            <a:r>
              <a:rPr lang="ru-RU" sz="3400" dirty="0"/>
              <a:t>данных </a:t>
            </a:r>
            <a:r>
              <a:rPr lang="ru-RU" sz="3400" dirty="0" smtClean="0"/>
              <a:t>пациентов, </a:t>
            </a:r>
            <a:r>
              <a:rPr lang="ru-RU" sz="3400" dirty="0"/>
              <a:t>соотносятся с полным прохождением курса лечебно-реабилитационных мероприятий и более длительной ремиссией у данных больных, чем у пациентов других профилей. При </a:t>
            </a:r>
            <a:r>
              <a:rPr lang="ru-RU" sz="3400" dirty="0" smtClean="0"/>
              <a:t>этом, </a:t>
            </a:r>
            <a:r>
              <a:rPr lang="ru-RU" sz="3400" dirty="0"/>
              <a:t>для пациентов первого профиля была одинаково эффективна как стационарная, так и амбулаторная реабилитация. </a:t>
            </a:r>
          </a:p>
        </p:txBody>
      </p:sp>
    </p:spTree>
    <p:extLst>
      <p:ext uri="{BB962C8B-B14F-4D97-AF65-F5344CB8AC3E}">
        <p14:creationId xmlns:p14="http://schemas.microsoft.com/office/powerpoint/2010/main" val="3272532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463"/>
            <a:ext cx="8229600" cy="894257"/>
          </a:xfrm>
        </p:spPr>
        <p:txBody>
          <a:bodyPr>
            <a:normAutofit fontScale="90000"/>
          </a:bodyPr>
          <a:lstStyle/>
          <a:p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Клинико-генетические профили пациентов с определенными параметрами по клиническим, личностным и генетическим составляющим: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692696"/>
            <a:ext cx="9144000" cy="6165304"/>
          </a:xfrm>
        </p:spPr>
        <p:txBody>
          <a:bodyPr>
            <a:normAutofit fontScale="55000" lnSpcReduction="20000"/>
          </a:bodyPr>
          <a:lstStyle/>
          <a:p>
            <a:pPr algn="just"/>
            <a:r>
              <a:rPr lang="ru-RU" sz="2700" b="1" dirty="0" smtClean="0"/>
              <a:t>Профиль 2:</a:t>
            </a:r>
          </a:p>
          <a:p>
            <a:pPr algn="just">
              <a:buFontTx/>
              <a:buChar char="-"/>
            </a:pPr>
            <a:r>
              <a:rPr lang="ru-RU" sz="2700" dirty="0" smtClean="0"/>
              <a:t>Пациенты </a:t>
            </a:r>
            <a:r>
              <a:rPr lang="ru-RU" sz="2700" dirty="0"/>
              <a:t>с сочетанной зависимостью от </a:t>
            </a:r>
            <a:r>
              <a:rPr lang="ru-RU" sz="2700" dirty="0" err="1"/>
              <a:t>психостимуляторов</a:t>
            </a:r>
            <a:r>
              <a:rPr lang="ru-RU" sz="2700" dirty="0"/>
              <a:t> и других ПАВ (</a:t>
            </a:r>
            <a:r>
              <a:rPr lang="ru-RU" sz="2700" dirty="0" err="1"/>
              <a:t>каннабиноиды</a:t>
            </a:r>
            <a:r>
              <a:rPr lang="ru-RU" sz="2700" dirty="0"/>
              <a:t>, </a:t>
            </a:r>
            <a:r>
              <a:rPr lang="ru-RU" sz="2700" dirty="0" err="1"/>
              <a:t>опиоиды</a:t>
            </a:r>
            <a:r>
              <a:rPr lang="ru-RU" sz="2700" dirty="0"/>
              <a:t>, алкоголь и их сочетания) с наличием </a:t>
            </a:r>
            <a:r>
              <a:rPr lang="ru-RU" sz="2700" dirty="0" err="1"/>
              <a:t>коморбидного</a:t>
            </a:r>
            <a:r>
              <a:rPr lang="ru-RU" sz="2700" dirty="0"/>
              <a:t> расстройства личности - </a:t>
            </a:r>
            <a:r>
              <a:rPr lang="ru-RU" sz="2700" dirty="0" err="1"/>
              <a:t>диссоциальное</a:t>
            </a:r>
            <a:r>
              <a:rPr lang="ru-RU" sz="2700" dirty="0"/>
              <a:t> расстройство личности (F60.2 по МКБ-10</a:t>
            </a:r>
            <a:r>
              <a:rPr lang="ru-RU" sz="2700" dirty="0" smtClean="0"/>
              <a:t>).</a:t>
            </a:r>
          </a:p>
          <a:p>
            <a:pPr algn="just">
              <a:buFontTx/>
              <a:buChar char="-"/>
            </a:pPr>
            <a:r>
              <a:rPr lang="ru-RU" sz="2700" dirty="0" smtClean="0"/>
              <a:t> </a:t>
            </a:r>
            <a:r>
              <a:rPr lang="ru-RU" sz="2700" dirty="0"/>
              <a:t>Эти пациенты отличались наличием криминального поведения, судимостями, агрессивностью. Многие из них управляли транспортными средствами в нетрезвом состоянии с последующими авариями. У пациентов этого профиля при анализе темперамента</a:t>
            </a:r>
            <a:r>
              <a:rPr lang="ru-RU" sz="2700" dirty="0" smtClean="0"/>
              <a:t>, согласно </a:t>
            </a:r>
            <a:r>
              <a:rPr lang="ru-RU" sz="2700" dirty="0"/>
              <a:t>психобиологической модели Р. </a:t>
            </a:r>
            <a:r>
              <a:rPr lang="ru-RU" sz="2700" dirty="0" err="1"/>
              <a:t>Клонинджера</a:t>
            </a:r>
            <a:r>
              <a:rPr lang="ru-RU" sz="2700" dirty="0"/>
              <a:t>, статистически достоверно чаще встречались  высокие показатели по шкале «поиск новизны» и низкие показатели по шкалам «избегание вреда», «зависимость от вознаграждения» и «настойчивость»(по опроснику TCI-125). Данные характеристики также соответствуют антисоциальному расстройству личности. Пациенты отличались повышенной </a:t>
            </a:r>
            <a:r>
              <a:rPr lang="ru-RU" sz="2700" dirty="0" err="1"/>
              <a:t>эксплозивностью</a:t>
            </a:r>
            <a:r>
              <a:rPr lang="ru-RU" sz="2700" dirty="0"/>
              <a:t> и неустойчивостью, для них свойственны вспышки агрессии и повышенная раздражительность, импульсивность. Всю свою энергию данные больные направляли на поиск и употребление ПАВ, часто для усиления эйфории, получения новых ощущений или смягчения СО употребляли несколько ПАВ. При этом наблюдалась сниженная критика к заболеванию и своему состоянию, несмотря на очевидные вредные последствия. Пациенты отличались низкой привязанностью к социальному окружению, низкой работоспособностью и невозможностью выносить длительное эмоциональное и психическое напряжение</a:t>
            </a:r>
            <a:r>
              <a:rPr lang="ru-RU" sz="2700" dirty="0" smtClean="0"/>
              <a:t>.</a:t>
            </a:r>
          </a:p>
          <a:p>
            <a:pPr algn="just">
              <a:buFontTx/>
              <a:buChar char="-"/>
            </a:pPr>
            <a:r>
              <a:rPr lang="ru-RU" sz="2700" dirty="0"/>
              <a:t>При анализе характера</a:t>
            </a:r>
            <a:r>
              <a:rPr lang="ru-RU" sz="2700" dirty="0" smtClean="0"/>
              <a:t>, согласно </a:t>
            </a:r>
            <a:r>
              <a:rPr lang="ru-RU" sz="2700" dirty="0"/>
              <a:t>психобиологической модели Р. </a:t>
            </a:r>
            <a:r>
              <a:rPr lang="ru-RU" sz="2700" dirty="0" err="1"/>
              <a:t>Клонинджера</a:t>
            </a:r>
            <a:r>
              <a:rPr lang="ru-RU" sz="2700" dirty="0"/>
              <a:t>, статистически достоверно чаще  преобладают средние или низкие  показатели по шкале «сотрудничество», высокие по шкале «</a:t>
            </a:r>
            <a:r>
              <a:rPr lang="ru-RU" sz="2700" dirty="0" err="1"/>
              <a:t>самонаправленность</a:t>
            </a:r>
            <a:r>
              <a:rPr lang="ru-RU" sz="2700" dirty="0"/>
              <a:t>» и низкие по шкале «трансцендентность Я»(по опроснику TCI-125). Низкое «сотрудничество» у больных проявлялось в нежелании идти на контакт и считаться с мнением окружающих, крайнем эгоизме и себялюбии, подозрительности. Это требовало от специалистов активной мотивационной работы с ранних этапов лечения, направленной на удержание пациента в лечебно-реабилитационной программе. Высокая «</a:t>
            </a:r>
            <a:r>
              <a:rPr lang="ru-RU" sz="2700" dirty="0" err="1"/>
              <a:t>самонаправленность</a:t>
            </a:r>
            <a:r>
              <a:rPr lang="ru-RU" sz="2700" dirty="0"/>
              <a:t>» отражалась в упрямстве, </a:t>
            </a:r>
            <a:r>
              <a:rPr lang="ru-RU" sz="2700" dirty="0" err="1"/>
              <a:t>тугоподвижности</a:t>
            </a:r>
            <a:r>
              <a:rPr lang="ru-RU" sz="2700" dirty="0"/>
              <a:t> и вязкости мышления по отношению к изменению своего поведения и привычной деятельности, направленной на употребление ПАВ. Специалистам требовалось приложить максимум усилий для удержания пациента в лечебно-реабилитационной программе. Низкая «</a:t>
            </a:r>
            <a:r>
              <a:rPr lang="ru-RU" sz="2700" dirty="0" err="1"/>
              <a:t>тренсцендентность</a:t>
            </a:r>
            <a:r>
              <a:rPr lang="ru-RU" sz="2700" dirty="0"/>
              <a:t> Я» говорит об их низкой духовности.</a:t>
            </a:r>
          </a:p>
          <a:p>
            <a:pPr algn="just">
              <a:buFontTx/>
              <a:buChar char="-"/>
            </a:pPr>
            <a:r>
              <a:rPr lang="ru-RU" sz="2700" dirty="0"/>
              <a:t>Генетические составляющие профиля этих пациентов</a:t>
            </a:r>
            <a:r>
              <a:rPr lang="ru-RU" sz="2700" dirty="0" smtClean="0"/>
              <a:t>: гетерозиготный </a:t>
            </a:r>
            <a:r>
              <a:rPr lang="ru-RU" sz="2700" dirty="0"/>
              <a:t>(GА) или гомозиготный (АА) генотип гена rs6265, кодирующего BDNF, вместе с расстройством личности у данных пациентов, соотносился с короткими ремиссиями. У пациентов второго профиля была эффективна только стационарная реабилитация с усиленным мотивационным воздействием.</a:t>
            </a:r>
          </a:p>
          <a:p>
            <a:pPr>
              <a:buFontTx/>
              <a:buChar char="-"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758209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06090"/>
          </a:xfrm>
        </p:spPr>
        <p:txBody>
          <a:bodyPr/>
          <a:lstStyle/>
          <a:p>
            <a:r>
              <a:rPr lang="ru-RU" sz="1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Клинико-генетические профили пациентов с определенными параметрами по клиническим, личностным и генетическим составляющим: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706090"/>
            <a:ext cx="9144000" cy="6151910"/>
          </a:xfrm>
        </p:spPr>
        <p:txBody>
          <a:bodyPr>
            <a:normAutofit fontScale="47500" lnSpcReduction="20000"/>
          </a:bodyPr>
          <a:lstStyle/>
          <a:p>
            <a:pPr algn="just"/>
            <a:r>
              <a:rPr lang="ru-RU" b="1" dirty="0" smtClean="0"/>
              <a:t>Профиль 3:</a:t>
            </a:r>
          </a:p>
          <a:p>
            <a:pPr algn="just">
              <a:buFontTx/>
              <a:buChar char="-"/>
            </a:pPr>
            <a:r>
              <a:rPr lang="ru-RU" sz="3400" dirty="0" smtClean="0"/>
              <a:t>Зависимость </a:t>
            </a:r>
            <a:r>
              <a:rPr lang="ru-RU" sz="3400" dirty="0"/>
              <a:t>только от </a:t>
            </a:r>
            <a:r>
              <a:rPr lang="ru-RU" sz="3400" dirty="0" err="1"/>
              <a:t>психостимуляторов</a:t>
            </a:r>
            <a:r>
              <a:rPr lang="ru-RU" sz="3400" dirty="0"/>
              <a:t> и наличие </a:t>
            </a:r>
            <a:r>
              <a:rPr lang="ru-RU" sz="3400" dirty="0" err="1"/>
              <a:t>коморбидной</a:t>
            </a:r>
            <a:r>
              <a:rPr lang="ru-RU" sz="3400" dirty="0"/>
              <a:t> психиатрической патологии (по МКБ-10</a:t>
            </a:r>
            <a:r>
              <a:rPr lang="ru-RU" sz="3400" dirty="0" smtClean="0"/>
              <a:t>).</a:t>
            </a:r>
          </a:p>
          <a:p>
            <a:pPr marL="0" indent="0" algn="just">
              <a:buNone/>
            </a:pPr>
            <a:endParaRPr lang="ru-RU" sz="3400" dirty="0" smtClean="0"/>
          </a:p>
          <a:p>
            <a:pPr algn="just">
              <a:buFontTx/>
              <a:buChar char="-"/>
            </a:pPr>
            <a:r>
              <a:rPr lang="ru-RU" sz="3400" dirty="0"/>
              <a:t>У пациентов этого профиля при анализе темперамента, согласно психобиологической модели Р. </a:t>
            </a:r>
            <a:r>
              <a:rPr lang="ru-RU" sz="3400" dirty="0" err="1"/>
              <a:t>Клонинджера</a:t>
            </a:r>
            <a:r>
              <a:rPr lang="ru-RU" sz="3400" dirty="0"/>
              <a:t>, статистически достоверно чаще встречались  высокие показатели по шкале «поиск новизны» и низкие показатели по шкалам «избегание вреда», «зависимость от вознаграждения» и «настойчивость». Высокий «поиск новизны» у данных больных отражается в их нестабильном психическом состоянии и стремлении пациентов стабилизировать его. Для этого их энергетический потенциал направлен на поиск ПАВ. Для больных была характерна сниженная критика к своему состоянию и заболеванию. Употребление ПАВ на короткое время улучшало психическое состояние данных больных, но постепенно утяжеляло психиатрическую патологию и быстро формировало зависимость. Для пациентов была характерна низкая привязанность к социальному окружению и сниженная работоспособность. </a:t>
            </a:r>
            <a:endParaRPr lang="ru-RU" sz="3400" dirty="0" smtClean="0"/>
          </a:p>
          <a:p>
            <a:pPr marL="0" indent="0" algn="just">
              <a:buNone/>
            </a:pPr>
            <a:endParaRPr lang="ru-RU" sz="3400" dirty="0" smtClean="0"/>
          </a:p>
          <a:p>
            <a:pPr algn="just">
              <a:buFontTx/>
              <a:buChar char="-"/>
            </a:pPr>
            <a:r>
              <a:rPr lang="ru-RU" sz="3400" dirty="0" smtClean="0"/>
              <a:t>При </a:t>
            </a:r>
            <a:r>
              <a:rPr lang="ru-RU" sz="3400" dirty="0"/>
              <a:t>анализе характера, согласно психобиологической модели Р. </a:t>
            </a:r>
            <a:r>
              <a:rPr lang="ru-RU" sz="3400" dirty="0" err="1"/>
              <a:t>Клонинджера</a:t>
            </a:r>
            <a:r>
              <a:rPr lang="ru-RU" sz="3400" dirty="0"/>
              <a:t>, статистически достоверно чаще  преобладают средние  показатели по шкале «сотрудничество», средние по шкале «</a:t>
            </a:r>
            <a:r>
              <a:rPr lang="ru-RU" sz="3400" dirty="0" err="1"/>
              <a:t>самонаправленность</a:t>
            </a:r>
            <a:r>
              <a:rPr lang="ru-RU" sz="3400" dirty="0"/>
              <a:t>» и высокие по шкале «трансцендентность Я». Пациенты с подозрительностью и недоверием относились ко всему новому, отличались сниженным самоконтролем  </a:t>
            </a:r>
            <a:r>
              <a:rPr lang="ru-RU" sz="3400" dirty="0" err="1"/>
              <a:t>исаморегуляцией</a:t>
            </a:r>
            <a:r>
              <a:rPr lang="ru-RU" sz="3400" dirty="0"/>
              <a:t> своего поведения к изменяющимся внешним условиям. Данным больным требовалась активная помощь специалистов для адаптации  к лечебно-реабилитационному процессу. Высокая «трансцендентность Я» у больных данного профиля говорит о наличии сопутствующей психиатрической патологии.  </a:t>
            </a:r>
            <a:endParaRPr lang="ru-RU" sz="3400" dirty="0" smtClean="0"/>
          </a:p>
          <a:p>
            <a:pPr marL="0" indent="0" algn="just">
              <a:buNone/>
            </a:pPr>
            <a:r>
              <a:rPr lang="ru-RU" sz="3400" dirty="0" smtClean="0"/>
              <a:t> </a:t>
            </a:r>
            <a:endParaRPr lang="ru-RU" sz="3400" dirty="0"/>
          </a:p>
          <a:p>
            <a:pPr algn="just">
              <a:buFontTx/>
              <a:buChar char="-"/>
            </a:pPr>
            <a:r>
              <a:rPr lang="ru-RU" sz="3400" dirty="0"/>
              <a:t>Генетические составляющие профиля этих пациентов: гетерозиготный (GА) или гомозиготный (АА) генотип гена rs6265, кодирующего BDNF, вместе с  психиатрической патологией у данных пациентов, соотносился с короткими ремиссиями. У пациентов третьего профиля была эффективна только стационарная реабилитация. Также все пациенты получали фармакотерапию антидепрессантами и/или </a:t>
            </a:r>
            <a:r>
              <a:rPr lang="ru-RU" sz="3400" dirty="0" err="1"/>
              <a:t>нормотимиками</a:t>
            </a:r>
            <a:r>
              <a:rPr lang="ru-RU" sz="3400" dirty="0" smtClean="0"/>
              <a:t>. </a:t>
            </a:r>
            <a:endParaRPr lang="ru-RU" sz="3400" dirty="0"/>
          </a:p>
        </p:txBody>
      </p:sp>
    </p:spTree>
    <p:extLst>
      <p:ext uri="{BB962C8B-B14F-4D97-AF65-F5344CB8AC3E}">
        <p14:creationId xmlns:p14="http://schemas.microsoft.com/office/powerpoint/2010/main" val="4004941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64904"/>
            <a:ext cx="8229600" cy="1143000"/>
          </a:xfrm>
        </p:spPr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69853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kumimoji="0" lang="ru-RU" sz="4000" smtClean="0">
                <a:latin typeface="Times New Roman" pitchFamily="18" charset="0"/>
                <a:cs typeface="Times New Roman" pitchFamily="18" charset="0"/>
              </a:rPr>
              <a:t>Цель исследования</a:t>
            </a:r>
          </a:p>
        </p:txBody>
      </p:sp>
      <p:sp>
        <p:nvSpPr>
          <p:cNvPr id="18434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dirty="0" smtClean="0"/>
              <a:t>Изучение </a:t>
            </a:r>
            <a:r>
              <a:rPr lang="ru-RU" dirty="0"/>
              <a:t>личностных и генетических особенностей пациентов с зависимостью от </a:t>
            </a:r>
            <a:r>
              <a:rPr lang="ru-RU" dirty="0" err="1"/>
              <a:t>психостимуляторов</a:t>
            </a:r>
            <a:r>
              <a:rPr lang="ru-RU" dirty="0"/>
              <a:t> и сочетанным употреблением других ПАВ.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1185123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92696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 исследования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692696"/>
            <a:ext cx="8784976" cy="5904656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ru-RU" dirty="0"/>
              <a:t>В исследование было включено 305 пациентов</a:t>
            </a:r>
            <a:r>
              <a:rPr lang="ru-RU" dirty="0" smtClean="0"/>
              <a:t>, с </a:t>
            </a:r>
            <a:r>
              <a:rPr lang="ru-RU" dirty="0"/>
              <a:t>установленным диагнозом зависимости от </a:t>
            </a:r>
            <a:r>
              <a:rPr lang="ru-RU" dirty="0" err="1"/>
              <a:t>психостимуляторов</a:t>
            </a:r>
            <a:r>
              <a:rPr lang="ru-RU" dirty="0"/>
              <a:t>, определенным по критериям МКБ-10, соответствующих критериям включения в исследование и подписавших информированное согласие</a:t>
            </a:r>
            <a:r>
              <a:rPr lang="ru-RU" dirty="0" smtClean="0"/>
              <a:t>.</a:t>
            </a:r>
          </a:p>
          <a:p>
            <a:pPr algn="just"/>
            <a:r>
              <a:rPr lang="ru-RU" dirty="0" smtClean="0"/>
              <a:t>Критерии включения в исследование:</a:t>
            </a:r>
          </a:p>
          <a:p>
            <a:pPr marL="0" indent="0" algn="just">
              <a:buNone/>
            </a:pPr>
            <a:r>
              <a:rPr lang="ru-RU" dirty="0"/>
              <a:t> - </a:t>
            </a:r>
            <a:r>
              <a:rPr lang="ru-RU" dirty="0" smtClean="0"/>
              <a:t>  установленный </a:t>
            </a:r>
            <a:r>
              <a:rPr lang="ru-RU" dirty="0"/>
              <a:t>диагноз «психические и поведенческие расстройства, вызванные употреблением кокаина» (F 15.2 по МКБ-10), «психические и поведенческие расстройства вызванные употреблением других </a:t>
            </a:r>
            <a:r>
              <a:rPr lang="ru-RU" dirty="0" err="1"/>
              <a:t>психостимуляторов</a:t>
            </a:r>
            <a:r>
              <a:rPr lang="ru-RU" dirty="0"/>
              <a:t>» (F 14.2 по МКБ-10), «психические и поведенческие расстройства, вызванные одновременным употреблением нескольких наркотических средств и использованием других ПАВ» (F 19.2 по МКБ-10, но при условии наличия зависимости от кокаина или других </a:t>
            </a:r>
            <a:r>
              <a:rPr lang="ru-RU" dirty="0" err="1"/>
              <a:t>психостимуляторов</a:t>
            </a:r>
            <a:r>
              <a:rPr lang="ru-RU" dirty="0" smtClean="0"/>
              <a:t>);</a:t>
            </a:r>
          </a:p>
          <a:p>
            <a:pPr algn="just">
              <a:buFontTx/>
              <a:buChar char="-"/>
            </a:pPr>
            <a:r>
              <a:rPr lang="ru-RU" dirty="0" smtClean="0"/>
              <a:t>мужчины </a:t>
            </a:r>
            <a:r>
              <a:rPr lang="ru-RU" dirty="0"/>
              <a:t>и женщины в возрасте от 18 до 50 лет, этнически </a:t>
            </a:r>
            <a:r>
              <a:rPr lang="ru-RU" dirty="0" smtClean="0"/>
              <a:t>русские;</a:t>
            </a:r>
          </a:p>
          <a:p>
            <a:pPr marL="0" indent="0" algn="just">
              <a:buNone/>
            </a:pPr>
            <a:r>
              <a:rPr lang="ru-RU" dirty="0" smtClean="0"/>
              <a:t>-    подписание информированного согласия.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6712"/>
          </a:xfrm>
        </p:spPr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 исследования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836712"/>
            <a:ext cx="8784976" cy="5760640"/>
          </a:xfrm>
        </p:spPr>
        <p:txBody>
          <a:bodyPr>
            <a:normAutofit/>
          </a:bodyPr>
          <a:lstStyle/>
          <a:p>
            <a:r>
              <a:rPr lang="ru-RU" dirty="0" smtClean="0"/>
              <a:t>Критерии исключения из исследования:</a:t>
            </a:r>
          </a:p>
          <a:p>
            <a:pPr>
              <a:buFontTx/>
              <a:buChar char="-"/>
            </a:pPr>
            <a:r>
              <a:rPr lang="ru-RU" dirty="0" smtClean="0"/>
              <a:t>пациенты </a:t>
            </a:r>
            <a:r>
              <a:rPr lang="ru-RU" dirty="0"/>
              <a:t>с психическим расстройством и/или эндогенной психической патологией (шизофрения, </a:t>
            </a:r>
            <a:r>
              <a:rPr lang="ru-RU" dirty="0" err="1"/>
              <a:t>шизоаффективные</a:t>
            </a:r>
            <a:r>
              <a:rPr lang="ru-RU" dirty="0"/>
              <a:t> психозы, биполярное расстройство, деменция, эпилепсия); </a:t>
            </a:r>
            <a:endParaRPr lang="ru-RU" dirty="0" smtClean="0"/>
          </a:p>
          <a:p>
            <a:pPr>
              <a:buFontTx/>
              <a:buChar char="-"/>
            </a:pPr>
            <a:r>
              <a:rPr lang="ru-RU" dirty="0" smtClean="0"/>
              <a:t>пациенты </a:t>
            </a:r>
            <a:r>
              <a:rPr lang="ru-RU" dirty="0"/>
              <a:t>с обострением неврологических, сердечно-сосудистых, почечных или печеночных болезней, открытой формой туберкулеза; </a:t>
            </a:r>
            <a:endParaRPr lang="ru-RU" dirty="0" smtClean="0"/>
          </a:p>
          <a:p>
            <a:pPr>
              <a:buFontTx/>
              <a:buChar char="-"/>
            </a:pPr>
            <a:r>
              <a:rPr lang="ru-RU" dirty="0" smtClean="0"/>
              <a:t>пациенты </a:t>
            </a:r>
            <a:r>
              <a:rPr lang="ru-RU" dirty="0"/>
              <a:t>с ВИЧ – инфекцией.</a:t>
            </a:r>
          </a:p>
        </p:txBody>
      </p:sp>
    </p:spTree>
    <p:extLst>
      <p:ext uri="{BB962C8B-B14F-4D97-AF65-F5344CB8AC3E}">
        <p14:creationId xmlns:p14="http://schemas.microsoft.com/office/powerpoint/2010/main" val="2427459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1970" y="476672"/>
            <a:ext cx="8229600" cy="642918"/>
          </a:xfrm>
        </p:spPr>
        <p:txBody>
          <a:bodyPr>
            <a:normAutofit fontScale="90000"/>
          </a:bodyPr>
          <a:lstStyle/>
          <a:p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Методы 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412776"/>
            <a:ext cx="8784976" cy="4992492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ru-RU" sz="2100" u="sng" dirty="0"/>
              <a:t>Методы:   </a:t>
            </a:r>
            <a:endParaRPr lang="ru-RU" sz="2100" u="sng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sz="2100" dirty="0" smtClean="0"/>
              <a:t>                          </a:t>
            </a:r>
            <a:r>
              <a:rPr lang="ru-RU" sz="2100" dirty="0"/>
              <a:t>-клинико-психопатологический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100" dirty="0" smtClean="0"/>
              <a:t>                          -</a:t>
            </a:r>
            <a:r>
              <a:rPr lang="ru-RU" sz="2100" dirty="0"/>
              <a:t>молекулярно-генетический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100" dirty="0" smtClean="0"/>
              <a:t>                          </a:t>
            </a:r>
            <a:r>
              <a:rPr lang="ru-RU" sz="2100" dirty="0"/>
              <a:t>-анамнестические сведения от больных и их родственников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100" dirty="0" smtClean="0"/>
              <a:t>                          </a:t>
            </a:r>
            <a:r>
              <a:rPr lang="ru-RU" sz="2100" dirty="0"/>
              <a:t>-данные катамнестического наблюдения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100" dirty="0" smtClean="0"/>
              <a:t>                          </a:t>
            </a:r>
            <a:r>
              <a:rPr lang="ru-RU" sz="2100" dirty="0"/>
              <a:t>-статистический</a:t>
            </a:r>
          </a:p>
          <a:p>
            <a:pPr>
              <a:spcBef>
                <a:spcPts val="0"/>
              </a:spcBef>
            </a:pPr>
            <a:r>
              <a:rPr lang="ru-RU" sz="2100" u="sng" dirty="0"/>
              <a:t>Документация: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100" dirty="0" smtClean="0"/>
              <a:t>                          </a:t>
            </a:r>
            <a:r>
              <a:rPr lang="ru-RU" sz="2100" dirty="0"/>
              <a:t>-истории болезни больных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100" dirty="0" smtClean="0"/>
              <a:t>                          </a:t>
            </a:r>
            <a:r>
              <a:rPr lang="ru-RU" sz="2100" dirty="0"/>
              <a:t>-индивидуальная карта и протокол исследования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100" dirty="0" smtClean="0"/>
              <a:t>                          </a:t>
            </a:r>
            <a:r>
              <a:rPr lang="ru-RU" sz="2100" dirty="0"/>
              <a:t>-данные </a:t>
            </a:r>
            <a:r>
              <a:rPr lang="ru-RU" sz="2100" dirty="0" err="1"/>
              <a:t>генотипирования</a:t>
            </a:r>
            <a:endParaRPr lang="ru-RU" sz="2100" dirty="0"/>
          </a:p>
          <a:p>
            <a:pPr>
              <a:spcBef>
                <a:spcPts val="0"/>
              </a:spcBef>
            </a:pPr>
            <a:r>
              <a:rPr lang="ru-RU" sz="2100" u="sng" dirty="0"/>
              <a:t>Шкалы и </a:t>
            </a:r>
            <a:r>
              <a:rPr lang="ru-RU" sz="2100" u="sng" dirty="0" smtClean="0"/>
              <a:t>опросники</a:t>
            </a:r>
            <a:r>
              <a:rPr lang="ru-RU" sz="2100" dirty="0"/>
              <a:t>:</a:t>
            </a:r>
            <a:r>
              <a:rPr lang="ru-RU" sz="2100" dirty="0" smtClean="0"/>
              <a:t>                         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100" dirty="0"/>
              <a:t> </a:t>
            </a:r>
            <a:r>
              <a:rPr lang="ru-RU" sz="2100" dirty="0" smtClean="0"/>
              <a:t>                        -</a:t>
            </a:r>
            <a:r>
              <a:rPr lang="ru-RU" sz="2100" dirty="0"/>
              <a:t>Опросник черт характера и темперамента TCI– 125 (</a:t>
            </a:r>
            <a:r>
              <a:rPr lang="ru-RU" sz="2100" dirty="0" err="1"/>
              <a:t>CloningerC.R</a:t>
            </a:r>
            <a:r>
              <a:rPr lang="ru-RU" sz="2100" dirty="0"/>
              <a:t>. 1987</a:t>
            </a:r>
            <a:r>
              <a:rPr lang="ru-RU" sz="2100" dirty="0" smtClean="0"/>
              <a:t>)</a:t>
            </a:r>
          </a:p>
          <a:p>
            <a:endParaRPr lang="ru-RU" sz="21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-99392"/>
            <a:ext cx="8229600" cy="826943"/>
          </a:xfrm>
        </p:spPr>
        <p:txBody>
          <a:bodyPr>
            <a:normAutofit/>
          </a:bodyPr>
          <a:lstStyle/>
          <a:p>
            <a:r>
              <a:rPr lang="ru-RU" sz="3600" dirty="0" smtClean="0">
                <a:latin typeface="Times New Roman"/>
                <a:cs typeface="Times New Roman"/>
              </a:rPr>
              <a:t>Дизайн исследования</a:t>
            </a:r>
            <a:endParaRPr lang="ru-RU" sz="3600" dirty="0">
              <a:latin typeface="Times New Roman"/>
              <a:cs typeface="Times New Roman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923928" y="692696"/>
            <a:ext cx="1112279" cy="369332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ru-RU" dirty="0" smtClean="0"/>
              <a:t>Скрининг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3059832" y="1412776"/>
            <a:ext cx="2890071" cy="369332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ru-RU" dirty="0" smtClean="0"/>
              <a:t>Включение в исследование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0" y="1916832"/>
            <a:ext cx="2057925" cy="646331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ru-RU" dirty="0" smtClean="0"/>
              <a:t>Группа 1</a:t>
            </a:r>
          </a:p>
          <a:p>
            <a:pPr algn="ctr"/>
            <a:r>
              <a:rPr lang="ru-RU" dirty="0" err="1" smtClean="0"/>
              <a:t>Психостимуляторы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22374" y="2708920"/>
            <a:ext cx="2057925" cy="1200329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ru-RU" dirty="0" smtClean="0"/>
              <a:t>Группа 2</a:t>
            </a:r>
          </a:p>
          <a:p>
            <a:pPr algn="ctr"/>
            <a:r>
              <a:rPr lang="ru-RU" dirty="0" err="1" smtClean="0"/>
              <a:t>Психостимуляторы</a:t>
            </a:r>
            <a:endParaRPr lang="ru-RU" dirty="0" smtClean="0"/>
          </a:p>
          <a:p>
            <a:pPr algn="ctr"/>
            <a:r>
              <a:rPr lang="ru-RU" dirty="0" smtClean="0"/>
              <a:t>+</a:t>
            </a:r>
          </a:p>
          <a:p>
            <a:pPr algn="ctr"/>
            <a:r>
              <a:rPr lang="ru-RU" dirty="0" smtClean="0"/>
              <a:t>ТГК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2411760" y="2204864"/>
            <a:ext cx="2057925" cy="1200329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ru-RU" dirty="0" smtClean="0"/>
              <a:t>Группа 3</a:t>
            </a:r>
          </a:p>
          <a:p>
            <a:pPr algn="ctr"/>
            <a:r>
              <a:rPr lang="ru-RU" dirty="0" err="1" smtClean="0"/>
              <a:t>Психостимуляторы</a:t>
            </a:r>
            <a:endParaRPr lang="ru-RU" dirty="0" smtClean="0"/>
          </a:p>
          <a:p>
            <a:pPr algn="ctr"/>
            <a:r>
              <a:rPr lang="ru-RU" dirty="0" smtClean="0"/>
              <a:t>+</a:t>
            </a:r>
          </a:p>
          <a:p>
            <a:pPr algn="ctr"/>
            <a:r>
              <a:rPr lang="ru-RU" dirty="0" smtClean="0"/>
              <a:t>Опиаты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4788024" y="2204864"/>
            <a:ext cx="2057925" cy="1200329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ru-RU" dirty="0" smtClean="0"/>
              <a:t>Группа 4</a:t>
            </a:r>
          </a:p>
          <a:p>
            <a:pPr algn="ctr"/>
            <a:r>
              <a:rPr lang="ru-RU" dirty="0" err="1" smtClean="0"/>
              <a:t>Психостимуляторы</a:t>
            </a:r>
            <a:endParaRPr lang="ru-RU" dirty="0" smtClean="0"/>
          </a:p>
          <a:p>
            <a:pPr algn="ctr"/>
            <a:r>
              <a:rPr lang="ru-RU" dirty="0" smtClean="0"/>
              <a:t>+</a:t>
            </a:r>
          </a:p>
          <a:p>
            <a:pPr algn="ctr"/>
            <a:r>
              <a:rPr lang="ru-RU" dirty="0" smtClean="0"/>
              <a:t>Алкоголь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7086075" y="2204864"/>
            <a:ext cx="2057925" cy="1200329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ru-RU" dirty="0" smtClean="0"/>
              <a:t>Группа 5 </a:t>
            </a:r>
          </a:p>
          <a:p>
            <a:pPr algn="ctr"/>
            <a:r>
              <a:rPr lang="ru-RU" dirty="0" err="1" smtClean="0"/>
              <a:t>Психостимуляторы</a:t>
            </a:r>
            <a:endParaRPr lang="ru-RU" dirty="0" smtClean="0"/>
          </a:p>
          <a:p>
            <a:pPr algn="ctr"/>
            <a:r>
              <a:rPr lang="ru-RU" dirty="0" smtClean="0"/>
              <a:t>+</a:t>
            </a:r>
          </a:p>
          <a:p>
            <a:pPr algn="ctr"/>
            <a:r>
              <a:rPr lang="ru-RU" dirty="0" smtClean="0"/>
              <a:t>Несколько ПАВ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3275856" y="3645024"/>
            <a:ext cx="2598375" cy="1200329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ru-RU" dirty="0" smtClean="0"/>
              <a:t>Группа 6</a:t>
            </a:r>
          </a:p>
          <a:p>
            <a:pPr algn="ctr"/>
            <a:r>
              <a:rPr lang="ru-RU" dirty="0" err="1" smtClean="0"/>
              <a:t>Психостимуляторы</a:t>
            </a:r>
            <a:endParaRPr lang="ru-RU" dirty="0" smtClean="0"/>
          </a:p>
          <a:p>
            <a:pPr algn="ctr"/>
            <a:r>
              <a:rPr lang="ru-RU" dirty="0" smtClean="0"/>
              <a:t>+</a:t>
            </a:r>
          </a:p>
          <a:p>
            <a:pPr algn="ctr"/>
            <a:r>
              <a:rPr lang="ru-RU" dirty="0" err="1" smtClean="0"/>
              <a:t>Коморбидная</a:t>
            </a:r>
            <a:r>
              <a:rPr lang="ru-RU" dirty="0" smtClean="0"/>
              <a:t> патология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2267744" y="5301208"/>
            <a:ext cx="4773358" cy="369332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ru-RU" dirty="0" smtClean="0"/>
              <a:t>Обследование при помощи опросника </a:t>
            </a:r>
            <a:r>
              <a:rPr lang="en-US" dirty="0" smtClean="0"/>
              <a:t>TCI-125</a:t>
            </a:r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3491880" y="5805264"/>
            <a:ext cx="1930111" cy="369332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ru-RU" dirty="0" err="1" smtClean="0"/>
              <a:t>Генотипирование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2843808" y="6381328"/>
            <a:ext cx="3291210" cy="369332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ru-RU" dirty="0" smtClean="0"/>
              <a:t>Катамнестическое наблюдение</a:t>
            </a:r>
            <a:endParaRPr lang="ru-RU" dirty="0"/>
          </a:p>
        </p:txBody>
      </p:sp>
      <p:cxnSp>
        <p:nvCxnSpPr>
          <p:cNvPr id="18" name="Прямая соединительная линия 17"/>
          <p:cNvCxnSpPr>
            <a:stCxn id="7" idx="2"/>
            <a:endCxn id="7" idx="2"/>
          </p:cNvCxnSpPr>
          <p:nvPr/>
        </p:nvCxnSpPr>
        <p:spPr>
          <a:xfrm>
            <a:off x="4480068" y="1062028"/>
            <a:ext cx="0" cy="0"/>
          </a:xfrm>
          <a:prstGeom prst="line">
            <a:avLst/>
          </a:prstGeom>
          <a:ln>
            <a:tailEnd type="triangle" w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>
            <a:stCxn id="7" idx="2"/>
            <a:endCxn id="8" idx="0"/>
          </p:cNvCxnSpPr>
          <p:nvPr/>
        </p:nvCxnSpPr>
        <p:spPr>
          <a:xfrm>
            <a:off x="4480068" y="1062028"/>
            <a:ext cx="24800" cy="35074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>
            <a:off x="3995936" y="1844824"/>
            <a:ext cx="24800" cy="35074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>
            <a:off x="5220072" y="1772816"/>
            <a:ext cx="24800" cy="35074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>
            <a:stCxn id="8" idx="3"/>
            <a:endCxn id="13" idx="0"/>
          </p:cNvCxnSpPr>
          <p:nvPr/>
        </p:nvCxnSpPr>
        <p:spPr>
          <a:xfrm>
            <a:off x="5949903" y="1597442"/>
            <a:ext cx="2165135" cy="60742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>
            <a:stCxn id="8" idx="1"/>
          </p:cNvCxnSpPr>
          <p:nvPr/>
        </p:nvCxnSpPr>
        <p:spPr>
          <a:xfrm flipH="1">
            <a:off x="2051720" y="1597442"/>
            <a:ext cx="1008112" cy="24738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>
            <a:endCxn id="14" idx="0"/>
          </p:cNvCxnSpPr>
          <p:nvPr/>
        </p:nvCxnSpPr>
        <p:spPr>
          <a:xfrm flipH="1">
            <a:off x="4575044" y="1700808"/>
            <a:ext cx="68964" cy="194421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 стрелкой 37"/>
          <p:cNvCxnSpPr/>
          <p:nvPr/>
        </p:nvCxnSpPr>
        <p:spPr>
          <a:xfrm flipH="1">
            <a:off x="2051720" y="1772816"/>
            <a:ext cx="1008112" cy="100811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 стрелкой 40"/>
          <p:cNvCxnSpPr/>
          <p:nvPr/>
        </p:nvCxnSpPr>
        <p:spPr>
          <a:xfrm>
            <a:off x="1043608" y="3861048"/>
            <a:ext cx="1656184" cy="144016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 стрелкой 42"/>
          <p:cNvCxnSpPr/>
          <p:nvPr/>
        </p:nvCxnSpPr>
        <p:spPr>
          <a:xfrm>
            <a:off x="2915816" y="3356992"/>
            <a:ext cx="288032" cy="194421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 стрелкой 44"/>
          <p:cNvCxnSpPr/>
          <p:nvPr/>
        </p:nvCxnSpPr>
        <p:spPr>
          <a:xfrm flipH="1">
            <a:off x="4355976" y="4869160"/>
            <a:ext cx="72008" cy="43204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 стрелкой 47"/>
          <p:cNvCxnSpPr/>
          <p:nvPr/>
        </p:nvCxnSpPr>
        <p:spPr>
          <a:xfrm flipH="1">
            <a:off x="5868144" y="3429000"/>
            <a:ext cx="648072" cy="187220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 стрелкой 49"/>
          <p:cNvCxnSpPr/>
          <p:nvPr/>
        </p:nvCxnSpPr>
        <p:spPr>
          <a:xfrm flipH="1">
            <a:off x="6300192" y="3429000"/>
            <a:ext cx="1800200" cy="187220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 стрелкой 51"/>
          <p:cNvCxnSpPr>
            <a:stCxn id="9" idx="3"/>
          </p:cNvCxnSpPr>
          <p:nvPr/>
        </p:nvCxnSpPr>
        <p:spPr>
          <a:xfrm>
            <a:off x="2057925" y="2239998"/>
            <a:ext cx="1001907" cy="306121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 стрелкой 54"/>
          <p:cNvCxnSpPr/>
          <p:nvPr/>
        </p:nvCxnSpPr>
        <p:spPr>
          <a:xfrm>
            <a:off x="4283968" y="5589240"/>
            <a:ext cx="24800" cy="35074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 стрелкой 55"/>
          <p:cNvCxnSpPr/>
          <p:nvPr/>
        </p:nvCxnSpPr>
        <p:spPr>
          <a:xfrm>
            <a:off x="4283968" y="6165304"/>
            <a:ext cx="24800" cy="35074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Психобиологическая модель личности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Р.Клонинджера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ru-RU" b="1" u="sng" dirty="0" smtClean="0"/>
              <a:t>Личность </a:t>
            </a:r>
            <a:r>
              <a:rPr lang="ru-RU" u="sng" dirty="0" smtClean="0"/>
              <a:t>состоит из:</a:t>
            </a:r>
          </a:p>
          <a:p>
            <a:pPr marL="0" indent="0">
              <a:buNone/>
            </a:pPr>
            <a:r>
              <a:rPr lang="ru-RU" b="1" dirty="0" smtClean="0"/>
              <a:t>Темперамент:</a:t>
            </a:r>
            <a:r>
              <a:rPr lang="ru-RU" dirty="0" smtClean="0"/>
              <a:t> </a:t>
            </a:r>
          </a:p>
          <a:p>
            <a:pPr marL="0" indent="0">
              <a:buNone/>
            </a:pPr>
            <a:r>
              <a:rPr lang="ru-RU" i="1" dirty="0" smtClean="0"/>
              <a:t>«поиск новизны»</a:t>
            </a:r>
          </a:p>
          <a:p>
            <a:pPr marL="0" indent="0">
              <a:buNone/>
            </a:pPr>
            <a:r>
              <a:rPr lang="ru-RU" i="1" dirty="0" smtClean="0"/>
              <a:t>«избегание вреда»</a:t>
            </a:r>
          </a:p>
          <a:p>
            <a:pPr marL="0" indent="0">
              <a:buNone/>
            </a:pPr>
            <a:r>
              <a:rPr lang="ru-RU" i="1" dirty="0" smtClean="0"/>
              <a:t>«зависимость от вознаграждения» «настойчивость»</a:t>
            </a:r>
            <a:endParaRPr lang="ru-RU" i="1" dirty="0"/>
          </a:p>
          <a:p>
            <a:pPr marL="0" indent="0">
              <a:buNone/>
            </a:pPr>
            <a:r>
              <a:rPr lang="ru-RU" b="1" dirty="0" smtClean="0"/>
              <a:t>Характер:</a:t>
            </a:r>
            <a:r>
              <a:rPr lang="ru-RU" dirty="0" smtClean="0"/>
              <a:t> </a:t>
            </a:r>
          </a:p>
          <a:p>
            <a:pPr marL="0" indent="0">
              <a:buNone/>
            </a:pPr>
            <a:r>
              <a:rPr lang="ru-RU" i="1" dirty="0" smtClean="0"/>
              <a:t>«</a:t>
            </a:r>
            <a:r>
              <a:rPr lang="ru-RU" i="1" dirty="0" err="1" smtClean="0"/>
              <a:t>самонаправленность</a:t>
            </a:r>
            <a:r>
              <a:rPr lang="ru-RU" i="1" dirty="0" smtClean="0"/>
              <a:t>» </a:t>
            </a:r>
          </a:p>
          <a:p>
            <a:pPr marL="0" indent="0">
              <a:buNone/>
            </a:pPr>
            <a:r>
              <a:rPr lang="ru-RU" i="1" dirty="0" smtClean="0"/>
              <a:t>«сотрудничество»</a:t>
            </a:r>
          </a:p>
          <a:p>
            <a:pPr marL="0" indent="0">
              <a:buNone/>
            </a:pPr>
            <a:r>
              <a:rPr lang="ru-RU" i="1" dirty="0" smtClean="0"/>
              <a:t>«трансцендентность Я»</a:t>
            </a:r>
          </a:p>
        </p:txBody>
      </p:sp>
    </p:spTree>
    <p:extLst>
      <p:ext uri="{BB962C8B-B14F-4D97-AF65-F5344CB8AC3E}">
        <p14:creationId xmlns:p14="http://schemas.microsoft.com/office/powerpoint/2010/main" val="333193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>
            <a:noAutofit/>
          </a:bodyPr>
          <a:lstStyle/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Психобиологическая модель личности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Р.Клонинджера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 err="1" smtClean="0"/>
              <a:t>Тенмперамент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2000" b="1" i="1" dirty="0" smtClean="0"/>
              <a:t>«Поиск новизны» </a:t>
            </a:r>
            <a:r>
              <a:rPr lang="ru-RU" sz="2000" dirty="0" smtClean="0"/>
              <a:t>(ПН) - связан с функционированием </a:t>
            </a:r>
            <a:r>
              <a:rPr lang="ru-RU" sz="2000" dirty="0" err="1" smtClean="0"/>
              <a:t>дофаминэргической</a:t>
            </a:r>
            <a:r>
              <a:rPr lang="ru-RU" sz="2000" dirty="0" smtClean="0"/>
              <a:t> </a:t>
            </a:r>
            <a:r>
              <a:rPr lang="ru-RU" sz="2000" dirty="0" err="1" smtClean="0"/>
              <a:t>нейромедиаторной</a:t>
            </a:r>
            <a:r>
              <a:rPr lang="ru-RU" sz="2000" dirty="0"/>
              <a:t> системой. Эта черта связана с тенденцией поведения в ответ на новые стимулы, потенциальные награды или наказания, выражается в исследовании новых мест и ситуаций, быстрой потере самообладания, импульсивном принятии решений и избегании монотонности</a:t>
            </a:r>
            <a:r>
              <a:rPr lang="ru-RU" sz="2000" dirty="0" smtClean="0"/>
              <a:t>.</a:t>
            </a:r>
          </a:p>
          <a:p>
            <a:pPr algn="just"/>
            <a:r>
              <a:rPr lang="ru-RU" sz="2000" b="1" i="1" dirty="0" smtClean="0"/>
              <a:t>«</a:t>
            </a:r>
            <a:r>
              <a:rPr lang="ru-RU" sz="2000" b="1" i="1" dirty="0"/>
              <a:t>Избегание вреда» </a:t>
            </a:r>
            <a:r>
              <a:rPr lang="ru-RU" sz="2000" dirty="0"/>
              <a:t>(ИВ) - связано с </a:t>
            </a:r>
            <a:r>
              <a:rPr lang="ru-RU" sz="2000" dirty="0" err="1"/>
              <a:t>серотонинэргической</a:t>
            </a:r>
            <a:r>
              <a:rPr lang="ru-RU" sz="2000" dirty="0"/>
              <a:t> системой и отражает тенденцию избегать или прекращать определенное поведение из-за интенсивной реакции на отрицательные стимулы. </a:t>
            </a:r>
            <a:endParaRPr lang="ru-RU" sz="2000" dirty="0" smtClean="0"/>
          </a:p>
          <a:p>
            <a:pPr algn="just"/>
            <a:r>
              <a:rPr lang="ru-RU" sz="2000" b="1" i="1" dirty="0" smtClean="0"/>
              <a:t>«Зависимость </a:t>
            </a:r>
            <a:r>
              <a:rPr lang="ru-RU" sz="2000" b="1" i="1" dirty="0"/>
              <a:t>от </a:t>
            </a:r>
            <a:r>
              <a:rPr lang="ru-RU" sz="2000" b="1" i="1" dirty="0" smtClean="0"/>
              <a:t>вознаграждения»</a:t>
            </a:r>
            <a:r>
              <a:rPr lang="ru-RU" sz="2000" i="1" dirty="0" smtClean="0"/>
              <a:t> </a:t>
            </a:r>
            <a:r>
              <a:rPr lang="ru-RU" sz="2000" dirty="0" smtClean="0"/>
              <a:t>(ЗВ) - связана </a:t>
            </a:r>
            <a:r>
              <a:rPr lang="ru-RU" sz="2000" dirty="0"/>
              <a:t>с функционированием </a:t>
            </a:r>
            <a:r>
              <a:rPr lang="ru-RU" sz="2000" dirty="0" err="1"/>
              <a:t>норадренергической</a:t>
            </a:r>
            <a:r>
              <a:rPr lang="ru-RU" sz="2000" dirty="0"/>
              <a:t> системы и представляет собой тенденцию интенсивно реагировать на вознаграждение. Выражается в сентиментальности, социальной привязанности и зависимости от одобрения других людей</a:t>
            </a:r>
            <a:r>
              <a:rPr lang="ru-RU" sz="2000" dirty="0" smtClean="0"/>
              <a:t>.</a:t>
            </a:r>
          </a:p>
          <a:p>
            <a:pPr algn="just"/>
            <a:r>
              <a:rPr lang="ru-RU" sz="2000" b="1" i="1" dirty="0" smtClean="0"/>
              <a:t>«Настойчивость</a:t>
            </a:r>
            <a:r>
              <a:rPr lang="ru-RU" sz="2000" b="1" i="1" dirty="0"/>
              <a:t>» </a:t>
            </a:r>
            <a:r>
              <a:rPr lang="ru-RU" sz="2000" dirty="0"/>
              <a:t>(НА</a:t>
            </a:r>
            <a:r>
              <a:rPr lang="ru-RU" sz="2000" dirty="0" smtClean="0"/>
              <a:t>) - </a:t>
            </a:r>
            <a:r>
              <a:rPr lang="ru-RU" sz="2000" dirty="0"/>
              <a:t>отражает тенденцию к упорству, несмотря на усталость или разочарование и выражается в чрезмерных достижениях и </a:t>
            </a:r>
            <a:r>
              <a:rPr lang="ru-RU" sz="2000" dirty="0" err="1"/>
              <a:t>перфекционизме</a:t>
            </a:r>
            <a:r>
              <a:rPr lang="ru-RU" sz="2000" dirty="0"/>
              <a:t>.</a:t>
            </a:r>
            <a:endParaRPr lang="ru-RU" sz="2000" dirty="0" smtClean="0"/>
          </a:p>
          <a:p>
            <a:pPr algn="just"/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29993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4724</TotalTime>
  <Words>3536</Words>
  <Application>Microsoft Office PowerPoint</Application>
  <PresentationFormat>Экран (4:3)</PresentationFormat>
  <Paragraphs>553</Paragraphs>
  <Slides>23</Slides>
  <Notes>7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9" baseType="lpstr">
      <vt:lpstr>Arial</vt:lpstr>
      <vt:lpstr>Calibri</vt:lpstr>
      <vt:lpstr>Cambria</vt:lpstr>
      <vt:lpstr>Times New Roman</vt:lpstr>
      <vt:lpstr>Zapf Dingbats</vt:lpstr>
      <vt:lpstr>Тема Office</vt:lpstr>
      <vt:lpstr>ПЕРСОНАЛИЗИРОВАННЫЙ ПОДХОД К ТЕРАПИИ ПАЦИЕНТОВ С ЗАВИСИМОСТЬЮ ОТ ПСИХОСТИМУЛЯТОРОВ С УЧЕТОМ ЛИЧНОСТНЫХ И ГЕНЕТИЧЕСКИХ ФАКТОРОВ</vt:lpstr>
      <vt:lpstr>Актуальность</vt:lpstr>
      <vt:lpstr>Цель исследования</vt:lpstr>
      <vt:lpstr>Материал исследования</vt:lpstr>
      <vt:lpstr>Материал исследования</vt:lpstr>
      <vt:lpstr>Методы </vt:lpstr>
      <vt:lpstr>Дизайн исследования</vt:lpstr>
      <vt:lpstr>Психобиологическая модель личности Р.Клонинджера</vt:lpstr>
      <vt:lpstr>Психобиологическая модель личности Р.Клонинджера Тенмперамент</vt:lpstr>
      <vt:lpstr>Психобиологическая модель личности Р.Клонинджера Характер</vt:lpstr>
      <vt:lpstr>Результаты. Распределение больных по группам</vt:lpstr>
      <vt:lpstr>Сравнение черт темперамента  больных с зависимостью от психостимуляторов по шкалам опросника TCI – 125</vt:lpstr>
      <vt:lpstr>Сравнение черт темперамента  больных с зависимостью от психостимуляторов по шкалам опросника TCI – 125</vt:lpstr>
      <vt:lpstr>Сравнение черт темперамента  больных с зависимостью от психостимуляторов по шкалам опросника TCI – 125</vt:lpstr>
      <vt:lpstr>Сравнение черт темперамента  больных с зависимостью от психостимуляторов по шкалам опросника TCI – 125</vt:lpstr>
      <vt:lpstr>Сравнение черт характера больных с зависимостью от психостимуляторов по шкалам опросника  TCI – 125</vt:lpstr>
      <vt:lpstr>Сравнение черт характера больных с зависимостью от психостимуляторов по шкалам опросника  TCI – 125</vt:lpstr>
      <vt:lpstr>Сравнение черт характера больных с зависимостью от психостимуляторов по шкалам опросника  TCI – 125</vt:lpstr>
      <vt:lpstr>Длительность лечения и реабилитации в зависимости от полиморфизма BDNF у пациентов 1 группы.</vt:lpstr>
      <vt:lpstr>Клинико-генетические профили пациентов с определенными параметрами по клиническим, личностным и генетическим составляющим:</vt:lpstr>
      <vt:lpstr>Клинико-генетические профили пациентов с определенными параметрами по клиническим, личностным и генетическим составляющим:</vt:lpstr>
      <vt:lpstr>Клинико-генетические профили пациентов с определенными параметрами по клиническим, личностным и генетическим составляющим:</vt:lpstr>
      <vt:lpstr>Спасибо за внимание!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Профилактика рецидивов у пациентов с зависимостью от психостимуляторов на этапе реабилитации</dc:title>
  <dc:creator>5no</dc:creator>
  <cp:lastModifiedBy>ordinator</cp:lastModifiedBy>
  <cp:revision>223</cp:revision>
  <dcterms:created xsi:type="dcterms:W3CDTF">2018-10-16T07:17:58Z</dcterms:created>
  <dcterms:modified xsi:type="dcterms:W3CDTF">2020-09-15T20:01:52Z</dcterms:modified>
</cp:coreProperties>
</file>