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Лист1!$G$4</c:f>
              <c:strCache>
                <c:ptCount val="1"/>
                <c:pt idx="0">
                  <c:v>Среднее по</c:v>
                </c:pt>
              </c:strCache>
            </c:strRef>
          </c:tx>
          <c:spPr>
            <a:solidFill>
              <a:srgbClr val="1F497D">
                <a:lumMod val="75000"/>
                <a:alpha val="77000"/>
              </a:srgbClr>
            </a:solidFill>
          </c:spPr>
          <c:invertIfNegative val="0"/>
          <c:cat>
            <c:strRef>
              <c:f>Лист1!$F$5:$F$6</c:f>
              <c:strCache>
                <c:ptCount val="2"/>
                <c:pt idx="0">
                  <c:v>Пациенты с легкими ожогами</c:v>
                </c:pt>
                <c:pt idx="1">
                  <c:v>Пациенты с ожогами средней тяжести</c:v>
                </c:pt>
              </c:strCache>
            </c:strRef>
          </c:cat>
          <c:val>
            <c:numRef>
              <c:f>Лист1!$G$5:$G$6</c:f>
              <c:numCache>
                <c:formatCode>General</c:formatCode>
                <c:ptCount val="2"/>
                <c:pt idx="0">
                  <c:v>70.569999999999993</c:v>
                </c:pt>
                <c:pt idx="1">
                  <c:v>112.79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111826264"/>
        <c:axId val="110981592"/>
        <c:axId val="0"/>
      </c:bar3DChart>
      <c:catAx>
        <c:axId val="111826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0981592"/>
        <c:crosses val="autoZero"/>
        <c:auto val="1"/>
        <c:lblAlgn val="ctr"/>
        <c:lblOffset val="100"/>
        <c:noMultiLvlLbl val="0"/>
      </c:catAx>
      <c:valAx>
        <c:axId val="11098159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Выраженность ПТСР в баллах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18262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Лист2!$C$36</c:f>
              <c:strCache>
                <c:ptCount val="1"/>
                <c:pt idx="0">
                  <c:v>Пациенты с выраженными симптомами ПТСР</c:v>
                </c:pt>
              </c:strCache>
            </c:strRef>
          </c:tx>
          <c:spPr>
            <a:solidFill>
              <a:srgbClr val="C0504D">
                <a:lumMod val="75000"/>
                <a:alpha val="79000"/>
              </a:srgbClr>
            </a:solidFill>
          </c:spPr>
          <c:invertIfNegative val="0"/>
          <c:cat>
            <c:strRef>
              <c:f>Лист2!$D$35:$F$35</c:f>
              <c:strCache>
                <c:ptCount val="3"/>
                <c:pt idx="0">
                  <c:v>Низкий уровень</c:v>
                </c:pt>
                <c:pt idx="1">
                  <c:v>Средний уровень</c:v>
                </c:pt>
                <c:pt idx="2">
                  <c:v>Высокий уровень</c:v>
                </c:pt>
              </c:strCache>
            </c:strRef>
          </c:cat>
          <c:val>
            <c:numRef>
              <c:f>Лист2!$D$36:$F$36</c:f>
              <c:numCache>
                <c:formatCode>General</c:formatCode>
                <c:ptCount val="3"/>
                <c:pt idx="0">
                  <c:v>12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Лист2!$C$37</c:f>
              <c:strCache>
                <c:ptCount val="1"/>
                <c:pt idx="0">
                  <c:v>Пациенты без симптомов ПТСР</c:v>
                </c:pt>
              </c:strCache>
            </c:strRef>
          </c:tx>
          <c:spPr>
            <a:solidFill>
              <a:srgbClr val="9BBB59">
                <a:lumMod val="75000"/>
                <a:alpha val="77000"/>
              </a:srgbClr>
            </a:solidFill>
          </c:spPr>
          <c:invertIfNegative val="0"/>
          <c:cat>
            <c:strRef>
              <c:f>Лист2!$D$35:$F$35</c:f>
              <c:strCache>
                <c:ptCount val="3"/>
                <c:pt idx="0">
                  <c:v>Низкий уровень</c:v>
                </c:pt>
                <c:pt idx="1">
                  <c:v>Средний уровень</c:v>
                </c:pt>
                <c:pt idx="2">
                  <c:v>Высокий уровень</c:v>
                </c:pt>
              </c:strCache>
            </c:strRef>
          </c:cat>
          <c:val>
            <c:numRef>
              <c:f>Лист2!$D$37:$F$37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110376504"/>
        <c:axId val="110376896"/>
        <c:axId val="0"/>
      </c:bar3DChart>
      <c:catAx>
        <c:axId val="110376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/>
                  <a:t>Благоприятное влияние Образа тела на качество жизни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0376896"/>
        <c:crosses val="autoZero"/>
        <c:auto val="1"/>
        <c:lblAlgn val="ctr"/>
        <c:lblOffset val="100"/>
        <c:noMultiLvlLbl val="0"/>
      </c:catAx>
      <c:valAx>
        <c:axId val="110376896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Кол-во пострадавших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03765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Georgia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Лист2!$C$46</c:f>
              <c:strCache>
                <c:ptCount val="1"/>
                <c:pt idx="0">
                  <c:v>Пациенты с выраженными симптомами ПТСР</c:v>
                </c:pt>
              </c:strCache>
            </c:strRef>
          </c:tx>
          <c:spPr>
            <a:solidFill>
              <a:schemeClr val="accent2">
                <a:lumMod val="75000"/>
                <a:alpha val="77000"/>
              </a:schemeClr>
            </a:solidFill>
          </c:spPr>
          <c:invertIfNegative val="0"/>
          <c:cat>
            <c:strRef>
              <c:f>Лист2!$D$45:$F$45</c:f>
              <c:strCache>
                <c:ptCount val="3"/>
                <c:pt idx="0">
                  <c:v>Низкий уровень</c:v>
                </c:pt>
                <c:pt idx="1">
                  <c:v>Средний уровень</c:v>
                </c:pt>
                <c:pt idx="2">
                  <c:v>Высокий уровень</c:v>
                </c:pt>
              </c:strCache>
            </c:strRef>
          </c:cat>
          <c:val>
            <c:numRef>
              <c:f>Лист2!$D$46:$F$46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Лист2!$C$47</c:f>
              <c:strCache>
                <c:ptCount val="1"/>
                <c:pt idx="0">
                  <c:v>Пациенты без симптомов ПТСР</c:v>
                </c:pt>
              </c:strCache>
            </c:strRef>
          </c:tx>
          <c:spPr>
            <a:solidFill>
              <a:schemeClr val="accent3">
                <a:lumMod val="50000"/>
                <a:alpha val="75000"/>
              </a:schemeClr>
            </a:solidFill>
          </c:spPr>
          <c:invertIfNegative val="0"/>
          <c:cat>
            <c:strRef>
              <c:f>Лист2!$D$45:$F$45</c:f>
              <c:strCache>
                <c:ptCount val="3"/>
                <c:pt idx="0">
                  <c:v>Низкий уровень</c:v>
                </c:pt>
                <c:pt idx="1">
                  <c:v>Средний уровень</c:v>
                </c:pt>
                <c:pt idx="2">
                  <c:v>Высокий уровень</c:v>
                </c:pt>
              </c:strCache>
            </c:strRef>
          </c:cat>
          <c:val>
            <c:numRef>
              <c:f>Лист2!$D$47:$F$47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110377680"/>
        <c:axId val="170161016"/>
        <c:axId val="0"/>
      </c:bar3DChart>
      <c:catAx>
        <c:axId val="110377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Удовлетворенность собственным телом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0161016"/>
        <c:crosses val="autoZero"/>
        <c:auto val="1"/>
        <c:lblAlgn val="ctr"/>
        <c:lblOffset val="100"/>
        <c:noMultiLvlLbl val="0"/>
      </c:catAx>
      <c:valAx>
        <c:axId val="170161016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Кол-во пострадавших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03776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Лист2!$D$55</c:f>
              <c:strCache>
                <c:ptCount val="1"/>
                <c:pt idx="0">
                  <c:v>Низкий уровень</c:v>
                </c:pt>
              </c:strCache>
            </c:strRef>
          </c:tx>
          <c:spPr>
            <a:solidFill>
              <a:schemeClr val="accent1">
                <a:lumMod val="75000"/>
                <a:alpha val="84000"/>
              </a:schemeClr>
            </a:solidFill>
          </c:spPr>
          <c:invertIfNegative val="0"/>
          <c:cat>
            <c:strRef>
              <c:f>Лист2!$C$56:$C$60</c:f>
              <c:strCache>
                <c:ptCount val="5"/>
                <c:pt idx="0">
                  <c:v>Доброжелат. окруж. мира</c:v>
                </c:pt>
                <c:pt idx="1">
                  <c:v>Справедливость окруж. мира</c:v>
                </c:pt>
                <c:pt idx="2">
                  <c:v>Ценность и значим. Образа Я</c:v>
                </c:pt>
                <c:pt idx="3">
                  <c:v>Собственная удачливость</c:v>
                </c:pt>
                <c:pt idx="4">
                  <c:v>Убеждения о контроле</c:v>
                </c:pt>
              </c:strCache>
            </c:strRef>
          </c:cat>
          <c:val>
            <c:numRef>
              <c:f>Лист2!$D$56:$D$60</c:f>
              <c:numCache>
                <c:formatCode>General</c:formatCode>
                <c:ptCount val="5"/>
                <c:pt idx="0">
                  <c:v>15</c:v>
                </c:pt>
                <c:pt idx="1">
                  <c:v>7</c:v>
                </c:pt>
                <c:pt idx="2">
                  <c:v>18</c:v>
                </c:pt>
                <c:pt idx="3">
                  <c:v>15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Лист2!$E$55</c:f>
              <c:strCache>
                <c:ptCount val="1"/>
                <c:pt idx="0">
                  <c:v>Средний уровень</c:v>
                </c:pt>
              </c:strCache>
            </c:strRef>
          </c:tx>
          <c:spPr>
            <a:solidFill>
              <a:schemeClr val="accent2">
                <a:lumMod val="75000"/>
                <a:alpha val="83000"/>
              </a:schemeClr>
            </a:solidFill>
          </c:spPr>
          <c:invertIfNegative val="0"/>
          <c:cat>
            <c:strRef>
              <c:f>Лист2!$C$56:$C$60</c:f>
              <c:strCache>
                <c:ptCount val="5"/>
                <c:pt idx="0">
                  <c:v>Доброжелат. окруж. мира</c:v>
                </c:pt>
                <c:pt idx="1">
                  <c:v>Справедливость окруж. мира</c:v>
                </c:pt>
                <c:pt idx="2">
                  <c:v>Ценность и значим. Образа Я</c:v>
                </c:pt>
                <c:pt idx="3">
                  <c:v>Собственная удачливость</c:v>
                </c:pt>
                <c:pt idx="4">
                  <c:v>Убеждения о контроле</c:v>
                </c:pt>
              </c:strCache>
            </c:strRef>
          </c:cat>
          <c:val>
            <c:numRef>
              <c:f>Лист2!$E$56:$E$60</c:f>
              <c:numCache>
                <c:formatCode>General</c:formatCode>
                <c:ptCount val="5"/>
                <c:pt idx="0">
                  <c:v>13</c:v>
                </c:pt>
                <c:pt idx="1">
                  <c:v>9</c:v>
                </c:pt>
                <c:pt idx="2">
                  <c:v>13</c:v>
                </c:pt>
                <c:pt idx="3">
                  <c:v>11</c:v>
                </c:pt>
                <c:pt idx="4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Лист2!$F$55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chemeClr val="accent3">
                <a:lumMod val="50000"/>
                <a:alpha val="76000"/>
              </a:schemeClr>
            </a:solidFill>
          </c:spPr>
          <c:invertIfNegative val="0"/>
          <c:cat>
            <c:strRef>
              <c:f>Лист2!$C$56:$C$60</c:f>
              <c:strCache>
                <c:ptCount val="5"/>
                <c:pt idx="0">
                  <c:v>Доброжелат. окруж. мира</c:v>
                </c:pt>
                <c:pt idx="1">
                  <c:v>Справедливость окруж. мира</c:v>
                </c:pt>
                <c:pt idx="2">
                  <c:v>Ценность и значим. Образа Я</c:v>
                </c:pt>
                <c:pt idx="3">
                  <c:v>Собственная удачливость</c:v>
                </c:pt>
                <c:pt idx="4">
                  <c:v>Убеждения о контроле</c:v>
                </c:pt>
              </c:strCache>
            </c:strRef>
          </c:cat>
          <c:val>
            <c:numRef>
              <c:f>Лист2!$F$56:$F$60</c:f>
              <c:numCache>
                <c:formatCode>General</c:formatCode>
                <c:ptCount val="5"/>
                <c:pt idx="0">
                  <c:v>18</c:v>
                </c:pt>
                <c:pt idx="1">
                  <c:v>30</c:v>
                </c:pt>
                <c:pt idx="2">
                  <c:v>15</c:v>
                </c:pt>
                <c:pt idx="3">
                  <c:v>20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170161800"/>
        <c:axId val="170162192"/>
        <c:axId val="0"/>
      </c:bar3DChart>
      <c:catAx>
        <c:axId val="170161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Базисные убеждения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170162192"/>
        <c:crosses val="autoZero"/>
        <c:auto val="1"/>
        <c:lblAlgn val="ctr"/>
        <c:lblOffset val="100"/>
        <c:noMultiLvlLbl val="0"/>
      </c:catAx>
      <c:valAx>
        <c:axId val="17016219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Кол-во пострадавших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01618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Лист2!$D$71</c:f>
              <c:strCache>
                <c:ptCount val="1"/>
                <c:pt idx="0">
                  <c:v>Низкий уровень</c:v>
                </c:pt>
              </c:strCache>
            </c:strRef>
          </c:tx>
          <c:invertIfNegative val="0"/>
          <c:cat>
            <c:strRef>
              <c:f>Лист2!$C$72:$C$80</c:f>
              <c:strCache>
                <c:ptCount val="9"/>
                <c:pt idx="0">
                  <c:v>Замкнутость</c:v>
                </c:pt>
                <c:pt idx="1">
                  <c:v>Самоуверенность</c:v>
                </c:pt>
                <c:pt idx="2">
                  <c:v>Саморуководство</c:v>
                </c:pt>
                <c:pt idx="3">
                  <c:v>Отраженное самоотношение</c:v>
                </c:pt>
                <c:pt idx="4">
                  <c:v>Самоценность</c:v>
                </c:pt>
                <c:pt idx="5">
                  <c:v>Самопринятие</c:v>
                </c:pt>
                <c:pt idx="6">
                  <c:v>Самопривязанность</c:v>
                </c:pt>
                <c:pt idx="7">
                  <c:v>Внутренняя конфликтность</c:v>
                </c:pt>
                <c:pt idx="8">
                  <c:v>Самообвинение</c:v>
                </c:pt>
              </c:strCache>
            </c:strRef>
          </c:cat>
          <c:val>
            <c:numRef>
              <c:f>Лист2!$D$72:$D$80</c:f>
              <c:numCache>
                <c:formatCode>General</c:formatCode>
                <c:ptCount val="9"/>
                <c:pt idx="0">
                  <c:v>6</c:v>
                </c:pt>
                <c:pt idx="1">
                  <c:v>12</c:v>
                </c:pt>
                <c:pt idx="2">
                  <c:v>5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4</c:v>
                </c:pt>
                <c:pt idx="7">
                  <c:v>8</c:v>
                </c:pt>
                <c:pt idx="8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Лист2!$E$71</c:f>
              <c:strCache>
                <c:ptCount val="1"/>
                <c:pt idx="0">
                  <c:v>Средний уровень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Лист2!$C$72:$C$80</c:f>
              <c:strCache>
                <c:ptCount val="9"/>
                <c:pt idx="0">
                  <c:v>Замкнутость</c:v>
                </c:pt>
                <c:pt idx="1">
                  <c:v>Самоуверенность</c:v>
                </c:pt>
                <c:pt idx="2">
                  <c:v>Саморуководство</c:v>
                </c:pt>
                <c:pt idx="3">
                  <c:v>Отраженное самоотношение</c:v>
                </c:pt>
                <c:pt idx="4">
                  <c:v>Самоценность</c:v>
                </c:pt>
                <c:pt idx="5">
                  <c:v>Самопринятие</c:v>
                </c:pt>
                <c:pt idx="6">
                  <c:v>Самопривязанность</c:v>
                </c:pt>
                <c:pt idx="7">
                  <c:v>Внутренняя конфликтность</c:v>
                </c:pt>
                <c:pt idx="8">
                  <c:v>Самообвинение</c:v>
                </c:pt>
              </c:strCache>
            </c:strRef>
          </c:cat>
          <c:val>
            <c:numRef>
              <c:f>Лист2!$E$72:$E$80</c:f>
              <c:numCache>
                <c:formatCode>General</c:formatCode>
                <c:ptCount val="9"/>
                <c:pt idx="0">
                  <c:v>33</c:v>
                </c:pt>
                <c:pt idx="1">
                  <c:v>25</c:v>
                </c:pt>
                <c:pt idx="2">
                  <c:v>34</c:v>
                </c:pt>
                <c:pt idx="3">
                  <c:v>35</c:v>
                </c:pt>
                <c:pt idx="4">
                  <c:v>33</c:v>
                </c:pt>
                <c:pt idx="5">
                  <c:v>32</c:v>
                </c:pt>
                <c:pt idx="6">
                  <c:v>35</c:v>
                </c:pt>
                <c:pt idx="7">
                  <c:v>35</c:v>
                </c:pt>
                <c:pt idx="8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Лист2!$F$71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Лист2!$C$72:$C$80</c:f>
              <c:strCache>
                <c:ptCount val="9"/>
                <c:pt idx="0">
                  <c:v>Замкнутость</c:v>
                </c:pt>
                <c:pt idx="1">
                  <c:v>Самоуверенность</c:v>
                </c:pt>
                <c:pt idx="2">
                  <c:v>Саморуководство</c:v>
                </c:pt>
                <c:pt idx="3">
                  <c:v>Отраженное самоотношение</c:v>
                </c:pt>
                <c:pt idx="4">
                  <c:v>Самоценность</c:v>
                </c:pt>
                <c:pt idx="5">
                  <c:v>Самопринятие</c:v>
                </c:pt>
                <c:pt idx="6">
                  <c:v>Самопривязанность</c:v>
                </c:pt>
                <c:pt idx="7">
                  <c:v>Внутренняя конфликтность</c:v>
                </c:pt>
                <c:pt idx="8">
                  <c:v>Самообвинение</c:v>
                </c:pt>
              </c:strCache>
            </c:strRef>
          </c:cat>
          <c:val>
            <c:numRef>
              <c:f>Лист2!$F$72:$F$80</c:f>
              <c:numCache>
                <c:formatCode>General</c:formatCode>
                <c:ptCount val="9"/>
                <c:pt idx="0">
                  <c:v>7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7</c:v>
                </c:pt>
                <c:pt idx="7">
                  <c:v>3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170162976"/>
        <c:axId val="170163368"/>
        <c:axId val="0"/>
      </c:bar3DChart>
      <c:catAx>
        <c:axId val="170162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Особенности самоотношения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170163368"/>
        <c:crosses val="autoZero"/>
        <c:auto val="1"/>
        <c:lblAlgn val="ctr"/>
        <c:lblOffset val="100"/>
        <c:noMultiLvlLbl val="0"/>
      </c:catAx>
      <c:valAx>
        <c:axId val="170163368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Кол-во пострадавших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01629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Лист3!$E$37</c:f>
              <c:strCache>
                <c:ptCount val="1"/>
                <c:pt idx="0">
                  <c:v>Средняя степень поражения</c:v>
                </c:pt>
              </c:strCache>
            </c:strRef>
          </c:tx>
          <c:spPr>
            <a:solidFill>
              <a:schemeClr val="accent2">
                <a:lumMod val="75000"/>
                <a:alpha val="89000"/>
              </a:schemeClr>
            </a:solidFill>
          </c:spPr>
          <c:invertIfNegative val="0"/>
          <c:cat>
            <c:strRef>
              <c:f>Лист3!$F$36:$N$36</c:f>
              <c:strCache>
                <c:ptCount val="9"/>
                <c:pt idx="0">
                  <c:v>Замкнутость</c:v>
                </c:pt>
                <c:pt idx="1">
                  <c:v>Самоуверенность</c:v>
                </c:pt>
                <c:pt idx="2">
                  <c:v>Саморуководство</c:v>
                </c:pt>
                <c:pt idx="3">
                  <c:v>Отраж. самоотнош.</c:v>
                </c:pt>
                <c:pt idx="4">
                  <c:v>Самоценность</c:v>
                </c:pt>
                <c:pt idx="5">
                  <c:v>Самопринятие</c:v>
                </c:pt>
                <c:pt idx="6">
                  <c:v>Самопривязанность</c:v>
                </c:pt>
                <c:pt idx="7">
                  <c:v>Внутр. конфликтность</c:v>
                </c:pt>
                <c:pt idx="8">
                  <c:v>Самообвинение</c:v>
                </c:pt>
              </c:strCache>
            </c:strRef>
          </c:cat>
          <c:val>
            <c:numRef>
              <c:f>Лист3!$F$37:$N$37</c:f>
              <c:numCache>
                <c:formatCode>0.00</c:formatCode>
                <c:ptCount val="9"/>
                <c:pt idx="0">
                  <c:v>5.4285714285714288</c:v>
                </c:pt>
                <c:pt idx="1">
                  <c:v>4.5238095238095237</c:v>
                </c:pt>
                <c:pt idx="2">
                  <c:v>4.9047619047619051</c:v>
                </c:pt>
                <c:pt idx="3">
                  <c:v>5.2857142857142856</c:v>
                </c:pt>
                <c:pt idx="4">
                  <c:v>5.4285714285714288</c:v>
                </c:pt>
                <c:pt idx="5">
                  <c:v>4.5238095238095237</c:v>
                </c:pt>
                <c:pt idx="6">
                  <c:v>5.7619047619047619</c:v>
                </c:pt>
                <c:pt idx="7">
                  <c:v>5.666666666666667</c:v>
                </c:pt>
                <c:pt idx="8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Лист3!$E$38</c:f>
              <c:strCache>
                <c:ptCount val="1"/>
                <c:pt idx="0">
                  <c:v>Низкая степень поражения</c:v>
                </c:pt>
              </c:strCache>
            </c:strRef>
          </c:tx>
          <c:spPr>
            <a:solidFill>
              <a:schemeClr val="accent1">
                <a:lumMod val="75000"/>
                <a:alpha val="89000"/>
              </a:schemeClr>
            </a:solidFill>
          </c:spPr>
          <c:invertIfNegative val="0"/>
          <c:cat>
            <c:strRef>
              <c:f>Лист3!$F$36:$N$36</c:f>
              <c:strCache>
                <c:ptCount val="9"/>
                <c:pt idx="0">
                  <c:v>Замкнутость</c:v>
                </c:pt>
                <c:pt idx="1">
                  <c:v>Самоуверенность</c:v>
                </c:pt>
                <c:pt idx="2">
                  <c:v>Саморуководство</c:v>
                </c:pt>
                <c:pt idx="3">
                  <c:v>Отраж. самоотнош.</c:v>
                </c:pt>
                <c:pt idx="4">
                  <c:v>Самоценность</c:v>
                </c:pt>
                <c:pt idx="5">
                  <c:v>Самопринятие</c:v>
                </c:pt>
                <c:pt idx="6">
                  <c:v>Самопривязанность</c:v>
                </c:pt>
                <c:pt idx="7">
                  <c:v>Внутр. конфликтность</c:v>
                </c:pt>
                <c:pt idx="8">
                  <c:v>Самообвинение</c:v>
                </c:pt>
              </c:strCache>
            </c:strRef>
          </c:cat>
          <c:val>
            <c:numRef>
              <c:f>Лист3!$F$38:$N$38</c:f>
              <c:numCache>
                <c:formatCode>0.00</c:formatCode>
                <c:ptCount val="9"/>
                <c:pt idx="0">
                  <c:v>4.7619047619047619</c:v>
                </c:pt>
                <c:pt idx="1">
                  <c:v>6.1428571428571432</c:v>
                </c:pt>
                <c:pt idx="2">
                  <c:v>6.1904761904761907</c:v>
                </c:pt>
                <c:pt idx="3">
                  <c:v>6.4761904761904763</c:v>
                </c:pt>
                <c:pt idx="4">
                  <c:v>5.9523809523809526</c:v>
                </c:pt>
                <c:pt idx="5">
                  <c:v>6.1428571428571432</c:v>
                </c:pt>
                <c:pt idx="6">
                  <c:v>5.1428571428571432</c:v>
                </c:pt>
                <c:pt idx="7">
                  <c:v>5.0476190476190474</c:v>
                </c:pt>
                <c:pt idx="8">
                  <c:v>5.0476190476190474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gapDepth val="112"/>
        <c:shape val="box"/>
        <c:axId val="170164152"/>
        <c:axId val="170164544"/>
        <c:axId val="0"/>
      </c:bar3DChart>
      <c:catAx>
        <c:axId val="170164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Особенности самоотношения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70164544"/>
        <c:crosses val="autoZero"/>
        <c:auto val="1"/>
        <c:lblAlgn val="ctr"/>
        <c:lblOffset val="100"/>
        <c:noMultiLvlLbl val="0"/>
      </c:catAx>
      <c:valAx>
        <c:axId val="17016454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Среднее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701641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Лист3!$E$55</c:f>
              <c:strCache>
                <c:ptCount val="1"/>
                <c:pt idx="0">
                  <c:v>Средняя степень поражения</c:v>
                </c:pt>
              </c:strCache>
            </c:strRef>
          </c:tx>
          <c:spPr>
            <a:solidFill>
              <a:schemeClr val="accent2">
                <a:lumMod val="75000"/>
                <a:alpha val="91000"/>
              </a:schemeClr>
            </a:solidFill>
          </c:spPr>
          <c:invertIfNegative val="0"/>
          <c:cat>
            <c:strRef>
              <c:f>Лист3!$F$54:$J$54</c:f>
              <c:strCache>
                <c:ptCount val="5"/>
                <c:pt idx="0">
                  <c:v>Доброжелат.мира</c:v>
                </c:pt>
                <c:pt idx="1">
                  <c:v>Справедлив.мира</c:v>
                </c:pt>
                <c:pt idx="2">
                  <c:v>Ценность Образа Я</c:v>
                </c:pt>
                <c:pt idx="3">
                  <c:v>Удачливость</c:v>
                </c:pt>
                <c:pt idx="4">
                  <c:v>Контроль жизни</c:v>
                </c:pt>
              </c:strCache>
            </c:strRef>
          </c:cat>
          <c:val>
            <c:numRef>
              <c:f>Лист3!$F$55:$J$55</c:f>
              <c:numCache>
                <c:formatCode>General</c:formatCode>
                <c:ptCount val="5"/>
                <c:pt idx="0">
                  <c:v>31</c:v>
                </c:pt>
                <c:pt idx="1">
                  <c:v>25.476190476190474</c:v>
                </c:pt>
                <c:pt idx="2">
                  <c:v>22.19047619047619</c:v>
                </c:pt>
                <c:pt idx="3" formatCode="0.00">
                  <c:v>25.285714285714285</c:v>
                </c:pt>
                <c:pt idx="4" formatCode="0.00">
                  <c:v>22.142857142857142</c:v>
                </c:pt>
              </c:numCache>
            </c:numRef>
          </c:val>
        </c:ser>
        <c:ser>
          <c:idx val="1"/>
          <c:order val="1"/>
          <c:tx>
            <c:strRef>
              <c:f>Лист3!$E$56</c:f>
              <c:strCache>
                <c:ptCount val="1"/>
                <c:pt idx="0">
                  <c:v>Низкая степень поражения</c:v>
                </c:pt>
              </c:strCache>
            </c:strRef>
          </c:tx>
          <c:spPr>
            <a:solidFill>
              <a:schemeClr val="accent1">
                <a:lumMod val="75000"/>
                <a:alpha val="87000"/>
              </a:schemeClr>
            </a:solidFill>
          </c:spPr>
          <c:invertIfNegative val="0"/>
          <c:cat>
            <c:strRef>
              <c:f>Лист3!$F$54:$J$54</c:f>
              <c:strCache>
                <c:ptCount val="5"/>
                <c:pt idx="0">
                  <c:v>Доброжелат.мира</c:v>
                </c:pt>
                <c:pt idx="1">
                  <c:v>Справедлив.мира</c:v>
                </c:pt>
                <c:pt idx="2">
                  <c:v>Ценность Образа Я</c:v>
                </c:pt>
                <c:pt idx="3">
                  <c:v>Удачливость</c:v>
                </c:pt>
                <c:pt idx="4">
                  <c:v>Контроль жизни</c:v>
                </c:pt>
              </c:strCache>
            </c:strRef>
          </c:cat>
          <c:val>
            <c:numRef>
              <c:f>Лист3!$F$56:$J$56</c:f>
              <c:numCache>
                <c:formatCode>0.00</c:formatCode>
                <c:ptCount val="5"/>
                <c:pt idx="0">
                  <c:v>34.61904761904762</c:v>
                </c:pt>
                <c:pt idx="1">
                  <c:v>28.19047619047619</c:v>
                </c:pt>
                <c:pt idx="2">
                  <c:v>30.19047619047619</c:v>
                </c:pt>
                <c:pt idx="3">
                  <c:v>29.571428571428573</c:v>
                </c:pt>
                <c:pt idx="4">
                  <c:v>28.523809523809526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shape val="box"/>
        <c:axId val="170808416"/>
        <c:axId val="170808808"/>
        <c:axId val="0"/>
      </c:bar3DChart>
      <c:catAx>
        <c:axId val="170808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Базисные убеждения личности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170808808"/>
        <c:crosses val="autoZero"/>
        <c:auto val="1"/>
        <c:lblAlgn val="ctr"/>
        <c:lblOffset val="100"/>
        <c:noMultiLvlLbl val="0"/>
      </c:catAx>
      <c:valAx>
        <c:axId val="170808808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Среднее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08084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Лист1!$C$29</c:f>
              <c:strCache>
                <c:ptCount val="1"/>
                <c:pt idx="0">
                  <c:v>Нет ПТСР</c:v>
                </c:pt>
              </c:strCache>
            </c:strRef>
          </c:tx>
          <c:spPr>
            <a:solidFill>
              <a:schemeClr val="tx2">
                <a:lumMod val="75000"/>
                <a:alpha val="86000"/>
              </a:schemeClr>
            </a:solidFill>
          </c:spPr>
          <c:invertIfNegative val="0"/>
          <c:cat>
            <c:strRef>
              <c:f>Лист1!$D$28:$L$28</c:f>
              <c:strCache>
                <c:ptCount val="9"/>
                <c:pt idx="0">
                  <c:v>Замкнутость</c:v>
                </c:pt>
                <c:pt idx="1">
                  <c:v>Самоуверенность</c:v>
                </c:pt>
                <c:pt idx="2">
                  <c:v>Саморуководство</c:v>
                </c:pt>
                <c:pt idx="3">
                  <c:v>Отраж. самоотнош.</c:v>
                </c:pt>
                <c:pt idx="4">
                  <c:v>Самоценность</c:v>
                </c:pt>
                <c:pt idx="5">
                  <c:v>Самопринятие</c:v>
                </c:pt>
                <c:pt idx="6">
                  <c:v>Самопривязанность</c:v>
                </c:pt>
                <c:pt idx="7">
                  <c:v>Внутр. конфликтность</c:v>
                </c:pt>
                <c:pt idx="8">
                  <c:v>Самообвинение</c:v>
                </c:pt>
              </c:strCache>
            </c:strRef>
          </c:cat>
          <c:val>
            <c:numRef>
              <c:f>Лист1!$D$29:$L$29</c:f>
              <c:numCache>
                <c:formatCode>0.00</c:formatCode>
                <c:ptCount val="9"/>
                <c:pt idx="0">
                  <c:v>5.125</c:v>
                </c:pt>
                <c:pt idx="1">
                  <c:v>6.1875</c:v>
                </c:pt>
                <c:pt idx="2">
                  <c:v>6.4375</c:v>
                </c:pt>
                <c:pt idx="3">
                  <c:v>6.875</c:v>
                </c:pt>
                <c:pt idx="4">
                  <c:v>6.4375</c:v>
                </c:pt>
                <c:pt idx="5">
                  <c:v>6.125</c:v>
                </c:pt>
                <c:pt idx="6">
                  <c:v>5.5625</c:v>
                </c:pt>
                <c:pt idx="7">
                  <c:v>4.8125</c:v>
                </c:pt>
                <c:pt idx="8">
                  <c:v>4.8125</c:v>
                </c:pt>
              </c:numCache>
            </c:numRef>
          </c:val>
        </c:ser>
        <c:ser>
          <c:idx val="1"/>
          <c:order val="1"/>
          <c:tx>
            <c:strRef>
              <c:f>Лист1!$C$30</c:f>
              <c:strCache>
                <c:ptCount val="1"/>
                <c:pt idx="0">
                  <c:v>Есть ПТСР</c:v>
                </c:pt>
              </c:strCache>
            </c:strRef>
          </c:tx>
          <c:spPr>
            <a:solidFill>
              <a:schemeClr val="accent2">
                <a:lumMod val="75000"/>
                <a:alpha val="86000"/>
              </a:schemeClr>
            </a:solidFill>
          </c:spPr>
          <c:invertIfNegative val="0"/>
          <c:cat>
            <c:strRef>
              <c:f>Лист1!$D$28:$L$28</c:f>
              <c:strCache>
                <c:ptCount val="9"/>
                <c:pt idx="0">
                  <c:v>Замкнутость</c:v>
                </c:pt>
                <c:pt idx="1">
                  <c:v>Самоуверенность</c:v>
                </c:pt>
                <c:pt idx="2">
                  <c:v>Саморуководство</c:v>
                </c:pt>
                <c:pt idx="3">
                  <c:v>Отраж. самоотнош.</c:v>
                </c:pt>
                <c:pt idx="4">
                  <c:v>Самоценность</c:v>
                </c:pt>
                <c:pt idx="5">
                  <c:v>Самопринятие</c:v>
                </c:pt>
                <c:pt idx="6">
                  <c:v>Самопривязанность</c:v>
                </c:pt>
                <c:pt idx="7">
                  <c:v>Внутр. конфликтность</c:v>
                </c:pt>
                <c:pt idx="8">
                  <c:v>Самообвинение</c:v>
                </c:pt>
              </c:strCache>
            </c:strRef>
          </c:cat>
          <c:val>
            <c:numRef>
              <c:f>Лист1!$D$30:$L$30</c:f>
              <c:numCache>
                <c:formatCode>0.00</c:formatCode>
                <c:ptCount val="9"/>
                <c:pt idx="0">
                  <c:v>5.117647058823529</c:v>
                </c:pt>
                <c:pt idx="1">
                  <c:v>4.0588235294117645</c:v>
                </c:pt>
                <c:pt idx="2">
                  <c:v>4.5882352941176467</c:v>
                </c:pt>
                <c:pt idx="3">
                  <c:v>4.9411764705882355</c:v>
                </c:pt>
                <c:pt idx="4">
                  <c:v>5.1764705882352944</c:v>
                </c:pt>
                <c:pt idx="5">
                  <c:v>4.6470588235294121</c:v>
                </c:pt>
                <c:pt idx="6">
                  <c:v>5.5294117647058822</c:v>
                </c:pt>
                <c:pt idx="7">
                  <c:v>5.8235294117647056</c:v>
                </c:pt>
                <c:pt idx="8">
                  <c:v>6.4117647058823533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shape val="box"/>
        <c:axId val="170809592"/>
        <c:axId val="170809984"/>
        <c:axId val="0"/>
      </c:bar3DChart>
      <c:catAx>
        <c:axId val="170809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Особенности самоотношения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170809984"/>
        <c:crosses val="autoZero"/>
        <c:auto val="1"/>
        <c:lblAlgn val="ctr"/>
        <c:lblOffset val="100"/>
        <c:noMultiLvlLbl val="0"/>
      </c:catAx>
      <c:valAx>
        <c:axId val="17080998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Среднее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70809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104455"/>
          </a:xfrm>
        </p:spPr>
        <p:txBody>
          <a:bodyPr>
            <a:normAutofit/>
          </a:bodyPr>
          <a:lstStyle/>
          <a:p>
            <a:r>
              <a:rPr lang="ru-RU" dirty="0">
                <a:latin typeface="Georgia" pitchFamily="18" charset="0"/>
                <a:ea typeface="Times New Roman"/>
              </a:rPr>
              <a:t>Самоотношение личности пострадавших от термических и комбинированных техногенных поражений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94456"/>
          </a:xfrm>
        </p:spPr>
        <p:txBody>
          <a:bodyPr>
            <a:normAutofit fontScale="25000" lnSpcReduction="20000"/>
          </a:bodyPr>
          <a:lstStyle/>
          <a:p>
            <a:endParaRPr lang="ru-RU" sz="2800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68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15616" y="5367338"/>
            <a:ext cx="6163072" cy="804862"/>
          </a:xfrm>
        </p:spPr>
        <p:txBody>
          <a:bodyPr/>
          <a:lstStyle/>
          <a:p>
            <a:pPr algn="ctr"/>
            <a:r>
              <a:rPr lang="ru-RU" spc="30" dirty="0" smtClean="0">
                <a:latin typeface="Georgia" pitchFamily="18" charset="0"/>
                <a:ea typeface="Calibri"/>
              </a:rPr>
              <a:t>Рис.4. </a:t>
            </a:r>
            <a:r>
              <a:rPr lang="ru-RU" spc="30" dirty="0">
                <a:latin typeface="Georgia" pitchFamily="18" charset="0"/>
                <a:ea typeface="Calibri"/>
              </a:rPr>
              <a:t>Базисные убеждения личности пострадавших от термических и комбинированных поражений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007017994"/>
              </p:ext>
            </p:extLst>
          </p:nvPr>
        </p:nvGraphicFramePr>
        <p:xfrm>
          <a:off x="1115616" y="612774"/>
          <a:ext cx="6163072" cy="4688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542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899592" y="5517232"/>
            <a:ext cx="7056784" cy="654968"/>
          </a:xfrm>
        </p:spPr>
        <p:txBody>
          <a:bodyPr/>
          <a:lstStyle/>
          <a:p>
            <a:pPr algn="ctr"/>
            <a:r>
              <a:rPr lang="ru-RU" spc="30" dirty="0" smtClean="0">
                <a:latin typeface="Georgia" pitchFamily="18" charset="0"/>
                <a:ea typeface="Calibri"/>
              </a:rPr>
              <a:t>Рис.5. </a:t>
            </a:r>
            <a:r>
              <a:rPr lang="ru-RU" dirty="0">
                <a:latin typeface="Georgia" pitchFamily="18" charset="0"/>
                <a:ea typeface="Calibri"/>
              </a:rPr>
              <a:t>Особенности самоотношения у пострадавших от термических и комбинированных поражений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017286089"/>
              </p:ext>
            </p:extLst>
          </p:nvPr>
        </p:nvGraphicFramePr>
        <p:xfrm>
          <a:off x="827584" y="476672"/>
          <a:ext cx="7128792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29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056784" cy="804862"/>
          </a:xfrm>
        </p:spPr>
        <p:txBody>
          <a:bodyPr/>
          <a:lstStyle/>
          <a:p>
            <a:pPr algn="ctr"/>
            <a:r>
              <a:rPr lang="ru-RU" spc="30" dirty="0" smtClean="0">
                <a:latin typeface="Georgia" pitchFamily="18" charset="0"/>
                <a:ea typeface="Calibri"/>
              </a:rPr>
              <a:t>Рис.6. </a:t>
            </a:r>
            <a:r>
              <a:rPr lang="ru-RU" spc="30" dirty="0">
                <a:latin typeface="Georgia" pitchFamily="18" charset="0"/>
                <a:ea typeface="Calibri"/>
              </a:rPr>
              <a:t>Особенности самоотношения личности у пострадавших с разной степенью тяжести поражений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497908733"/>
              </p:ext>
            </p:extLst>
          </p:nvPr>
        </p:nvGraphicFramePr>
        <p:xfrm>
          <a:off x="971600" y="620688"/>
          <a:ext cx="68407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252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43608" y="5367338"/>
            <a:ext cx="6624736" cy="804862"/>
          </a:xfrm>
        </p:spPr>
        <p:txBody>
          <a:bodyPr/>
          <a:lstStyle/>
          <a:p>
            <a:pPr algn="ctr"/>
            <a:r>
              <a:rPr lang="ru-RU" spc="30" dirty="0" smtClean="0">
                <a:latin typeface="Georgia" pitchFamily="18" charset="0"/>
                <a:ea typeface="Calibri"/>
              </a:rPr>
              <a:t>Рис.7. </a:t>
            </a:r>
            <a:r>
              <a:rPr lang="ru-RU" spc="30" dirty="0">
                <a:latin typeface="Georgia" pitchFamily="18" charset="0"/>
                <a:ea typeface="Calibri"/>
              </a:rPr>
              <a:t>Особенности базисных убеждений личности у пострадавших с разной степенью тяжести поражений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038737988"/>
              </p:ext>
            </p:extLst>
          </p:nvPr>
        </p:nvGraphicFramePr>
        <p:xfrm>
          <a:off x="1043608" y="612774"/>
          <a:ext cx="6696744" cy="4688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87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15616" y="5589240"/>
            <a:ext cx="7344816" cy="582960"/>
          </a:xfrm>
        </p:spPr>
        <p:txBody>
          <a:bodyPr/>
          <a:lstStyle/>
          <a:p>
            <a:pPr algn="ctr"/>
            <a:r>
              <a:rPr lang="ru-RU" spc="30" dirty="0" smtClean="0">
                <a:latin typeface="Georgia" pitchFamily="18" charset="0"/>
                <a:ea typeface="Calibri"/>
              </a:rPr>
              <a:t>Рис 8. </a:t>
            </a:r>
            <a:r>
              <a:rPr lang="ru-RU" spc="30" dirty="0">
                <a:latin typeface="Georgia" pitchFamily="18" charset="0"/>
                <a:ea typeface="Calibri"/>
              </a:rPr>
              <a:t>Особенности самоотношения личности у пострадавших с наличием и отсутствием ПТСР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119966707"/>
              </p:ext>
            </p:extLst>
          </p:nvPr>
        </p:nvGraphicFramePr>
        <p:xfrm>
          <a:off x="899592" y="404664"/>
          <a:ext cx="75608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689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400" spc="30" dirty="0" smtClean="0">
                <a:latin typeface="Georgia" pitchFamily="18" charset="0"/>
                <a:ea typeface="Calibri"/>
                <a:cs typeface="Times New Roman"/>
              </a:rPr>
              <a:t>                                                         Таблица 2.</a:t>
            </a:r>
            <a:r>
              <a:rPr lang="ru-RU" sz="1100" dirty="0">
                <a:latin typeface="Georgia" pitchFamily="18" charset="0"/>
                <a:ea typeface="Calibri"/>
                <a:cs typeface="Times New Roman"/>
              </a:rPr>
              <a:t/>
            </a:r>
            <a:br>
              <a:rPr lang="ru-RU" sz="1100" dirty="0">
                <a:latin typeface="Georgia" pitchFamily="18" charset="0"/>
                <a:ea typeface="Calibri"/>
                <a:cs typeface="Times New Roman"/>
              </a:rPr>
            </a:br>
            <a:r>
              <a:rPr lang="ru-RU" sz="1400" spc="30" dirty="0">
                <a:latin typeface="Georgia" pitchFamily="18" charset="0"/>
                <a:ea typeface="Calibri"/>
              </a:rPr>
              <a:t>Особенности самоотношения личности у пострадавших с адекватным восприятием их реального физического Я и с неадекватным восприятием</a:t>
            </a:r>
            <a:endParaRPr lang="ru-RU" sz="1400" dirty="0"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729367"/>
              </p:ext>
            </p:extLst>
          </p:nvPr>
        </p:nvGraphicFramePr>
        <p:xfrm>
          <a:off x="827584" y="1556788"/>
          <a:ext cx="7214373" cy="4514669"/>
        </p:xfrm>
        <a:graphic>
          <a:graphicData uri="http://schemas.openxmlformats.org/drawingml/2006/table">
            <a:tbl>
              <a:tblPr firstRow="1" firstCol="1" bandRow="1"/>
              <a:tblGrid>
                <a:gridCol w="1118891"/>
                <a:gridCol w="3521042"/>
                <a:gridCol w="1287220"/>
                <a:gridCol w="1287220"/>
              </a:tblGrid>
              <a:tr h="5016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spc="3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Особенности самоотношения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Сравнение выборок по </a:t>
                      </a:r>
                      <a:r>
                        <a:rPr lang="en-US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Манна-Уитни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-эмп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Р-значение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Замкнутость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Самоуверенность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Саморуководство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Отраженное самоотношение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111,5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Самоценность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168,5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Самопринятие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Самопривязанность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Внутренняя конфликтность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Самообвинение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доброжелательности мира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113,5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справедливости мира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130,5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ценности Образа 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собственной удачливости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о контроле своей жизни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Удовлетворенность собственным телом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400" spc="30" dirty="0" smtClean="0">
                <a:latin typeface="Georgia" pitchFamily="18" charset="0"/>
                <a:ea typeface="Calibri"/>
                <a:cs typeface="Times New Roman"/>
              </a:rPr>
              <a:t>                                                        Таблица 3.</a:t>
            </a:r>
            <a:r>
              <a:rPr lang="ru-RU" sz="1400" dirty="0">
                <a:latin typeface="Georgia" pitchFamily="18" charset="0"/>
                <a:ea typeface="Calibri"/>
                <a:cs typeface="Times New Roman"/>
              </a:rPr>
              <a:t/>
            </a:r>
            <a:br>
              <a:rPr lang="ru-RU" sz="1400" dirty="0">
                <a:latin typeface="Georgia" pitchFamily="18" charset="0"/>
                <a:ea typeface="Calibri"/>
                <a:cs typeface="Times New Roman"/>
              </a:rPr>
            </a:br>
            <a:r>
              <a:rPr lang="ru-RU" sz="1400" dirty="0">
                <a:latin typeface="Georgia" pitchFamily="18" charset="0"/>
                <a:ea typeface="Calibri"/>
              </a:rPr>
              <a:t>Результаты корреляционного анализа связи особенностей самоотношения и субъективной оценки своего состояния у пострадавших</a:t>
            </a:r>
            <a:endParaRPr lang="ru-RU" sz="1400" dirty="0">
              <a:latin typeface="Georgia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597524"/>
              </p:ext>
            </p:extLst>
          </p:nvPr>
        </p:nvGraphicFramePr>
        <p:xfrm>
          <a:off x="899592" y="1484782"/>
          <a:ext cx="7488831" cy="5210858"/>
        </p:xfrm>
        <a:graphic>
          <a:graphicData uri="http://schemas.openxmlformats.org/drawingml/2006/table">
            <a:tbl>
              <a:tblPr firstRow="1" firstCol="1" bandRow="1"/>
              <a:tblGrid>
                <a:gridCol w="808759"/>
                <a:gridCol w="3281153"/>
                <a:gridCol w="808759"/>
                <a:gridCol w="905243"/>
                <a:gridCol w="905243"/>
                <a:gridCol w="779674"/>
              </a:tblGrid>
              <a:tr h="9937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spc="3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Особенности самоотношения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Субъективная оценка своего физического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Субъективная оценка своего психологического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-эмп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-эмп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Замкнутость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Самоуверенность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Саморуководство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Отраженное самоотношение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Самоценность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Самопринятие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Самопривязанность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Внутренняя конфликтность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-0,21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Самообвинение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-0,39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доброжелательности мира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справедливости мира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ценности Образа 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в собственной удачливости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Убеждение о контроле своей жизни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Удовлетворенность собственным телом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40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 fontScale="975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Georgia" pitchFamily="18" charset="0"/>
                <a:ea typeface="Calibri"/>
              </a:rPr>
              <a:t>Гипотезы </a:t>
            </a:r>
            <a:r>
              <a:rPr lang="ru-RU" sz="2400" dirty="0">
                <a:latin typeface="Georgia" pitchFamily="18" charset="0"/>
                <a:ea typeface="Calibri"/>
              </a:rPr>
              <a:t>исследования подтвердились эмпирическими данными. </a:t>
            </a:r>
            <a:endParaRPr lang="ru-RU" sz="2400" dirty="0" smtClean="0">
              <a:latin typeface="Georgia" pitchFamily="18" charset="0"/>
              <a:ea typeface="Calibri"/>
            </a:endParaRPr>
          </a:p>
          <a:p>
            <a:pPr marL="0" indent="0" algn="just">
              <a:buNone/>
            </a:pPr>
            <a:endParaRPr lang="ru-RU" sz="2400" dirty="0" smtClean="0">
              <a:latin typeface="Georgia" pitchFamily="18" charset="0"/>
              <a:ea typeface="Calibri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Georgia" pitchFamily="18" charset="0"/>
                <a:ea typeface="Calibri"/>
              </a:rPr>
              <a:t>Самоотношение </a:t>
            </a:r>
            <a:r>
              <a:rPr lang="ru-RU" sz="2400" dirty="0">
                <a:latin typeface="Georgia" pitchFamily="18" charset="0"/>
                <a:ea typeface="Calibri"/>
              </a:rPr>
              <a:t>личности пострадавших от термических и комбинированных техногенных поражений связано с адекватностью восприятия их реального физического Я и субъективной оценкой своего состояния</a:t>
            </a:r>
            <a:r>
              <a:rPr lang="ru-RU" sz="2400" dirty="0" smtClean="0">
                <a:latin typeface="Georgia" pitchFamily="18" charset="0"/>
                <a:ea typeface="Calibri"/>
              </a:rPr>
              <a:t>.</a:t>
            </a:r>
          </a:p>
          <a:p>
            <a:pPr marL="0" indent="0" algn="just">
              <a:buNone/>
            </a:pPr>
            <a:endParaRPr lang="ru-RU" sz="2400" dirty="0" smtClean="0">
              <a:latin typeface="Georgia" pitchFamily="18" charset="0"/>
              <a:ea typeface="Calibri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Georgia" pitchFamily="18" charset="0"/>
                <a:ea typeface="Calibri"/>
              </a:rPr>
              <a:t> </a:t>
            </a:r>
            <a:r>
              <a:rPr lang="ru-RU" sz="2400" dirty="0">
                <a:latin typeface="Georgia" pitchFamily="18" charset="0"/>
                <a:ea typeface="Calibri"/>
              </a:rPr>
              <a:t>Особенности самоотношения личности у пострадавших с разной степенью тяжести поражений и психологических последствий будут различаться.</a:t>
            </a:r>
            <a:endParaRPr lang="ru-RU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latin typeface="Georgia" pitchFamily="18" charset="0"/>
                <a:ea typeface="Times New Roman"/>
                <a:cs typeface="Times New Roman"/>
              </a:rPr>
              <a:t>Целью</a:t>
            </a:r>
            <a:r>
              <a:rPr lang="ru-RU" sz="2800" dirty="0">
                <a:latin typeface="Georgia" pitchFamily="18" charset="0"/>
                <a:ea typeface="Times New Roman"/>
                <a:cs typeface="Times New Roman"/>
              </a:rPr>
              <a:t> нашего исследования выступает изучение самоотношения личности пострадавших от термических и комбинированных техногенных поражений.</a:t>
            </a:r>
            <a:endParaRPr lang="ru-RU" sz="2800" dirty="0">
              <a:latin typeface="Georgia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latin typeface="Georgia" pitchFamily="18" charset="0"/>
                <a:ea typeface="Times New Roman"/>
                <a:cs typeface="Times New Roman"/>
              </a:rPr>
              <a:t>Объектом</a:t>
            </a:r>
            <a:r>
              <a:rPr lang="ru-RU" sz="2800" dirty="0">
                <a:latin typeface="Georgia" pitchFamily="18" charset="0"/>
                <a:ea typeface="Times New Roman"/>
                <a:cs typeface="Times New Roman"/>
              </a:rPr>
              <a:t> данного исследования является самоотношение личности</a:t>
            </a:r>
            <a:r>
              <a:rPr lang="ru-RU" sz="2800" dirty="0" smtClean="0">
                <a:latin typeface="Georgia" pitchFamily="18" charset="0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latin typeface="Georgia" pitchFamily="18" charset="0"/>
              <a:ea typeface="Calibri"/>
              <a:cs typeface="Times New Roman"/>
            </a:endParaRPr>
          </a:p>
          <a:p>
            <a:pPr algn="just"/>
            <a:r>
              <a:rPr lang="ru-RU" sz="2800" b="1" i="1" dirty="0">
                <a:latin typeface="Georgia" pitchFamily="18" charset="0"/>
                <a:ea typeface="Times New Roman"/>
              </a:rPr>
              <a:t>Предметом</a:t>
            </a:r>
            <a:r>
              <a:rPr lang="ru-RU" sz="2800" dirty="0">
                <a:latin typeface="Georgia" pitchFamily="18" charset="0"/>
                <a:ea typeface="Times New Roman"/>
              </a:rPr>
              <a:t> – самоотношение личности пострадавших от термических и комбинированных техногенных поражений</a:t>
            </a:r>
            <a:r>
              <a:rPr lang="ru-RU" sz="2800" dirty="0">
                <a:latin typeface="Times New Roman"/>
                <a:ea typeface="Times New Roman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70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b="1" i="1" dirty="0" smtClean="0">
                <a:latin typeface="Georgia" pitchFamily="18" charset="0"/>
                <a:ea typeface="Times New Roman"/>
                <a:cs typeface="Times New Roman"/>
              </a:rPr>
              <a:t>Гипотезы</a:t>
            </a:r>
            <a:r>
              <a:rPr lang="ru-RU" sz="3300" b="1" i="1" dirty="0">
                <a:latin typeface="Georgia" pitchFamily="18" charset="0"/>
                <a:ea typeface="Times New Roman"/>
                <a:cs typeface="Times New Roman"/>
              </a:rPr>
              <a:t>:</a:t>
            </a:r>
            <a:endParaRPr lang="ru-RU" sz="3300" b="1" i="1" dirty="0">
              <a:latin typeface="Georgia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3300" dirty="0">
                <a:latin typeface="Georgia" pitchFamily="18" charset="0"/>
                <a:ea typeface="Times New Roman"/>
                <a:cs typeface="Times New Roman"/>
              </a:rPr>
              <a:t>Самоотношение личности пострадавших от термических и комбинированных техногенных поражений связано с адекватностью восприятия их реального физического Я и субъективной оценкой своего состояния.</a:t>
            </a:r>
            <a:endParaRPr lang="ru-RU" sz="3300" dirty="0">
              <a:latin typeface="Georgia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3300" dirty="0">
                <a:latin typeface="Georgia" pitchFamily="18" charset="0"/>
                <a:ea typeface="Times New Roman"/>
                <a:cs typeface="Times New Roman"/>
              </a:rPr>
              <a:t>Особенности самоотношения личности у пострадавших с разной степенью тяжести поражений и психологических последствий будут различаться.</a:t>
            </a:r>
            <a:endParaRPr lang="ru-RU" sz="3300" dirty="0">
              <a:latin typeface="Georgia" pitchFamily="18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4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>
                <a:latin typeface="Times New Roman"/>
                <a:ea typeface="Calibri"/>
                <a:cs typeface="Times New Roman"/>
              </a:rPr>
              <a:t>М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етоды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: </a:t>
            </a:r>
            <a:endParaRPr lang="ru-RU" b="1" i="1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методика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SF</a:t>
            </a:r>
            <a:r>
              <a:rPr lang="ru-RU" dirty="0">
                <a:latin typeface="Times New Roman"/>
                <a:ea typeface="Calibri"/>
                <a:cs typeface="Times New Roman"/>
              </a:rPr>
              <a:t>-36 «Краткая форма оценки здоровья»;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методика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исследования базисных убеждений личности Р. 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Янофф-Бульман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в адаптации М.А. Падун, А.В. 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Котельниковой</a:t>
            </a:r>
            <a:r>
              <a:rPr lang="ru-RU" dirty="0">
                <a:latin typeface="Times New Roman"/>
                <a:ea typeface="Calibri"/>
                <a:cs typeface="Times New Roman"/>
              </a:rPr>
              <a:t>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опросник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BIQLI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«Влияние образа тела на качество жизни» Т. Кэша в адаптации Л.Т. 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Баранской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А.Е. Ткаченко, С.С. 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Татауровой</a:t>
            </a:r>
            <a:r>
              <a:rPr lang="ru-RU" dirty="0">
                <a:latin typeface="Times New Roman"/>
                <a:ea typeface="Calibri"/>
                <a:cs typeface="Times New Roman"/>
              </a:rPr>
              <a:t>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шкала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оценки уровня удовлетворенности собственным телом О.А. 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Скугаревского</a:t>
            </a:r>
            <a:r>
              <a:rPr lang="ru-RU" dirty="0">
                <a:latin typeface="Times New Roman"/>
                <a:ea typeface="Calibri"/>
                <a:cs typeface="Times New Roman"/>
              </a:rPr>
              <a:t>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 err="1" smtClean="0">
                <a:latin typeface="Times New Roman"/>
                <a:ea typeface="Calibri"/>
                <a:cs typeface="Times New Roman"/>
              </a:rPr>
              <a:t>Миссисипская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шкала для оценки ПТСР (гражданский вариант) в адаптации Н.В. 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Тарабриной</a:t>
            </a:r>
            <a:r>
              <a:rPr lang="ru-RU" dirty="0">
                <a:latin typeface="Times New Roman"/>
                <a:ea typeface="Calibri"/>
                <a:cs typeface="Times New Roman"/>
              </a:rPr>
              <a:t>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тест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– опросник самоотношения С.Р. Пантелеева (МИС). </a:t>
            </a:r>
            <a:endParaRPr lang="ru-RU" sz="2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b="1" i="1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Статистические 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методы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обработки данных (корреляционный анализ,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U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критерий Манна-Уитни, χ2 Пирсона).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08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 smtClean="0">
              <a:latin typeface="Georgia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Georgia" pitchFamily="18" charset="0"/>
                <a:ea typeface="Calibri"/>
                <a:cs typeface="Times New Roman"/>
              </a:rPr>
              <a:t>Выборку </a:t>
            </a:r>
            <a:r>
              <a:rPr lang="ru-RU" sz="2400" dirty="0">
                <a:latin typeface="Georgia" pitchFamily="18" charset="0"/>
                <a:ea typeface="Calibri"/>
                <a:cs typeface="Times New Roman"/>
              </a:rPr>
              <a:t>исследования составили 46 человек, из них 18 женщин и 28 мужчин в возрасте 16‑58 лет. </a:t>
            </a:r>
            <a:endParaRPr lang="ru-RU" sz="2400" dirty="0" smtClean="0">
              <a:latin typeface="Georgia" pitchFamily="18" charset="0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Georgia" pitchFamily="18" charset="0"/>
              <a:ea typeface="Calibri"/>
              <a:cs typeface="Times New Roman"/>
            </a:endParaRPr>
          </a:p>
          <a:p>
            <a:pPr algn="just"/>
            <a:r>
              <a:rPr lang="ru-RU" sz="2400" dirty="0">
                <a:latin typeface="Georgia" pitchFamily="18" charset="0"/>
                <a:ea typeface="Calibri"/>
              </a:rPr>
              <a:t>Все они являлись пациентами отделения термических поражений и пластической хирургии Института неотложной и восстановительной хирургии им. Гусака (г. Донецк) с диагнозом ожоговые термические поражения разной степени тяжести, комбинированные травмы (ожоги в сочетании с </a:t>
            </a:r>
            <a:r>
              <a:rPr lang="ru-RU" sz="2400" dirty="0" err="1">
                <a:latin typeface="Georgia" pitchFamily="18" charset="0"/>
                <a:ea typeface="Calibri"/>
              </a:rPr>
              <a:t>электротравмой</a:t>
            </a:r>
            <a:r>
              <a:rPr lang="ru-RU" sz="2400" dirty="0">
                <a:latin typeface="Georgia" pitchFamily="18" charset="0"/>
                <a:ea typeface="Calibri"/>
              </a:rPr>
              <a:t>, ожоги в сочетании с переломами).</a:t>
            </a:r>
            <a:endParaRPr lang="ru-RU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6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475656" y="5367338"/>
            <a:ext cx="6408712" cy="804862"/>
          </a:xfrm>
        </p:spPr>
        <p:txBody>
          <a:bodyPr/>
          <a:lstStyle/>
          <a:p>
            <a:pPr algn="ctr"/>
            <a:r>
              <a:rPr lang="ru-RU" spc="30" dirty="0" smtClean="0">
                <a:latin typeface="Georgia" pitchFamily="18" charset="0"/>
                <a:ea typeface="Calibri"/>
              </a:rPr>
              <a:t>Рис.1. </a:t>
            </a:r>
            <a:r>
              <a:rPr lang="ru-RU" spc="30" dirty="0">
                <a:latin typeface="Georgia" pitchFamily="18" charset="0"/>
                <a:ea typeface="Calibri"/>
              </a:rPr>
              <a:t>Выраженность симптомов ПТСР у пациентов с термическими повреждениями разной степени тяжести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364637742"/>
              </p:ext>
            </p:extLst>
          </p:nvPr>
        </p:nvGraphicFramePr>
        <p:xfrm>
          <a:off x="1691680" y="620688"/>
          <a:ext cx="5875040" cy="46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48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spc="30" dirty="0" smtClean="0">
                <a:latin typeface="Georgia" pitchFamily="18" charset="0"/>
                <a:ea typeface="Calibri"/>
                <a:cs typeface="Times New Roman"/>
              </a:rPr>
              <a:t>                                                                             Таблица 1. </a:t>
            </a:r>
            <a:r>
              <a:rPr lang="ru-RU" sz="1600" dirty="0">
                <a:latin typeface="Georgia" pitchFamily="18" charset="0"/>
                <a:ea typeface="Calibri"/>
                <a:cs typeface="Times New Roman"/>
              </a:rPr>
              <a:t/>
            </a:r>
            <a:br>
              <a:rPr lang="ru-RU" sz="1600" dirty="0">
                <a:latin typeface="Georgia" pitchFamily="18" charset="0"/>
                <a:ea typeface="Calibri"/>
                <a:cs typeface="Times New Roman"/>
              </a:rPr>
            </a:br>
            <a:r>
              <a:rPr lang="ru-RU" sz="1600" spc="30" dirty="0">
                <a:latin typeface="Georgia" pitchFamily="18" charset="0"/>
                <a:ea typeface="Calibri"/>
              </a:rPr>
              <a:t>Корреляционный анализ связи ПТСР и субъективной оценки физического и психического состояния пострадавшими</a:t>
            </a:r>
            <a:endParaRPr lang="ru-RU" sz="1600" dirty="0">
              <a:latin typeface="Georgia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195956"/>
              </p:ext>
            </p:extLst>
          </p:nvPr>
        </p:nvGraphicFramePr>
        <p:xfrm>
          <a:off x="827584" y="1628796"/>
          <a:ext cx="7488831" cy="4104462"/>
        </p:xfrm>
        <a:graphic>
          <a:graphicData uri="http://schemas.openxmlformats.org/drawingml/2006/table">
            <a:tbl>
              <a:tblPr firstRow="1" firstCol="1" bandRow="1"/>
              <a:tblGrid>
                <a:gridCol w="4520998"/>
                <a:gridCol w="1553163"/>
                <a:gridCol w="1414670"/>
              </a:tblGrid>
              <a:tr h="7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Категория сравнения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Коэф</a:t>
                      </a:r>
                      <a:r>
                        <a:rPr lang="ru-RU" sz="1400" b="1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корреляции*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Уровень значим. (р)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Физическое функционирование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-0,64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Ролевое функционирование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-0,63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Боль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Общее здоровье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-0,65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Жизнеспособность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-0,64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Социальное функционирование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Эмоциональное функционирование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-0,71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Психологическое здоровье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-0,75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ПТСР и Общее состояние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-0,66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2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6408712" cy="804862"/>
          </a:xfrm>
        </p:spPr>
        <p:txBody>
          <a:bodyPr/>
          <a:lstStyle/>
          <a:p>
            <a:pPr algn="ctr"/>
            <a:r>
              <a:rPr lang="ru-RU" dirty="0" smtClean="0">
                <a:latin typeface="Georgia" pitchFamily="18" charset="0"/>
                <a:ea typeface="Calibri"/>
              </a:rPr>
              <a:t>Рис.2. </a:t>
            </a:r>
            <a:r>
              <a:rPr lang="ru-RU" dirty="0">
                <a:latin typeface="Georgia" pitchFamily="18" charset="0"/>
                <a:ea typeface="Calibri"/>
              </a:rPr>
              <a:t>Влияние Образа тела на качество жизни пострадавших с наличием или отсутствием ПТСР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69818060"/>
              </p:ext>
            </p:extLst>
          </p:nvPr>
        </p:nvGraphicFramePr>
        <p:xfrm>
          <a:off x="1259632" y="404664"/>
          <a:ext cx="64087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12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15616" y="5367338"/>
            <a:ext cx="6768752" cy="804862"/>
          </a:xfrm>
        </p:spPr>
        <p:txBody>
          <a:bodyPr/>
          <a:lstStyle/>
          <a:p>
            <a:pPr algn="ctr"/>
            <a:r>
              <a:rPr lang="ru-RU" spc="30" dirty="0" smtClean="0">
                <a:latin typeface="Georgia" pitchFamily="18" charset="0"/>
                <a:ea typeface="Calibri"/>
              </a:rPr>
              <a:t>Рис.3. </a:t>
            </a:r>
            <a:r>
              <a:rPr lang="ru-RU" dirty="0">
                <a:latin typeface="Georgia" pitchFamily="18" charset="0"/>
                <a:ea typeface="Calibri"/>
              </a:rPr>
              <a:t>Удовлетворенность собственным телом пострадавших с наличием или отсутствием ПТСР</a:t>
            </a: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635915954"/>
              </p:ext>
            </p:extLst>
          </p:nvPr>
        </p:nvGraphicFramePr>
        <p:xfrm>
          <a:off x="1259632" y="692696"/>
          <a:ext cx="6264696" cy="45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24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666</Words>
  <Application>Microsoft Office PowerPoint</Application>
  <PresentationFormat>Экран (4:3)</PresentationFormat>
  <Paragraphs>245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Georgia</vt:lpstr>
      <vt:lpstr>Times New Roman</vt:lpstr>
      <vt:lpstr>Тема Office</vt:lpstr>
      <vt:lpstr>Самоотношение личности пострадавших от термических и комбинированных техногенных поражений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Таблица 1.  Корреляционный анализ связи ПТСР и субъективной оценки физического и психического состояния пострадавшими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Таблица 2. Особенности самоотношения личности у пострадавших с адекватным восприятием их реального физического Я и с неадекватным восприятием</vt:lpstr>
      <vt:lpstr>                                                        Таблица 3. Результаты корреляционного анализа связи особенностей самоотношения и субъективной оценки своего состояния у пострадавших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Evil_racoon</dc:creator>
  <cp:lastModifiedBy>RePack by Diakov</cp:lastModifiedBy>
  <cp:revision>16</cp:revision>
  <dcterms:created xsi:type="dcterms:W3CDTF">2020-05-08T19:57:41Z</dcterms:created>
  <dcterms:modified xsi:type="dcterms:W3CDTF">2020-10-31T20:55:05Z</dcterms:modified>
</cp:coreProperties>
</file>