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9" r:id="rId5"/>
    <p:sldId id="260" r:id="rId6"/>
    <p:sldId id="261" r:id="rId7"/>
    <p:sldId id="262" r:id="rId8"/>
    <p:sldId id="282" r:id="rId9"/>
    <p:sldId id="272" r:id="rId10"/>
    <p:sldId id="273" r:id="rId11"/>
    <p:sldId id="274" r:id="rId12"/>
    <p:sldId id="276" r:id="rId13"/>
    <p:sldId id="275" r:id="rId14"/>
    <p:sldId id="277" r:id="rId15"/>
    <p:sldId id="278" r:id="rId16"/>
    <p:sldId id="258" r:id="rId17"/>
    <p:sldId id="283" r:id="rId18"/>
    <p:sldId id="284" r:id="rId19"/>
    <p:sldId id="285" r:id="rId20"/>
    <p:sldId id="286" r:id="rId21"/>
    <p:sldId id="287" r:id="rId22"/>
    <p:sldId id="281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21.6</c:v>
                </c:pt>
                <c:pt idx="1">
                  <c:v>25.3</c:v>
                </c:pt>
                <c:pt idx="2">
                  <c:v>25.5</c:v>
                </c:pt>
                <c:pt idx="3">
                  <c:v>24.7</c:v>
                </c:pt>
                <c:pt idx="4">
                  <c:v>24.4</c:v>
                </c:pt>
                <c:pt idx="5">
                  <c:v>24.1</c:v>
                </c:pt>
                <c:pt idx="6">
                  <c:v>19.399999999999999</c:v>
                </c:pt>
                <c:pt idx="7">
                  <c:v>20.399999999999999</c:v>
                </c:pt>
                <c:pt idx="8">
                  <c:v>20.7</c:v>
                </c:pt>
                <c:pt idx="9">
                  <c:v>21.2</c:v>
                </c:pt>
                <c:pt idx="10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45-425C-9377-F25D251CBC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49072"/>
        <c:axId val="-813853424"/>
      </c:lineChart>
      <c:catAx>
        <c:axId val="-81384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3424"/>
        <c:crosses val="autoZero"/>
        <c:auto val="1"/>
        <c:lblAlgn val="ctr"/>
        <c:lblOffset val="100"/>
        <c:noMultiLvlLbl val="0"/>
      </c:catAx>
      <c:valAx>
        <c:axId val="-813853424"/>
        <c:scaling>
          <c:orientation val="minMax"/>
          <c:max val="3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4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B-421D-8AC6-0F5DFEE196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5B-421D-8AC6-0F5DFEE1963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5B-421D-8AC6-0F5DFEE19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B-421D-8AC6-0F5DFEE19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14713152"/>
        <c:axId val="-533663232"/>
      </c:barChart>
      <c:catAx>
        <c:axId val="-81471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3232"/>
        <c:crosses val="autoZero"/>
        <c:auto val="1"/>
        <c:lblAlgn val="ctr"/>
        <c:lblOffset val="100"/>
        <c:noMultiLvlLbl val="0"/>
      </c:catAx>
      <c:valAx>
        <c:axId val="-53366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471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CF-4D45-B391-BB316B5E6C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CF-4D45-B391-BB316B5E6CE1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CF-4D45-B391-BB316B5E6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-2.7</c:v>
                </c:pt>
                <c:pt idx="1">
                  <c:v>0.5</c:v>
                </c:pt>
                <c:pt idx="2">
                  <c:v>-1.36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CF-4D45-B391-BB316B5E6C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533667040"/>
        <c:axId val="-533662144"/>
      </c:barChart>
      <c:catAx>
        <c:axId val="-53366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2144"/>
        <c:crosses val="autoZero"/>
        <c:auto val="1"/>
        <c:lblAlgn val="ctr"/>
        <c:lblOffset val="100"/>
        <c:noMultiLvlLbl val="0"/>
      </c:catAx>
      <c:valAx>
        <c:axId val="-533662144"/>
        <c:scaling>
          <c:orientation val="minMax"/>
          <c:max val="1.5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49-46CE-809A-E4263D83917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49-46CE-809A-E4263D839172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49-46CE-809A-E4263D8391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1.8</c:v>
                </c:pt>
                <c:pt idx="1">
                  <c:v>3.1</c:v>
                </c:pt>
                <c:pt idx="2">
                  <c:v>2.86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49-46CE-809A-E4263D839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56704"/>
        <c:axId val="-533656160"/>
      </c:barChart>
      <c:catAx>
        <c:axId val="-53365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6160"/>
        <c:crosses val="autoZero"/>
        <c:auto val="1"/>
        <c:lblAlgn val="ctr"/>
        <c:lblOffset val="100"/>
        <c:noMultiLvlLbl val="0"/>
      </c:catAx>
      <c:valAx>
        <c:axId val="-53365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A3-424F-8325-DF7BC32E7B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A3-424F-8325-DF7BC32E7BB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A3-424F-8325-DF7BC32E7B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1.8</c:v>
                </c:pt>
                <c:pt idx="1">
                  <c:v>5.4</c:v>
                </c:pt>
                <c:pt idx="2">
                  <c:v>2.02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A3-424F-8325-DF7BC32E7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60512"/>
        <c:axId val="-533655616"/>
      </c:barChart>
      <c:catAx>
        <c:axId val="-53366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5616"/>
        <c:crosses val="autoZero"/>
        <c:auto val="1"/>
        <c:lblAlgn val="ctr"/>
        <c:lblOffset val="100"/>
        <c:noMultiLvlLbl val="0"/>
      </c:catAx>
      <c:valAx>
        <c:axId val="-53365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E4-49B4-A98B-5A040C68D08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4,3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E4-49B4-A98B-5A040C68D086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E4-49B4-A98B-5A040C68D0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-1.9000000000000001</c:v>
                </c:pt>
                <c:pt idx="1">
                  <c:v>4.3</c:v>
                </c:pt>
                <c:pt idx="2">
                  <c:v>0.60000000000000053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E4-49B4-A98B-5A040C68D0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533665408"/>
        <c:axId val="-533655072"/>
      </c:barChart>
      <c:catAx>
        <c:axId val="-53366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5072"/>
        <c:crosses val="autoZero"/>
        <c:auto val="1"/>
        <c:lblAlgn val="ctr"/>
        <c:lblOffset val="100"/>
        <c:noMultiLvlLbl val="0"/>
      </c:catAx>
      <c:valAx>
        <c:axId val="-533655072"/>
        <c:scaling>
          <c:orientation val="minMax"/>
          <c:max val="5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DF-408C-8E2A-4E4B11E804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DF-408C-8E2A-4E4B11E80485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DF-408C-8E2A-4E4B11E804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7.4</c:v>
                </c:pt>
                <c:pt idx="2">
                  <c:v>3.51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DF-408C-8E2A-4E4B11E80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63776"/>
        <c:axId val="-533657248"/>
      </c:barChart>
      <c:catAx>
        <c:axId val="-53366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7248"/>
        <c:crosses val="autoZero"/>
        <c:auto val="1"/>
        <c:lblAlgn val="ctr"/>
        <c:lblOffset val="100"/>
        <c:noMultiLvlLbl val="0"/>
      </c:catAx>
      <c:valAx>
        <c:axId val="-53365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63-4531-94D8-B1CE55F8771C}"/>
                </c:ext>
              </c:extLst>
            </c:dLbl>
            <c:dLbl>
              <c:idx val="1"/>
              <c:layout>
                <c:manualLayout>
                  <c:x val="3.996802557953637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63-4531-94D8-B1CE55F8771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63-4531-94D8-B1CE55F87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</c:v>
                </c:pt>
                <c:pt idx="1">
                  <c:v>7</c:v>
                </c:pt>
                <c:pt idx="2">
                  <c:v>2.74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63-4531-94D8-B1CE55F87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69216"/>
        <c:axId val="-533654528"/>
      </c:barChart>
      <c:catAx>
        <c:axId val="-53366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4528"/>
        <c:crosses val="autoZero"/>
        <c:auto val="1"/>
        <c:lblAlgn val="ctr"/>
        <c:lblOffset val="100"/>
        <c:noMultiLvlLbl val="0"/>
      </c:catAx>
      <c:valAx>
        <c:axId val="-53365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79-4FCE-93FD-D962042AAAAE}"/>
                </c:ext>
              </c:extLst>
            </c:dLbl>
            <c:dLbl>
              <c:idx val="1"/>
              <c:layout>
                <c:manualLayout>
                  <c:x val="3.996802557953637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79-4FCE-93FD-D962042AAAA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79-4FCE-93FD-D962042AAA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7.6</c:v>
                </c:pt>
                <c:pt idx="2">
                  <c:v>2.19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79-4FCE-93FD-D962042AA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61600"/>
        <c:axId val="-533668128"/>
      </c:barChart>
      <c:catAx>
        <c:axId val="-53366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8128"/>
        <c:crosses val="autoZero"/>
        <c:auto val="1"/>
        <c:lblAlgn val="ctr"/>
        <c:lblOffset val="100"/>
        <c:noMultiLvlLbl val="0"/>
      </c:catAx>
      <c:valAx>
        <c:axId val="-53366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43-4885-92F6-497CE311B7FC}"/>
                </c:ext>
              </c:extLst>
            </c:dLbl>
            <c:dLbl>
              <c:idx val="1"/>
              <c:layout>
                <c:manualLayout>
                  <c:x val="3.996802557953637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43-4885-92F6-497CE311B7F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43-4885-92F6-497CE311B7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Донецкая область </c:v>
                </c:pt>
                <c:pt idx="1">
                  <c:v>ДНР</c:v>
                </c:pt>
                <c:pt idx="2">
                  <c:v>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5.4</c:v>
                </c:pt>
                <c:pt idx="1">
                  <c:v>11.3</c:v>
                </c:pt>
                <c:pt idx="2">
                  <c:v>5.92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43-4885-92F6-497CE311B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33659968"/>
        <c:axId val="-533653984"/>
      </c:barChart>
      <c:catAx>
        <c:axId val="-53365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3984"/>
        <c:crosses val="autoZero"/>
        <c:auto val="1"/>
        <c:lblAlgn val="ctr"/>
        <c:lblOffset val="100"/>
        <c:noMultiLvlLbl val="0"/>
      </c:catAx>
      <c:valAx>
        <c:axId val="-53365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63.5</c:v>
                </c:pt>
                <c:pt idx="1">
                  <c:v>61.9</c:v>
                </c:pt>
                <c:pt idx="2">
                  <c:v>64.599999999999994</c:v>
                </c:pt>
                <c:pt idx="3">
                  <c:v>62.5</c:v>
                </c:pt>
                <c:pt idx="4">
                  <c:v>61.8</c:v>
                </c:pt>
                <c:pt idx="5">
                  <c:v>58.1</c:v>
                </c:pt>
                <c:pt idx="6">
                  <c:v>54.7</c:v>
                </c:pt>
                <c:pt idx="7">
                  <c:v>50.4</c:v>
                </c:pt>
                <c:pt idx="8">
                  <c:v>53.9</c:v>
                </c:pt>
                <c:pt idx="9">
                  <c:v>52.9</c:v>
                </c:pt>
                <c:pt idx="10">
                  <c:v>53.7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B40-47FA-916F-ED59AAE40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68672"/>
        <c:axId val="-533657792"/>
      </c:lineChart>
      <c:catAx>
        <c:axId val="-53366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7792"/>
        <c:crosses val="autoZero"/>
        <c:auto val="1"/>
        <c:lblAlgn val="ctr"/>
        <c:lblOffset val="100"/>
        <c:noMultiLvlLbl val="0"/>
      </c:catAx>
      <c:valAx>
        <c:axId val="-533657792"/>
        <c:scaling>
          <c:orientation val="minMax"/>
          <c:max val="70"/>
          <c:min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6498079584032E-2"/>
          <c:y val="7.1428571428571425E-2"/>
          <c:w val="0.9432506220410396"/>
          <c:h val="0.823902860356741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22.6</c:v>
                </c:pt>
                <c:pt idx="1">
                  <c:v>23.2</c:v>
                </c:pt>
                <c:pt idx="2">
                  <c:v>24.5</c:v>
                </c:pt>
                <c:pt idx="3">
                  <c:v>25.1</c:v>
                </c:pt>
                <c:pt idx="4">
                  <c:v>25.4</c:v>
                </c:pt>
                <c:pt idx="5">
                  <c:v>25.5</c:v>
                </c:pt>
                <c:pt idx="6">
                  <c:v>19.899999999999999</c:v>
                </c:pt>
                <c:pt idx="7">
                  <c:v>20.8</c:v>
                </c:pt>
                <c:pt idx="8">
                  <c:v>22.5</c:v>
                </c:pt>
                <c:pt idx="9">
                  <c:v>24.5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437-4314-8677-4F2702805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0704"/>
        <c:axId val="-813857232"/>
      </c:lineChart>
      <c:catAx>
        <c:axId val="-81385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7232"/>
        <c:crosses val="autoZero"/>
        <c:auto val="1"/>
        <c:lblAlgn val="ctr"/>
        <c:lblOffset val="100"/>
        <c:noMultiLvlLbl val="0"/>
      </c:catAx>
      <c:valAx>
        <c:axId val="-813857232"/>
        <c:scaling>
          <c:orientation val="minMax"/>
          <c:max val="3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40.800000000000004</c:v>
                </c:pt>
                <c:pt idx="1">
                  <c:v>42.5</c:v>
                </c:pt>
                <c:pt idx="2">
                  <c:v>40.800000000000004</c:v>
                </c:pt>
                <c:pt idx="3">
                  <c:v>43.2</c:v>
                </c:pt>
                <c:pt idx="4">
                  <c:v>42.2</c:v>
                </c:pt>
                <c:pt idx="5">
                  <c:v>39.800000000000004</c:v>
                </c:pt>
                <c:pt idx="6">
                  <c:v>34.4</c:v>
                </c:pt>
                <c:pt idx="7">
                  <c:v>38.300000000000004</c:v>
                </c:pt>
                <c:pt idx="8">
                  <c:v>35.700000000000003</c:v>
                </c:pt>
                <c:pt idx="9">
                  <c:v>36.5</c:v>
                </c:pt>
                <c:pt idx="1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041-4AD8-A683-F1729DA3B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64320"/>
        <c:axId val="-533664864"/>
      </c:lineChart>
      <c:catAx>
        <c:axId val="-53366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4864"/>
        <c:crosses val="autoZero"/>
        <c:auto val="1"/>
        <c:lblAlgn val="ctr"/>
        <c:lblOffset val="100"/>
        <c:noMultiLvlLbl val="0"/>
      </c:catAx>
      <c:valAx>
        <c:axId val="-533664864"/>
        <c:scaling>
          <c:orientation val="minMax"/>
          <c:max val="5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34.9</c:v>
                </c:pt>
                <c:pt idx="1">
                  <c:v>33.9</c:v>
                </c:pt>
                <c:pt idx="2">
                  <c:v>31.8</c:v>
                </c:pt>
                <c:pt idx="3">
                  <c:v>35.800000000000004</c:v>
                </c:pt>
                <c:pt idx="4">
                  <c:v>30.7</c:v>
                </c:pt>
                <c:pt idx="5">
                  <c:v>32.6</c:v>
                </c:pt>
                <c:pt idx="6">
                  <c:v>27</c:v>
                </c:pt>
                <c:pt idx="7">
                  <c:v>26.8</c:v>
                </c:pt>
                <c:pt idx="8">
                  <c:v>22.6</c:v>
                </c:pt>
                <c:pt idx="9">
                  <c:v>28.1</c:v>
                </c:pt>
                <c:pt idx="10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85C-4479-A5EF-411870203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62688"/>
        <c:axId val="-533661056"/>
      </c:lineChart>
      <c:catAx>
        <c:axId val="-53366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1056"/>
        <c:crosses val="autoZero"/>
        <c:auto val="1"/>
        <c:lblAlgn val="ctr"/>
        <c:lblOffset val="100"/>
        <c:noMultiLvlLbl val="0"/>
      </c:catAx>
      <c:valAx>
        <c:axId val="-533661056"/>
        <c:scaling>
          <c:orientation val="minMax"/>
          <c:max val="4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2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59.6</c:v>
                </c:pt>
                <c:pt idx="1">
                  <c:v>62.5</c:v>
                </c:pt>
                <c:pt idx="2">
                  <c:v>61.4</c:v>
                </c:pt>
                <c:pt idx="3">
                  <c:v>60.3</c:v>
                </c:pt>
                <c:pt idx="4">
                  <c:v>59.9</c:v>
                </c:pt>
                <c:pt idx="5">
                  <c:v>58.2</c:v>
                </c:pt>
                <c:pt idx="6">
                  <c:v>57.3</c:v>
                </c:pt>
                <c:pt idx="7">
                  <c:v>51.5</c:v>
                </c:pt>
                <c:pt idx="8">
                  <c:v>55.1</c:v>
                </c:pt>
                <c:pt idx="9">
                  <c:v>57.1</c:v>
                </c:pt>
                <c:pt idx="10">
                  <c:v>56.2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D29-47CE-809C-C36F04683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67584"/>
        <c:axId val="-533666496"/>
      </c:lineChart>
      <c:catAx>
        <c:axId val="-53366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6496"/>
        <c:crosses val="autoZero"/>
        <c:auto val="1"/>
        <c:lblAlgn val="ctr"/>
        <c:lblOffset val="100"/>
        <c:noMultiLvlLbl val="0"/>
      </c:catAx>
      <c:valAx>
        <c:axId val="-533666496"/>
        <c:scaling>
          <c:orientation val="minMax"/>
          <c:max val="70"/>
          <c:min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15.4</c:v>
                </c:pt>
                <c:pt idx="1">
                  <c:v>20.399999999999999</c:v>
                </c:pt>
                <c:pt idx="2">
                  <c:v>17</c:v>
                </c:pt>
                <c:pt idx="3">
                  <c:v>12.4</c:v>
                </c:pt>
                <c:pt idx="4">
                  <c:v>12.9</c:v>
                </c:pt>
                <c:pt idx="5">
                  <c:v>10.9</c:v>
                </c:pt>
                <c:pt idx="6">
                  <c:v>7.9</c:v>
                </c:pt>
                <c:pt idx="7">
                  <c:v>13.8</c:v>
                </c:pt>
                <c:pt idx="8">
                  <c:v>15.1</c:v>
                </c:pt>
                <c:pt idx="9">
                  <c:v>8.9</c:v>
                </c:pt>
                <c:pt idx="10">
                  <c:v>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A1A-4105-A65F-EB451CA7D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65952"/>
        <c:axId val="-533659424"/>
      </c:lineChart>
      <c:catAx>
        <c:axId val="-53366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9424"/>
        <c:crosses val="autoZero"/>
        <c:auto val="1"/>
        <c:lblAlgn val="ctr"/>
        <c:lblOffset val="100"/>
        <c:noMultiLvlLbl val="0"/>
      </c:catAx>
      <c:valAx>
        <c:axId val="-533659424"/>
        <c:scaling>
          <c:orientation val="minMax"/>
          <c:max val="25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6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3.6</c:v>
                </c:pt>
                <c:pt idx="1">
                  <c:v>4.5999999999999996</c:v>
                </c:pt>
                <c:pt idx="2">
                  <c:v>4.5</c:v>
                </c:pt>
                <c:pt idx="3">
                  <c:v>2.5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3.4</c:v>
                </c:pt>
                <c:pt idx="8">
                  <c:v>1.8</c:v>
                </c:pt>
                <c:pt idx="9">
                  <c:v>1.9000000000000001</c:v>
                </c:pt>
                <c:pt idx="10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1B3-44B1-83A5-CF193D561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658880"/>
        <c:axId val="-533658336"/>
      </c:lineChart>
      <c:catAx>
        <c:axId val="-5336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8336"/>
        <c:crosses val="autoZero"/>
        <c:auto val="1"/>
        <c:lblAlgn val="ctr"/>
        <c:lblOffset val="100"/>
        <c:noMultiLvlLbl val="0"/>
      </c:catAx>
      <c:valAx>
        <c:axId val="-533658336"/>
        <c:scaling>
          <c:orientation val="minMax"/>
          <c:max val="5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365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13.9</c:v>
                </c:pt>
                <c:pt idx="1">
                  <c:v>14.2</c:v>
                </c:pt>
                <c:pt idx="2">
                  <c:v>13.8</c:v>
                </c:pt>
                <c:pt idx="3">
                  <c:v>13.5</c:v>
                </c:pt>
                <c:pt idx="4">
                  <c:v>13.6</c:v>
                </c:pt>
                <c:pt idx="5">
                  <c:v>12.3</c:v>
                </c:pt>
                <c:pt idx="6">
                  <c:v>12.2</c:v>
                </c:pt>
                <c:pt idx="7">
                  <c:v>11.6</c:v>
                </c:pt>
                <c:pt idx="8">
                  <c:v>12</c:v>
                </c:pt>
                <c:pt idx="9">
                  <c:v>11.9</c:v>
                </c:pt>
                <c:pt idx="10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F30-4846-A496-3CDC4AA39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4944"/>
        <c:axId val="-531582768"/>
      </c:lineChart>
      <c:catAx>
        <c:axId val="-53158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2768"/>
        <c:crosses val="autoZero"/>
        <c:auto val="1"/>
        <c:lblAlgn val="ctr"/>
        <c:lblOffset val="100"/>
        <c:noMultiLvlLbl val="0"/>
      </c:catAx>
      <c:valAx>
        <c:axId val="-531582768"/>
        <c:scaling>
          <c:orientation val="minMax"/>
          <c:max val="18"/>
          <c:min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16.2</c:v>
                </c:pt>
                <c:pt idx="1">
                  <c:v>18.3</c:v>
                </c:pt>
                <c:pt idx="2">
                  <c:v>21</c:v>
                </c:pt>
                <c:pt idx="3">
                  <c:v>18.8</c:v>
                </c:pt>
                <c:pt idx="4">
                  <c:v>18.399999999999999</c:v>
                </c:pt>
                <c:pt idx="5">
                  <c:v>18.399999999999999</c:v>
                </c:pt>
                <c:pt idx="6">
                  <c:v>17.5</c:v>
                </c:pt>
                <c:pt idx="7">
                  <c:v>20.8</c:v>
                </c:pt>
                <c:pt idx="8">
                  <c:v>15.1</c:v>
                </c:pt>
                <c:pt idx="9">
                  <c:v>15.7</c:v>
                </c:pt>
                <c:pt idx="10">
                  <c:v>17.600000000000001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E9A-4219-BFCB-3FC798EE6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0048"/>
        <c:axId val="-531584400"/>
      </c:lineChart>
      <c:catAx>
        <c:axId val="-53158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4400"/>
        <c:crosses val="autoZero"/>
        <c:auto val="1"/>
        <c:lblAlgn val="ctr"/>
        <c:lblOffset val="100"/>
        <c:noMultiLvlLbl val="0"/>
      </c:catAx>
      <c:valAx>
        <c:axId val="-531584400"/>
        <c:scaling>
          <c:orientation val="minMax"/>
          <c:max val="25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25.8</c:v>
                </c:pt>
                <c:pt idx="1">
                  <c:v>25.7</c:v>
                </c:pt>
                <c:pt idx="2">
                  <c:v>21</c:v>
                </c:pt>
                <c:pt idx="3">
                  <c:v>19.399999999999999</c:v>
                </c:pt>
                <c:pt idx="4">
                  <c:v>18.8</c:v>
                </c:pt>
                <c:pt idx="5">
                  <c:v>19.7</c:v>
                </c:pt>
                <c:pt idx="6">
                  <c:v>18.600000000000001</c:v>
                </c:pt>
                <c:pt idx="7">
                  <c:v>14.9</c:v>
                </c:pt>
                <c:pt idx="8">
                  <c:v>15.8</c:v>
                </c:pt>
                <c:pt idx="9">
                  <c:v>16.8</c:v>
                </c:pt>
                <c:pt idx="10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88C-4D8B-9095-D2DC8F1AF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3856"/>
        <c:axId val="-531579504"/>
      </c:lineChart>
      <c:catAx>
        <c:axId val="-53158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9504"/>
        <c:crosses val="autoZero"/>
        <c:auto val="1"/>
        <c:lblAlgn val="ctr"/>
        <c:lblOffset val="100"/>
        <c:noMultiLvlLbl val="0"/>
      </c:catAx>
      <c:valAx>
        <c:axId val="-531579504"/>
        <c:scaling>
          <c:orientation val="minMax"/>
          <c:max val="3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31.5</c:v>
                </c:pt>
                <c:pt idx="1">
                  <c:v>30.5</c:v>
                </c:pt>
                <c:pt idx="2">
                  <c:v>34.9</c:v>
                </c:pt>
                <c:pt idx="3">
                  <c:v>27.9</c:v>
                </c:pt>
                <c:pt idx="4">
                  <c:v>28.3</c:v>
                </c:pt>
                <c:pt idx="5">
                  <c:v>31.3</c:v>
                </c:pt>
                <c:pt idx="6">
                  <c:v>31.3</c:v>
                </c:pt>
                <c:pt idx="7">
                  <c:v>30.7</c:v>
                </c:pt>
                <c:pt idx="8">
                  <c:v>29.9</c:v>
                </c:pt>
                <c:pt idx="9">
                  <c:v>24.8</c:v>
                </c:pt>
                <c:pt idx="10">
                  <c:v>29.9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345-4F62-A007-F75183CC1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6032"/>
        <c:axId val="-531581680"/>
      </c:lineChart>
      <c:catAx>
        <c:axId val="-53158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1680"/>
        <c:crosses val="autoZero"/>
        <c:auto val="1"/>
        <c:lblAlgn val="ctr"/>
        <c:lblOffset val="100"/>
        <c:noMultiLvlLbl val="0"/>
      </c:catAx>
      <c:valAx>
        <c:axId val="-531581680"/>
        <c:scaling>
          <c:orientation val="minMax"/>
          <c:max val="3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52.1</c:v>
                </c:pt>
                <c:pt idx="1">
                  <c:v>54.4</c:v>
                </c:pt>
                <c:pt idx="2">
                  <c:v>50.3</c:v>
                </c:pt>
                <c:pt idx="3">
                  <c:v>51.3</c:v>
                </c:pt>
                <c:pt idx="4">
                  <c:v>47.4</c:v>
                </c:pt>
                <c:pt idx="5">
                  <c:v>49.8</c:v>
                </c:pt>
                <c:pt idx="6">
                  <c:v>45.8</c:v>
                </c:pt>
                <c:pt idx="7">
                  <c:v>42.9</c:v>
                </c:pt>
                <c:pt idx="8">
                  <c:v>51.5</c:v>
                </c:pt>
                <c:pt idx="9">
                  <c:v>47.5</c:v>
                </c:pt>
                <c:pt idx="10">
                  <c:v>47.8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ED8-4DB7-9C91-C06CC341C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3312"/>
        <c:axId val="-531575696"/>
      </c:lineChart>
      <c:catAx>
        <c:axId val="-53158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5696"/>
        <c:crosses val="autoZero"/>
        <c:auto val="1"/>
        <c:lblAlgn val="ctr"/>
        <c:lblOffset val="100"/>
        <c:noMultiLvlLbl val="0"/>
      </c:catAx>
      <c:valAx>
        <c:axId val="-531575696"/>
        <c:scaling>
          <c:orientation val="minMax"/>
          <c:max val="6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18.600000000000001</c:v>
                </c:pt>
                <c:pt idx="1">
                  <c:v>21.3</c:v>
                </c:pt>
                <c:pt idx="2">
                  <c:v>20.100000000000001</c:v>
                </c:pt>
                <c:pt idx="3">
                  <c:v>20.399999999999999</c:v>
                </c:pt>
                <c:pt idx="4">
                  <c:v>19.600000000000001</c:v>
                </c:pt>
                <c:pt idx="5">
                  <c:v>20.8</c:v>
                </c:pt>
                <c:pt idx="6">
                  <c:v>15.3</c:v>
                </c:pt>
                <c:pt idx="7">
                  <c:v>17.2</c:v>
                </c:pt>
                <c:pt idx="8">
                  <c:v>17.2</c:v>
                </c:pt>
                <c:pt idx="9">
                  <c:v>17</c:v>
                </c:pt>
                <c:pt idx="10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DDE-440D-9A84-B965B3FE7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0160"/>
        <c:axId val="-813861040"/>
      </c:lineChart>
      <c:catAx>
        <c:axId val="-81385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61040"/>
        <c:crosses val="autoZero"/>
        <c:auto val="1"/>
        <c:lblAlgn val="ctr"/>
        <c:lblOffset val="100"/>
        <c:noMultiLvlLbl val="0"/>
      </c:catAx>
      <c:valAx>
        <c:axId val="-813861040"/>
        <c:scaling>
          <c:orientation val="minMax"/>
          <c:max val="25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62.8</c:v>
                </c:pt>
                <c:pt idx="1">
                  <c:v>66.900000000000006</c:v>
                </c:pt>
                <c:pt idx="2">
                  <c:v>64.7</c:v>
                </c:pt>
                <c:pt idx="3">
                  <c:v>64.8</c:v>
                </c:pt>
                <c:pt idx="4">
                  <c:v>64.599999999999994</c:v>
                </c:pt>
                <c:pt idx="5">
                  <c:v>62.7</c:v>
                </c:pt>
                <c:pt idx="6">
                  <c:v>63.3</c:v>
                </c:pt>
                <c:pt idx="7">
                  <c:v>66.5</c:v>
                </c:pt>
                <c:pt idx="8">
                  <c:v>65.2</c:v>
                </c:pt>
                <c:pt idx="9">
                  <c:v>56.3</c:v>
                </c:pt>
                <c:pt idx="10">
                  <c:v>59.8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782-4C94-B8C9-4DDDBF7F8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77328"/>
        <c:axId val="-531580592"/>
      </c:lineChart>
      <c:catAx>
        <c:axId val="-53157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0592"/>
        <c:crosses val="autoZero"/>
        <c:auto val="1"/>
        <c:lblAlgn val="ctr"/>
        <c:lblOffset val="100"/>
        <c:noMultiLvlLbl val="0"/>
      </c:catAx>
      <c:valAx>
        <c:axId val="-531580592"/>
        <c:scaling>
          <c:orientation val="minMax"/>
          <c:max val="7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25.9</c:v>
                </c:pt>
                <c:pt idx="1">
                  <c:v>23.9</c:v>
                </c:pt>
                <c:pt idx="2">
                  <c:v>24.7</c:v>
                </c:pt>
                <c:pt idx="3">
                  <c:v>23.1</c:v>
                </c:pt>
                <c:pt idx="4">
                  <c:v>28.2</c:v>
                </c:pt>
                <c:pt idx="5">
                  <c:v>31.8</c:v>
                </c:pt>
                <c:pt idx="6">
                  <c:v>24</c:v>
                </c:pt>
                <c:pt idx="7">
                  <c:v>24.8</c:v>
                </c:pt>
                <c:pt idx="8">
                  <c:v>22.7</c:v>
                </c:pt>
                <c:pt idx="9">
                  <c:v>25.6</c:v>
                </c:pt>
                <c:pt idx="1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949-4AC1-8D5C-D7D801002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78960"/>
        <c:axId val="-531581136"/>
      </c:lineChart>
      <c:catAx>
        <c:axId val="-53157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1136"/>
        <c:crosses val="autoZero"/>
        <c:auto val="1"/>
        <c:lblAlgn val="ctr"/>
        <c:lblOffset val="100"/>
        <c:noMultiLvlLbl val="0"/>
      </c:catAx>
      <c:valAx>
        <c:axId val="-531581136"/>
        <c:scaling>
          <c:orientation val="minMax"/>
          <c:max val="3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58.3</c:v>
                </c:pt>
                <c:pt idx="1">
                  <c:v>58.8</c:v>
                </c:pt>
                <c:pt idx="2">
                  <c:v>61</c:v>
                </c:pt>
                <c:pt idx="3">
                  <c:v>75.900000000000006</c:v>
                </c:pt>
                <c:pt idx="4">
                  <c:v>74.400000000000006</c:v>
                </c:pt>
                <c:pt idx="5">
                  <c:v>76.8</c:v>
                </c:pt>
                <c:pt idx="6">
                  <c:v>75.599999999999994</c:v>
                </c:pt>
                <c:pt idx="7">
                  <c:v>76.3</c:v>
                </c:pt>
                <c:pt idx="8">
                  <c:v>81.400000000000006</c:v>
                </c:pt>
                <c:pt idx="9">
                  <c:v>81.5</c:v>
                </c:pt>
                <c:pt idx="10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5CF-478B-8B1E-3533C207E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78416"/>
        <c:axId val="-531588208"/>
      </c:lineChart>
      <c:catAx>
        <c:axId val="-53157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8208"/>
        <c:crosses val="autoZero"/>
        <c:auto val="1"/>
        <c:lblAlgn val="ctr"/>
        <c:lblOffset val="100"/>
        <c:noMultiLvlLbl val="0"/>
      </c:catAx>
      <c:valAx>
        <c:axId val="-531588208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3.6</c:v>
                </c:pt>
                <c:pt idx="1">
                  <c:v>4.5999999999999996</c:v>
                </c:pt>
                <c:pt idx="2">
                  <c:v>4.5</c:v>
                </c:pt>
                <c:pt idx="3">
                  <c:v>2.5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3.4</c:v>
                </c:pt>
                <c:pt idx="8">
                  <c:v>1.8</c:v>
                </c:pt>
                <c:pt idx="9">
                  <c:v>1.9000000000000001</c:v>
                </c:pt>
                <c:pt idx="10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1B3-44B1-83A5-CF193D561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77872"/>
        <c:axId val="-531582224"/>
      </c:lineChart>
      <c:catAx>
        <c:axId val="-53157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2224"/>
        <c:crosses val="autoZero"/>
        <c:auto val="1"/>
        <c:lblAlgn val="ctr"/>
        <c:lblOffset val="100"/>
        <c:noMultiLvlLbl val="0"/>
      </c:catAx>
      <c:valAx>
        <c:axId val="-531582224"/>
        <c:scaling>
          <c:orientation val="minMax"/>
          <c:max val="5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67.900000000000006</c:v>
                </c:pt>
                <c:pt idx="1">
                  <c:v>71.2</c:v>
                </c:pt>
                <c:pt idx="2">
                  <c:v>70.3</c:v>
                </c:pt>
                <c:pt idx="3">
                  <c:v>68.099999999999994</c:v>
                </c:pt>
                <c:pt idx="4">
                  <c:v>69.5</c:v>
                </c:pt>
                <c:pt idx="5">
                  <c:v>69.400000000000006</c:v>
                </c:pt>
                <c:pt idx="6">
                  <c:v>67.900000000000006</c:v>
                </c:pt>
                <c:pt idx="7">
                  <c:v>63.9</c:v>
                </c:pt>
                <c:pt idx="8">
                  <c:v>66.7</c:v>
                </c:pt>
                <c:pt idx="9">
                  <c:v>67.900000000000006</c:v>
                </c:pt>
                <c:pt idx="10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20F-4B71-82DE-87D9B7D57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76784"/>
        <c:axId val="-531576240"/>
      </c:lineChart>
      <c:catAx>
        <c:axId val="-53157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6240"/>
        <c:crosses val="autoZero"/>
        <c:auto val="1"/>
        <c:lblAlgn val="ctr"/>
        <c:lblOffset val="100"/>
        <c:noMultiLvlLbl val="0"/>
      </c:catAx>
      <c:valAx>
        <c:axId val="-531576240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7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70.3</c:v>
                </c:pt>
                <c:pt idx="1">
                  <c:v>66.5</c:v>
                </c:pt>
                <c:pt idx="2">
                  <c:v>70.099999999999994</c:v>
                </c:pt>
                <c:pt idx="3">
                  <c:v>68.8</c:v>
                </c:pt>
                <c:pt idx="4">
                  <c:v>74.400000000000006</c:v>
                </c:pt>
                <c:pt idx="5">
                  <c:v>74.3</c:v>
                </c:pt>
                <c:pt idx="6">
                  <c:v>69.099999999999994</c:v>
                </c:pt>
                <c:pt idx="7">
                  <c:v>67.7</c:v>
                </c:pt>
                <c:pt idx="8">
                  <c:v>72.2</c:v>
                </c:pt>
                <c:pt idx="9">
                  <c:v>79.900000000000006</c:v>
                </c:pt>
                <c:pt idx="10">
                  <c:v>76.3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1B8-4716-8F40-076106ACF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6576"/>
        <c:axId val="-531585488"/>
      </c:lineChart>
      <c:catAx>
        <c:axId val="-53158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5488"/>
        <c:crosses val="autoZero"/>
        <c:auto val="1"/>
        <c:lblAlgn val="ctr"/>
        <c:lblOffset val="100"/>
        <c:noMultiLvlLbl val="0"/>
      </c:catAx>
      <c:valAx>
        <c:axId val="-531585488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43.1</c:v>
                </c:pt>
                <c:pt idx="1">
                  <c:v>43.8</c:v>
                </c:pt>
                <c:pt idx="2">
                  <c:v>46.5</c:v>
                </c:pt>
                <c:pt idx="3">
                  <c:v>50.7</c:v>
                </c:pt>
                <c:pt idx="4">
                  <c:v>41.5</c:v>
                </c:pt>
                <c:pt idx="5">
                  <c:v>45.2</c:v>
                </c:pt>
                <c:pt idx="6">
                  <c:v>40.6</c:v>
                </c:pt>
                <c:pt idx="7">
                  <c:v>38.5</c:v>
                </c:pt>
                <c:pt idx="8">
                  <c:v>37.9</c:v>
                </c:pt>
                <c:pt idx="9">
                  <c:v>41.8</c:v>
                </c:pt>
                <c:pt idx="10">
                  <c:v>38.800000000000004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706-4A9E-8750-1DF22B645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90928"/>
        <c:axId val="-531590384"/>
      </c:lineChart>
      <c:catAx>
        <c:axId val="-53159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90384"/>
        <c:crosses val="autoZero"/>
        <c:auto val="1"/>
        <c:lblAlgn val="ctr"/>
        <c:lblOffset val="100"/>
        <c:noMultiLvlLbl val="0"/>
      </c:catAx>
      <c:valAx>
        <c:axId val="-531590384"/>
        <c:scaling>
          <c:orientation val="minMax"/>
          <c:max val="55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9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18428909549446E-2"/>
          <c:y val="7.3333333333333431E-2"/>
          <c:w val="0.92925838837925168"/>
          <c:h val="0.7698997375328098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32.700000000000003</c:v>
                </c:pt>
                <c:pt idx="1">
                  <c:v>31.6</c:v>
                </c:pt>
                <c:pt idx="2">
                  <c:v>27.4</c:v>
                </c:pt>
                <c:pt idx="3">
                  <c:v>31.1</c:v>
                </c:pt>
                <c:pt idx="4">
                  <c:v>34.4</c:v>
                </c:pt>
                <c:pt idx="5">
                  <c:v>34.800000000000004</c:v>
                </c:pt>
                <c:pt idx="6">
                  <c:v>32.300000000000004</c:v>
                </c:pt>
                <c:pt idx="7">
                  <c:v>34.1</c:v>
                </c:pt>
                <c:pt idx="8">
                  <c:v>32.5</c:v>
                </c:pt>
                <c:pt idx="9">
                  <c:v>41.8</c:v>
                </c:pt>
                <c:pt idx="10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7F4-47A1-94B3-1513B8FE6D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9840"/>
        <c:axId val="-531589296"/>
      </c:lineChart>
      <c:catAx>
        <c:axId val="-53158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9296"/>
        <c:crosses val="autoZero"/>
        <c:auto val="1"/>
        <c:lblAlgn val="ctr"/>
        <c:lblOffset val="100"/>
        <c:noMultiLvlLbl val="0"/>
      </c:catAx>
      <c:valAx>
        <c:axId val="-531589296"/>
        <c:scaling>
          <c:orientation val="minMax"/>
          <c:max val="4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18428909549446E-2"/>
          <c:y val="7.3333333333333431E-2"/>
          <c:w val="0.92925838837925168"/>
          <c:h val="0.7698997375328098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21.1</c:v>
                </c:pt>
                <c:pt idx="1">
                  <c:v>18</c:v>
                </c:pt>
                <c:pt idx="2">
                  <c:v>17</c:v>
                </c:pt>
                <c:pt idx="3">
                  <c:v>16.100000000000001</c:v>
                </c:pt>
                <c:pt idx="4">
                  <c:v>18.100000000000001</c:v>
                </c:pt>
                <c:pt idx="5">
                  <c:v>18.899999999999999</c:v>
                </c:pt>
                <c:pt idx="6">
                  <c:v>18.3</c:v>
                </c:pt>
                <c:pt idx="7">
                  <c:v>22.7</c:v>
                </c:pt>
                <c:pt idx="8">
                  <c:v>20.3</c:v>
                </c:pt>
                <c:pt idx="9">
                  <c:v>22.6</c:v>
                </c:pt>
                <c:pt idx="10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C3B-443D-B0AF-1829A103B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8752"/>
        <c:axId val="-531587664"/>
      </c:lineChart>
      <c:catAx>
        <c:axId val="-53158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7664"/>
        <c:crosses val="autoZero"/>
        <c:auto val="1"/>
        <c:lblAlgn val="ctr"/>
        <c:lblOffset val="100"/>
        <c:noMultiLvlLbl val="0"/>
      </c:catAx>
      <c:valAx>
        <c:axId val="-531587664"/>
        <c:scaling>
          <c:orientation val="minMax"/>
          <c:max val="3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18428909549446E-2"/>
          <c:y val="7.3333333333333431E-2"/>
          <c:w val="0.92925838837925168"/>
          <c:h val="0.7698997375328098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14.7</c:v>
                </c:pt>
                <c:pt idx="1">
                  <c:v>13.7</c:v>
                </c:pt>
                <c:pt idx="2">
                  <c:v>10.4</c:v>
                </c:pt>
                <c:pt idx="3">
                  <c:v>11.6</c:v>
                </c:pt>
                <c:pt idx="4">
                  <c:v>12.8</c:v>
                </c:pt>
                <c:pt idx="5">
                  <c:v>15.4</c:v>
                </c:pt>
                <c:pt idx="6">
                  <c:v>13.1</c:v>
                </c:pt>
                <c:pt idx="7">
                  <c:v>14.6</c:v>
                </c:pt>
                <c:pt idx="8">
                  <c:v>13.5</c:v>
                </c:pt>
                <c:pt idx="9">
                  <c:v>19.3</c:v>
                </c:pt>
                <c:pt idx="10">
                  <c:v>17.600000000000001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CBD-48E8-96F5-8B229F8DF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587120"/>
        <c:axId val="-526605392"/>
      </c:lineChart>
      <c:catAx>
        <c:axId val="-53158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5392"/>
        <c:crosses val="autoZero"/>
        <c:auto val="1"/>
        <c:lblAlgn val="ctr"/>
        <c:lblOffset val="100"/>
        <c:noMultiLvlLbl val="0"/>
      </c:catAx>
      <c:valAx>
        <c:axId val="-526605392"/>
        <c:scaling>
          <c:orientation val="minMax"/>
          <c:max val="2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3158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21.6</c:v>
                </c:pt>
                <c:pt idx="1">
                  <c:v>25.3</c:v>
                </c:pt>
                <c:pt idx="2">
                  <c:v>25.5</c:v>
                </c:pt>
                <c:pt idx="3">
                  <c:v>24.7</c:v>
                </c:pt>
                <c:pt idx="4">
                  <c:v>24.4</c:v>
                </c:pt>
                <c:pt idx="5">
                  <c:v>24.1</c:v>
                </c:pt>
                <c:pt idx="6">
                  <c:v>19.399999999999999</c:v>
                </c:pt>
                <c:pt idx="7">
                  <c:v>20.399999999999999</c:v>
                </c:pt>
                <c:pt idx="8">
                  <c:v>20.7</c:v>
                </c:pt>
                <c:pt idx="9">
                  <c:v>21.2</c:v>
                </c:pt>
                <c:pt idx="10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83F-4B8E-9575-4281E4CBF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2880"/>
        <c:axId val="-813852336"/>
      </c:lineChart>
      <c:catAx>
        <c:axId val="-81385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2336"/>
        <c:crosses val="autoZero"/>
        <c:auto val="1"/>
        <c:lblAlgn val="ctr"/>
        <c:lblOffset val="100"/>
        <c:noMultiLvlLbl val="0"/>
      </c:catAx>
      <c:valAx>
        <c:axId val="-813852336"/>
        <c:scaling>
          <c:orientation val="minMax"/>
          <c:max val="3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20.8</c:v>
                </c:pt>
                <c:pt idx="1">
                  <c:v>21.6</c:v>
                </c:pt>
                <c:pt idx="2">
                  <c:v>20.8</c:v>
                </c:pt>
                <c:pt idx="3">
                  <c:v>21.9</c:v>
                </c:pt>
                <c:pt idx="4">
                  <c:v>25.8</c:v>
                </c:pt>
                <c:pt idx="5">
                  <c:v>22.2</c:v>
                </c:pt>
                <c:pt idx="6">
                  <c:v>25</c:v>
                </c:pt>
                <c:pt idx="7">
                  <c:v>25.4</c:v>
                </c:pt>
                <c:pt idx="8">
                  <c:v>25.5</c:v>
                </c:pt>
                <c:pt idx="9">
                  <c:v>28.9</c:v>
                </c:pt>
                <c:pt idx="10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5E7-4675-8EC9-7B506E7C7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599408"/>
        <c:axId val="-526605936"/>
      </c:lineChart>
      <c:catAx>
        <c:axId val="-52659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5936"/>
        <c:crosses val="autoZero"/>
        <c:auto val="1"/>
        <c:lblAlgn val="ctr"/>
        <c:lblOffset val="100"/>
        <c:noMultiLvlLbl val="0"/>
      </c:catAx>
      <c:valAx>
        <c:axId val="-526605936"/>
        <c:scaling>
          <c:orientation val="minMax"/>
          <c:max val="3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599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18.600000000000001</c:v>
                </c:pt>
                <c:pt idx="1">
                  <c:v>16.100000000000001</c:v>
                </c:pt>
                <c:pt idx="2">
                  <c:v>14.8</c:v>
                </c:pt>
                <c:pt idx="3">
                  <c:v>10.7</c:v>
                </c:pt>
                <c:pt idx="4">
                  <c:v>8.4</c:v>
                </c:pt>
                <c:pt idx="5">
                  <c:v>10.6</c:v>
                </c:pt>
                <c:pt idx="6">
                  <c:v>9.1</c:v>
                </c:pt>
                <c:pt idx="7">
                  <c:v>12.3</c:v>
                </c:pt>
                <c:pt idx="8">
                  <c:v>8</c:v>
                </c:pt>
                <c:pt idx="9">
                  <c:v>8</c:v>
                </c:pt>
                <c:pt idx="10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F78-4778-A169-2B0FB2FB4F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606480"/>
        <c:axId val="-526600496"/>
      </c:lineChart>
      <c:catAx>
        <c:axId val="-52660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0496"/>
        <c:crosses val="autoZero"/>
        <c:auto val="1"/>
        <c:lblAlgn val="ctr"/>
        <c:lblOffset val="100"/>
        <c:noMultiLvlLbl val="0"/>
      </c:catAx>
      <c:valAx>
        <c:axId val="-526600496"/>
        <c:scaling>
          <c:orientation val="minMax"/>
          <c:max val="2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1.8</c:v>
                </c:pt>
                <c:pt idx="1">
                  <c:v>1.3</c:v>
                </c:pt>
                <c:pt idx="2">
                  <c:v>1.6</c:v>
                </c:pt>
                <c:pt idx="3">
                  <c:v>0.70000000000000051</c:v>
                </c:pt>
                <c:pt idx="4">
                  <c:v>1.2</c:v>
                </c:pt>
                <c:pt idx="5">
                  <c:v>1.8</c:v>
                </c:pt>
                <c:pt idx="6">
                  <c:v>1.5</c:v>
                </c:pt>
                <c:pt idx="7">
                  <c:v>2.2999999999999998</c:v>
                </c:pt>
                <c:pt idx="8">
                  <c:v>1.5</c:v>
                </c:pt>
                <c:pt idx="9">
                  <c:v>1.4</c:v>
                </c:pt>
                <c:pt idx="10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E14-4DC2-848E-5092D9B09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604848"/>
        <c:axId val="-526608112"/>
      </c:lineChart>
      <c:catAx>
        <c:axId val="-52660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8112"/>
        <c:crosses val="autoZero"/>
        <c:auto val="1"/>
        <c:lblAlgn val="ctr"/>
        <c:lblOffset val="100"/>
        <c:noMultiLvlLbl val="0"/>
      </c:catAx>
      <c:valAx>
        <c:axId val="-526608112"/>
        <c:scaling>
          <c:orientation val="minMax"/>
          <c:max val="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29.9</c:v>
                </c:pt>
                <c:pt idx="1">
                  <c:v>26.8</c:v>
                </c:pt>
                <c:pt idx="2">
                  <c:v>26.4</c:v>
                </c:pt>
                <c:pt idx="3">
                  <c:v>26.9</c:v>
                </c:pt>
                <c:pt idx="4">
                  <c:v>26.2</c:v>
                </c:pt>
                <c:pt idx="5">
                  <c:v>26.9</c:v>
                </c:pt>
                <c:pt idx="6">
                  <c:v>27.9</c:v>
                </c:pt>
                <c:pt idx="7">
                  <c:v>27.2</c:v>
                </c:pt>
                <c:pt idx="8">
                  <c:v>26.5</c:v>
                </c:pt>
                <c:pt idx="9">
                  <c:v>27.3</c:v>
                </c:pt>
                <c:pt idx="1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566-4043-BC66-D534B8E83E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609200"/>
        <c:axId val="-526599952"/>
      </c:lineChart>
      <c:catAx>
        <c:axId val="-52660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599952"/>
        <c:crosses val="autoZero"/>
        <c:auto val="1"/>
        <c:lblAlgn val="ctr"/>
        <c:lblOffset val="100"/>
        <c:noMultiLvlLbl val="0"/>
      </c:catAx>
      <c:valAx>
        <c:axId val="-526599952"/>
        <c:scaling>
          <c:orientation val="minMax"/>
          <c:max val="3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26.1</c:v>
                </c:pt>
                <c:pt idx="1">
                  <c:v>30.6</c:v>
                </c:pt>
                <c:pt idx="2">
                  <c:v>24.5</c:v>
                </c:pt>
                <c:pt idx="3">
                  <c:v>25.4</c:v>
                </c:pt>
                <c:pt idx="4">
                  <c:v>22.2</c:v>
                </c:pt>
                <c:pt idx="5">
                  <c:v>20.6</c:v>
                </c:pt>
                <c:pt idx="6">
                  <c:v>25.1</c:v>
                </c:pt>
                <c:pt idx="7">
                  <c:v>24.4</c:v>
                </c:pt>
                <c:pt idx="8">
                  <c:v>22.1</c:v>
                </c:pt>
                <c:pt idx="9">
                  <c:v>21.9</c:v>
                </c:pt>
                <c:pt idx="10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F23-4D4A-AB43-F67EDBA2D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597232"/>
        <c:axId val="-526608656"/>
      </c:lineChart>
      <c:catAx>
        <c:axId val="-52659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608656"/>
        <c:crosses val="autoZero"/>
        <c:auto val="1"/>
        <c:lblAlgn val="ctr"/>
        <c:lblOffset val="100"/>
        <c:noMultiLvlLbl val="0"/>
      </c:catAx>
      <c:valAx>
        <c:axId val="-526608656"/>
        <c:scaling>
          <c:orientation val="minMax"/>
          <c:max val="35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59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095246198350902E-2"/>
          <c:y val="5.3333333333333427E-2"/>
          <c:w val="0.92925838837925168"/>
          <c:h val="0.7698997375328098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21.6</c:v>
                </c:pt>
                <c:pt idx="1">
                  <c:v>21.5</c:v>
                </c:pt>
                <c:pt idx="2">
                  <c:v>19.899999999999999</c:v>
                </c:pt>
                <c:pt idx="3">
                  <c:v>17.600000000000001</c:v>
                </c:pt>
                <c:pt idx="4">
                  <c:v>14.2</c:v>
                </c:pt>
                <c:pt idx="5">
                  <c:v>17.399999999999999</c:v>
                </c:pt>
                <c:pt idx="6">
                  <c:v>16.600000000000001</c:v>
                </c:pt>
                <c:pt idx="7">
                  <c:v>25.4</c:v>
                </c:pt>
                <c:pt idx="8">
                  <c:v>22</c:v>
                </c:pt>
                <c:pt idx="9">
                  <c:v>19.899999999999999</c:v>
                </c:pt>
                <c:pt idx="1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71F-4462-9C3D-B10487D85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26596688"/>
        <c:axId val="-526597776"/>
      </c:lineChart>
      <c:catAx>
        <c:axId val="-52659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597776"/>
        <c:crosses val="autoZero"/>
        <c:auto val="1"/>
        <c:lblAlgn val="ctr"/>
        <c:lblOffset val="100"/>
        <c:noMultiLvlLbl val="0"/>
      </c:catAx>
      <c:valAx>
        <c:axId val="-526597776"/>
        <c:scaling>
          <c:orientation val="minMax"/>
          <c:max val="3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2659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5.9</c:v>
                </c:pt>
                <c:pt idx="1">
                  <c:v>6.2</c:v>
                </c:pt>
                <c:pt idx="2">
                  <c:v>6.7</c:v>
                </c:pt>
                <c:pt idx="3">
                  <c:v>7.1</c:v>
                </c:pt>
                <c:pt idx="4">
                  <c:v>7.2</c:v>
                </c:pt>
                <c:pt idx="5">
                  <c:v>7.8</c:v>
                </c:pt>
                <c:pt idx="6">
                  <c:v>5</c:v>
                </c:pt>
                <c:pt idx="7">
                  <c:v>5.4</c:v>
                </c:pt>
                <c:pt idx="8">
                  <c:v>5.3</c:v>
                </c:pt>
                <c:pt idx="9">
                  <c:v>6.1</c:v>
                </c:pt>
                <c:pt idx="10">
                  <c:v>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084-4CCF-9D5B-41D6135A5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62672"/>
        <c:axId val="-813863216"/>
      </c:lineChart>
      <c:catAx>
        <c:axId val="-81386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63216"/>
        <c:crosses val="autoZero"/>
        <c:auto val="1"/>
        <c:lblAlgn val="ctr"/>
        <c:lblOffset val="100"/>
        <c:noMultiLvlLbl val="0"/>
      </c:catAx>
      <c:valAx>
        <c:axId val="-813863216"/>
        <c:scaling>
          <c:orientation val="minMax"/>
          <c:max val="12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6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40</c:v>
                </c:pt>
                <c:pt idx="1">
                  <c:v>40.6</c:v>
                </c:pt>
                <c:pt idx="2">
                  <c:v>42.3</c:v>
                </c:pt>
                <c:pt idx="3">
                  <c:v>42.9</c:v>
                </c:pt>
                <c:pt idx="4">
                  <c:v>45.5</c:v>
                </c:pt>
                <c:pt idx="5">
                  <c:v>46.1</c:v>
                </c:pt>
                <c:pt idx="6">
                  <c:v>21.3</c:v>
                </c:pt>
                <c:pt idx="7">
                  <c:v>27.8</c:v>
                </c:pt>
                <c:pt idx="8">
                  <c:v>34.700000000000003</c:v>
                </c:pt>
                <c:pt idx="9">
                  <c:v>35.300000000000004</c:v>
                </c:pt>
                <c:pt idx="10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FDA-4492-ABE6-6090F29FC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60496"/>
        <c:axId val="-813851792"/>
      </c:lineChart>
      <c:catAx>
        <c:axId val="-81386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1792"/>
        <c:crosses val="autoZero"/>
        <c:auto val="1"/>
        <c:lblAlgn val="ctr"/>
        <c:lblOffset val="100"/>
        <c:noMultiLvlLbl val="0"/>
      </c:catAx>
      <c:valAx>
        <c:axId val="-813851792"/>
        <c:scaling>
          <c:orientation val="minMax"/>
          <c:max val="5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6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65.3</c:v>
                </c:pt>
                <c:pt idx="1">
                  <c:v>65.599999999999994</c:v>
                </c:pt>
                <c:pt idx="2">
                  <c:v>69.8</c:v>
                </c:pt>
                <c:pt idx="3">
                  <c:v>70.900000000000006</c:v>
                </c:pt>
                <c:pt idx="4">
                  <c:v>72.5</c:v>
                </c:pt>
                <c:pt idx="5">
                  <c:v>72.3</c:v>
                </c:pt>
                <c:pt idx="6">
                  <c:v>58.5</c:v>
                </c:pt>
                <c:pt idx="7">
                  <c:v>67.900000000000006</c:v>
                </c:pt>
                <c:pt idx="8">
                  <c:v>70.8</c:v>
                </c:pt>
                <c:pt idx="9">
                  <c:v>81</c:v>
                </c:pt>
                <c:pt idx="10">
                  <c:v>75.5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E15-4D26-881E-7116E19C0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9952"/>
        <c:axId val="-813847984"/>
      </c:lineChart>
      <c:catAx>
        <c:axId val="-8138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47984"/>
        <c:crosses val="autoZero"/>
        <c:auto val="1"/>
        <c:lblAlgn val="ctr"/>
        <c:lblOffset val="100"/>
        <c:noMultiLvlLbl val="0"/>
      </c:catAx>
      <c:valAx>
        <c:axId val="-813847984"/>
        <c:scaling>
          <c:orientation val="minMax"/>
          <c:max val="85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21.2</c:v>
                </c:pt>
                <c:pt idx="1">
                  <c:v>20.5</c:v>
                </c:pt>
                <c:pt idx="2">
                  <c:v>21.1</c:v>
                </c:pt>
                <c:pt idx="3">
                  <c:v>21.8</c:v>
                </c:pt>
                <c:pt idx="4">
                  <c:v>22.5</c:v>
                </c:pt>
                <c:pt idx="5">
                  <c:v>21.8</c:v>
                </c:pt>
                <c:pt idx="6">
                  <c:v>18.8</c:v>
                </c:pt>
                <c:pt idx="7">
                  <c:v>21.2</c:v>
                </c:pt>
                <c:pt idx="8">
                  <c:v>21.5</c:v>
                </c:pt>
                <c:pt idx="9">
                  <c:v>26.1</c:v>
                </c:pt>
                <c:pt idx="1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753-48B4-808F-D48769AAE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8864"/>
        <c:axId val="-813859408"/>
      </c:lineChart>
      <c:catAx>
        <c:axId val="-81385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9408"/>
        <c:crosses val="autoZero"/>
        <c:auto val="1"/>
        <c:lblAlgn val="ctr"/>
        <c:lblOffset val="100"/>
        <c:noMultiLvlLbl val="0"/>
      </c:catAx>
      <c:valAx>
        <c:axId val="-813859408"/>
        <c:scaling>
          <c:orientation val="minMax"/>
          <c:max val="3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>
              <a:outerShdw blurRad="50800" dist="50800" dir="5400000" algn="ctr" rotWithShape="0">
                <a:schemeClr val="accent1">
                  <a:lumMod val="60000"/>
                  <a:lumOff val="40000"/>
                </a:schemeClr>
              </a:outerShdw>
            </a:effectLst>
          </c:spPr>
          <c:marker>
            <c:symbol val="none"/>
          </c:marker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31.5</c:v>
                </c:pt>
                <c:pt idx="1">
                  <c:v>31.6</c:v>
                </c:pt>
                <c:pt idx="2">
                  <c:v>34.4</c:v>
                </c:pt>
                <c:pt idx="3">
                  <c:v>36.4</c:v>
                </c:pt>
                <c:pt idx="4">
                  <c:v>38.700000000000003</c:v>
                </c:pt>
                <c:pt idx="5">
                  <c:v>40.5</c:v>
                </c:pt>
                <c:pt idx="6">
                  <c:v>33.800000000000004</c:v>
                </c:pt>
                <c:pt idx="7">
                  <c:v>23.1</c:v>
                </c:pt>
                <c:pt idx="8">
                  <c:v>33.9</c:v>
                </c:pt>
                <c:pt idx="9">
                  <c:v>43.3</c:v>
                </c:pt>
                <c:pt idx="10">
                  <c:v>44.3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F2C-4CE7-A238-70B7470DE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13858320"/>
        <c:axId val="-813856688"/>
      </c:lineChart>
      <c:catAx>
        <c:axId val="-81385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6688"/>
        <c:crosses val="autoZero"/>
        <c:auto val="1"/>
        <c:lblAlgn val="ctr"/>
        <c:lblOffset val="100"/>
        <c:noMultiLvlLbl val="0"/>
      </c:catAx>
      <c:valAx>
        <c:axId val="-813856688"/>
        <c:scaling>
          <c:orientation val="minMax"/>
          <c:max val="5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81385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outerShdw blurRad="63500" sx="102000" sy="102000" algn="ctr" rotWithShape="0">
        <a:schemeClr val="accent1">
          <a:lumMod val="20000"/>
          <a:lumOff val="80000"/>
          <a:alpha val="40000"/>
        </a:scheme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77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42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9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4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08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4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80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96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7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9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05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EB14A-03B8-4E2A-BBA5-31948E263B0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E4F6-A9F6-4674-ACE8-F01C21E4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9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5.xml"/><Relationship Id="rId3" Type="http://schemas.openxmlformats.org/officeDocument/2006/relationships/chart" Target="../charts/chart20.xml"/><Relationship Id="rId7" Type="http://schemas.openxmlformats.org/officeDocument/2006/relationships/chart" Target="../charts/chart24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10" Type="http://schemas.openxmlformats.org/officeDocument/2006/relationships/chart" Target="../charts/chart27.xml"/><Relationship Id="rId4" Type="http://schemas.openxmlformats.org/officeDocument/2006/relationships/chart" Target="../charts/chart21.xml"/><Relationship Id="rId9" Type="http://schemas.openxmlformats.org/officeDocument/2006/relationships/chart" Target="../charts/char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4.xml"/><Relationship Id="rId3" Type="http://schemas.openxmlformats.org/officeDocument/2006/relationships/chart" Target="../charts/chart29.xml"/><Relationship Id="rId7" Type="http://schemas.openxmlformats.org/officeDocument/2006/relationships/chart" Target="../charts/chart33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10" Type="http://schemas.openxmlformats.org/officeDocument/2006/relationships/chart" Target="../charts/chart36.xml"/><Relationship Id="rId4" Type="http://schemas.openxmlformats.org/officeDocument/2006/relationships/chart" Target="../charts/chart30.xml"/><Relationship Id="rId9" Type="http://schemas.openxmlformats.org/officeDocument/2006/relationships/chart" Target="../charts/char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3.xml"/><Relationship Id="rId3" Type="http://schemas.openxmlformats.org/officeDocument/2006/relationships/chart" Target="../charts/chart38.xml"/><Relationship Id="rId7" Type="http://schemas.openxmlformats.org/officeDocument/2006/relationships/chart" Target="../charts/chart42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1.xml"/><Relationship Id="rId5" Type="http://schemas.openxmlformats.org/officeDocument/2006/relationships/chart" Target="../charts/chart40.xml"/><Relationship Id="rId10" Type="http://schemas.openxmlformats.org/officeDocument/2006/relationships/chart" Target="../charts/chart45.xml"/><Relationship Id="rId4" Type="http://schemas.openxmlformats.org/officeDocument/2006/relationships/chart" Target="../charts/chart39.xml"/><Relationship Id="rId9" Type="http://schemas.openxmlformats.org/officeDocument/2006/relationships/chart" Target="../charts/chart4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6.xml"/><Relationship Id="rId3" Type="http://schemas.openxmlformats.org/officeDocument/2006/relationships/chart" Target="../charts/chart11.xml"/><Relationship Id="rId7" Type="http://schemas.openxmlformats.org/officeDocument/2006/relationships/chart" Target="../charts/chart15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10" Type="http://schemas.openxmlformats.org/officeDocument/2006/relationships/chart" Target="../charts/chart18.xml"/><Relationship Id="rId4" Type="http://schemas.openxmlformats.org/officeDocument/2006/relationships/chart" Target="../charts/chart12.xml"/><Relationship Id="rId9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1556792"/>
            <a:ext cx="9289032" cy="1643073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Ранняя диагностика рака, вопросы…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784976" cy="17526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Коллектив авторов: </a:t>
            </a:r>
            <a:r>
              <a:rPr lang="ru-RU" sz="2400" dirty="0" smtClean="0">
                <a:solidFill>
                  <a:schemeClr val="tx1"/>
                </a:solidFill>
              </a:rPr>
              <a:t>проф. </a:t>
            </a:r>
            <a:r>
              <a:rPr lang="ru-RU" sz="2400" dirty="0" err="1" smtClean="0">
                <a:solidFill>
                  <a:schemeClr val="tx1"/>
                </a:solidFill>
              </a:rPr>
              <a:t>Седаков</a:t>
            </a:r>
            <a:r>
              <a:rPr lang="ru-RU" sz="2400" dirty="0" smtClean="0">
                <a:solidFill>
                  <a:schemeClr val="tx1"/>
                </a:solidFill>
              </a:rPr>
              <a:t> И.Е., проф. Попович А.Ю.,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проф. </a:t>
            </a:r>
            <a:r>
              <a:rPr lang="ru-RU" sz="2400" dirty="0" err="1" smtClean="0">
                <a:solidFill>
                  <a:schemeClr val="tx1"/>
                </a:solidFill>
              </a:rPr>
              <a:t>Семикоз</a:t>
            </a:r>
            <a:r>
              <a:rPr lang="ru-RU" sz="2400" dirty="0" smtClean="0">
                <a:solidFill>
                  <a:schemeClr val="tx1"/>
                </a:solidFill>
              </a:rPr>
              <a:t> Н.Г., </a:t>
            </a:r>
            <a:r>
              <a:rPr lang="ru-RU" sz="2400" dirty="0" err="1" smtClean="0">
                <a:solidFill>
                  <a:schemeClr val="tx1"/>
                </a:solidFill>
              </a:rPr>
              <a:t>Дмуховская</a:t>
            </a:r>
            <a:r>
              <a:rPr lang="ru-RU" sz="2400" dirty="0" smtClean="0">
                <a:solidFill>
                  <a:schemeClr val="tx1"/>
                </a:solidFill>
              </a:rPr>
              <a:t> Е.А., доц. Богданов Б.А</a:t>
            </a:r>
            <a:r>
              <a:rPr lang="ru-RU" sz="2400" smtClean="0">
                <a:solidFill>
                  <a:schemeClr val="tx1"/>
                </a:solidFill>
              </a:rPr>
              <a:t>., </a:t>
            </a:r>
          </a:p>
          <a:p>
            <a:pPr algn="l"/>
            <a:r>
              <a:rPr lang="ru-RU" sz="2400" smtClean="0">
                <a:solidFill>
                  <a:schemeClr val="tx1"/>
                </a:solidFill>
              </a:rPr>
              <a:t>Готовкина</a:t>
            </a:r>
            <a:r>
              <a:rPr lang="ru-RU" sz="2400" dirty="0" smtClean="0">
                <a:solidFill>
                  <a:schemeClr val="tx1"/>
                </a:solidFill>
              </a:rPr>
              <a:t> Г.С., Соболева Г.Ю., Фролков В.В., Логунов П.В.</a:t>
            </a:r>
          </a:p>
          <a:p>
            <a:pPr algn="l"/>
            <a:endParaRPr lang="ru-RU" sz="1600" dirty="0"/>
          </a:p>
          <a:p>
            <a:pPr algn="l"/>
            <a:endParaRPr lang="ru-RU" sz="1600" dirty="0" smtClean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88640"/>
            <a:ext cx="835292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Республиканский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онкоцентр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имени профессора Г.В. Бондаря МЗ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ДНР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85278" y="6372036"/>
            <a:ext cx="1573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dirty="0"/>
              <a:t>Донецк 2020г.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Одногодичная летальность</a:t>
            </a:r>
            <a:endParaRPr lang="ru-RU" sz="36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692696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Одногодичная летальность пациентов </a:t>
            </a:r>
            <a:r>
              <a:rPr lang="ru-RU" dirty="0" smtClean="0"/>
              <a:t>в </a:t>
            </a:r>
            <a:r>
              <a:rPr lang="ru-RU" dirty="0"/>
              <a:t>Донецкой области в 2008-2013г.г. и в </a:t>
            </a:r>
            <a:r>
              <a:rPr lang="ru-RU" dirty="0" smtClean="0"/>
              <a:t>ДНР </a:t>
            </a:r>
            <a:r>
              <a:rPr lang="ru-RU" dirty="0"/>
              <a:t>в 2014-2018г.г. </a:t>
            </a:r>
            <a:r>
              <a:rPr lang="ru-RU" dirty="0" smtClean="0"/>
              <a:t>при </a:t>
            </a:r>
            <a:r>
              <a:rPr lang="ru-RU" dirty="0"/>
              <a:t>отдельных видах злокачественных новообразований %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39" y="1397000"/>
          <a:ext cx="8280924" cy="4840312"/>
        </p:xfrm>
        <a:graphic>
          <a:graphicData uri="http://schemas.openxmlformats.org/drawingml/2006/table">
            <a:tbl>
              <a:tblPr/>
              <a:tblGrid>
                <a:gridCol w="72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6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82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7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867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4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96806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Calibri"/>
                          <a:cs typeface="Times New Roman"/>
                        </a:rPr>
                        <a:t>Укр.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36,6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36,6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32,3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30,8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30,7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30,0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29,9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29,7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63,5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61,9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64,6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61,8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58,1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54,7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50,4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53,9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52,9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53,7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58,1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40,8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42,5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40,8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43,2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39,8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34,4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38,3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35,7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36,5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32,4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34,9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33,9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31,8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35,8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30,7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32,6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27,0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26,8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28,1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27,4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21,6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27,6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59,6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61,4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60,3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59,9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58,2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57,5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51,5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55,1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57,9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56,2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49,0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61,1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Меланома кожи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15,4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12,4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10,9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7,9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13,8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8,9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16,8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5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Другие ЗН кожи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5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Молочная железа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13,9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13,8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13,5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13,6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12,3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11,6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9,5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9,6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Шейка матки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21,0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17,5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15,7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17,6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13,8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25,8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25,7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21,0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19,7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18,6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14,9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15,8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16,8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Calibri"/>
                          <a:cs typeface="Times New Roman"/>
                        </a:rPr>
                        <a:t>14,5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7,8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16,3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91" marR="4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желудка</a:t>
            </a:r>
            <a:endParaRPr lang="ru-RU" sz="1400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323528" y="269776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1800" dirty="0"/>
              <a:t>Одногодичная летальность пациентов </a:t>
            </a:r>
            <a:r>
              <a:rPr lang="ru-RU" sz="1800" dirty="0" smtClean="0"/>
              <a:t>в </a:t>
            </a:r>
            <a:r>
              <a:rPr lang="ru-RU" sz="1800" dirty="0"/>
              <a:t>Донецкой области в 2008-2013г.г. и в </a:t>
            </a:r>
            <a:r>
              <a:rPr lang="ru-RU" sz="1800" dirty="0" smtClean="0"/>
              <a:t>ДНР </a:t>
            </a:r>
            <a:r>
              <a:rPr lang="ru-RU" sz="1800" dirty="0"/>
              <a:t>в </a:t>
            </a:r>
            <a:r>
              <a:rPr lang="ru-RU" sz="1800" dirty="0" smtClean="0"/>
              <a:t>2014-2018г.г</a:t>
            </a:r>
            <a:r>
              <a:rPr lang="ru-RU" sz="1800" dirty="0"/>
              <a:t>. </a:t>
            </a:r>
            <a:r>
              <a:rPr lang="ru-RU" sz="1800" dirty="0" smtClean="0"/>
              <a:t>при </a:t>
            </a:r>
            <a:r>
              <a:rPr lang="ru-RU" sz="1800" dirty="0"/>
              <a:t>отдельных видах злокачественных новообразований %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1196752"/>
          <a:ext cx="2880320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275856" y="1196752"/>
          <a:ext cx="280831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3635896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ободочной кишки</a:t>
            </a:r>
            <a:endParaRPr lang="ru-RU" sz="1400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6228184" y="1196752"/>
          <a:ext cx="2771800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680424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прямой кишки</a:t>
            </a:r>
            <a:endParaRPr lang="ru-RU" sz="1400" dirty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51520" y="2996952"/>
          <a:ext cx="288032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4293096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трахеи, бронхов, легких</a:t>
            </a:r>
            <a:endParaRPr lang="ru-RU" sz="14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396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меланома</a:t>
            </a:r>
            <a:endParaRPr lang="ru-RU" sz="14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0424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ругие ЗН кожи</a:t>
            </a:r>
            <a:endParaRPr lang="ru-RU" sz="1400" dirty="0"/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3275856" y="2996952"/>
          <a:ext cx="2827660" cy="1409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6228184" y="2996952"/>
          <a:ext cx="280831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683568" y="6237312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молочной железы</a:t>
            </a:r>
            <a:endParaRPr lang="ru-RU" sz="1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923928" y="6237312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шейки матки</a:t>
            </a:r>
            <a:endParaRPr lang="ru-RU" sz="14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516216" y="623731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предстательной железы</a:t>
            </a:r>
            <a:endParaRPr lang="ru-RU" sz="1400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251520" y="4869160"/>
          <a:ext cx="288032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3275856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6228184" y="4869160"/>
          <a:ext cx="2736304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457200" y="-15741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/>
              <a:t>Одногодичная летальность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р</a:t>
            </a:r>
            <a:r>
              <a:rPr lang="ru-RU" sz="3600" b="1" dirty="0" smtClean="0"/>
              <a:t>анняя диагностика</a:t>
            </a:r>
            <a:endParaRPr lang="ru-RU" sz="36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692696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600" dirty="0"/>
              <a:t>Ранняя диагностика при отдельных локализациях злокачественных новообразований в Донецкой области в 2008-2013г.г. и в Донецкой Народной Республике в 2014-2018г.г</a:t>
            </a:r>
            <a:r>
              <a:rPr lang="ru-RU" sz="1600" dirty="0" smtClean="0"/>
              <a:t>. (</a:t>
            </a:r>
            <a:r>
              <a:rPr lang="ru-RU" sz="1600" dirty="0"/>
              <a:t>1-2 стадия), %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340768"/>
          <a:ext cx="8352927" cy="504056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8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74606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Укр.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48,8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46,6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49,0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49,5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56,4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5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34,9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35,5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50,5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46,7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62,8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66,9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63,3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65,2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56,3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54,7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23,9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23,1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30,0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Меланома кожи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58,3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58,8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61,0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75,1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74,4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76,8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75,6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76,3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81,4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87,0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79,2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80,1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Другие ЗН кожи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88,7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89,2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92,4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91,3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86,5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86,8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92,0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Молочная железа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69,5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63,9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66,7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67,9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71,0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74,2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5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Шейка матки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68,8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74,3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72,2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79,9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76,3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66,0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73,8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43,1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43,8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45,2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38,8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42,6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16" marR="597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желудка</a:t>
            </a:r>
            <a:endParaRPr lang="ru-RU" sz="1400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1800" b="1" dirty="0"/>
              <a:t>Ранняя диагностика</a:t>
            </a:r>
            <a:r>
              <a:rPr lang="ru-RU" sz="1800" dirty="0"/>
              <a:t> (%) злокачественных новообразований </a:t>
            </a:r>
            <a:r>
              <a:rPr lang="ru-RU" sz="1800" dirty="0" smtClean="0"/>
              <a:t>у </a:t>
            </a:r>
            <a:r>
              <a:rPr lang="ru-RU" sz="1800" dirty="0"/>
              <a:t>населения Донецкой области (2008-2013г.г.) и Донецкой Народной Республики (2014-2018г.г.)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635896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ободочной кишки</a:t>
            </a:r>
            <a:endParaRPr lang="ru-RU" sz="14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0424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прямой кишки</a:t>
            </a:r>
            <a:endParaRPr lang="ru-RU" sz="1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4293096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трахеи, бронхов, легких</a:t>
            </a:r>
            <a:endParaRPr lang="ru-RU" sz="14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396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меланома</a:t>
            </a:r>
            <a:endParaRPr lang="ru-RU" sz="14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0424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ругие ЗН кожи</a:t>
            </a:r>
            <a:endParaRPr lang="ru-RU" sz="140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83568" y="6237312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молочной железы</a:t>
            </a:r>
            <a:endParaRPr lang="ru-RU" sz="1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923928" y="6237312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шейки матки</a:t>
            </a:r>
            <a:endParaRPr lang="ru-RU" sz="14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516216" y="623731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предстательной железы</a:t>
            </a:r>
            <a:endParaRPr lang="ru-RU" sz="1400" dirty="0"/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323528" y="11967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Диаграмма 24"/>
          <p:cNvGraphicFramePr/>
          <p:nvPr/>
        </p:nvGraphicFramePr>
        <p:xfrm>
          <a:off x="3275856" y="11967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Диаграмма 25"/>
          <p:cNvGraphicFramePr/>
          <p:nvPr/>
        </p:nvGraphicFramePr>
        <p:xfrm>
          <a:off x="6228184" y="11967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Диаграмма 26"/>
          <p:cNvGraphicFramePr/>
          <p:nvPr/>
        </p:nvGraphicFramePr>
        <p:xfrm>
          <a:off x="323528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Диаграмма 27"/>
          <p:cNvGraphicFramePr/>
          <p:nvPr/>
        </p:nvGraphicFramePr>
        <p:xfrm>
          <a:off x="3275856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9" name="Диаграмма 28"/>
          <p:cNvGraphicFramePr/>
          <p:nvPr/>
        </p:nvGraphicFramePr>
        <p:xfrm>
          <a:off x="6228184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0" name="Диаграмма 29"/>
          <p:cNvGraphicFramePr/>
          <p:nvPr/>
        </p:nvGraphicFramePr>
        <p:xfrm>
          <a:off x="323528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Диаграмма 30"/>
          <p:cNvGraphicFramePr/>
          <p:nvPr/>
        </p:nvGraphicFramePr>
        <p:xfrm>
          <a:off x="3275856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2" name="Диаграмма 31"/>
          <p:cNvGraphicFramePr/>
          <p:nvPr/>
        </p:nvGraphicFramePr>
        <p:xfrm>
          <a:off x="6228184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-17140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/>
              <a:t>ранняя диагностика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7410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Поздняя диагностика</a:t>
            </a:r>
            <a:endParaRPr lang="ru-RU" sz="36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620688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600" dirty="0" smtClean="0"/>
              <a:t>Поздняя заболеваемость при </a:t>
            </a:r>
            <a:r>
              <a:rPr lang="ru-RU" sz="1600" dirty="0"/>
              <a:t>отдельных видах злокачественных новообразований</a:t>
            </a:r>
          </a:p>
          <a:p>
            <a:r>
              <a:rPr lang="ru-RU" sz="1600" dirty="0"/>
              <a:t>у населения в Донецкой области в 2008-2013г.г. и в Донецкой Народной Республике в 2014-2018г.г. </a:t>
            </a:r>
          </a:p>
          <a:p>
            <a:r>
              <a:rPr lang="ru-RU" sz="1600" dirty="0"/>
              <a:t> (</a:t>
            </a:r>
            <a:r>
              <a:rPr lang="en-US" sz="1600" dirty="0"/>
              <a:t>IV</a:t>
            </a:r>
            <a:r>
              <a:rPr lang="ru-RU" sz="1600" dirty="0"/>
              <a:t>стадия и </a:t>
            </a:r>
            <a:r>
              <a:rPr lang="en-US" sz="1600" dirty="0"/>
              <a:t>III</a:t>
            </a:r>
            <a:r>
              <a:rPr lang="ru-RU" sz="1600" dirty="0"/>
              <a:t>-</a:t>
            </a:r>
            <a:r>
              <a:rPr lang="en-US" sz="1600" dirty="0"/>
              <a:t>IV</a:t>
            </a:r>
            <a:r>
              <a:rPr lang="ru-RU" sz="1600" dirty="0"/>
              <a:t> стадия для визуальных локализаций опухоли*), %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412776"/>
          <a:ext cx="8424936" cy="5256585"/>
        </p:xfrm>
        <a:graphic>
          <a:graphicData uri="http://schemas.openxmlformats.org/drawingml/2006/table">
            <a:tbl>
              <a:tblPr/>
              <a:tblGrid>
                <a:gridCol w="125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50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56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99647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Укр.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32,3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32,5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37,8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41,0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37,1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Меланома кожи*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Другие ЗН кожи*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Молочная железа*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Шейка матки*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32,6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22,3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50" marR="53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4928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желудка</a:t>
            </a:r>
            <a:endParaRPr lang="ru-RU" sz="1400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1800" b="1" dirty="0"/>
              <a:t>Ранняя диагностика</a:t>
            </a:r>
            <a:r>
              <a:rPr lang="ru-RU" sz="1800" dirty="0"/>
              <a:t> (%) злокачественных новообразований </a:t>
            </a:r>
            <a:r>
              <a:rPr lang="ru-RU" sz="1800" dirty="0" smtClean="0"/>
              <a:t>у </a:t>
            </a:r>
            <a:r>
              <a:rPr lang="ru-RU" sz="1800" dirty="0"/>
              <a:t>населения Донецкой области (2008-2013г.г.) и Донецкой Народной Республики (2014-2018г.г.)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635896" y="24928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ободочной кишки</a:t>
            </a:r>
            <a:endParaRPr lang="ru-RU" sz="14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04248" y="24928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прямой кишки</a:t>
            </a:r>
            <a:endParaRPr lang="ru-RU" sz="1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4293096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трахеи, бронхов, легких</a:t>
            </a:r>
            <a:endParaRPr lang="ru-RU" sz="14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396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меланома</a:t>
            </a:r>
            <a:endParaRPr lang="ru-RU" sz="14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0424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ругие ЗН кожи</a:t>
            </a:r>
            <a:endParaRPr lang="ru-RU" sz="140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827584" y="6237312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молочной железы</a:t>
            </a:r>
            <a:endParaRPr lang="ru-RU" sz="1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923928" y="6237312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шейки матки</a:t>
            </a:r>
            <a:endParaRPr lang="ru-RU" sz="14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516216" y="623731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предстательной железы</a:t>
            </a:r>
            <a:endParaRPr lang="ru-RU" sz="1400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323528" y="11967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3275856" y="11967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6228184" y="1196752"/>
          <a:ext cx="279189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Диаграмма 32"/>
          <p:cNvGraphicFramePr/>
          <p:nvPr/>
        </p:nvGraphicFramePr>
        <p:xfrm>
          <a:off x="323528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Диаграмма 33"/>
          <p:cNvGraphicFramePr/>
          <p:nvPr/>
        </p:nvGraphicFramePr>
        <p:xfrm>
          <a:off x="3275856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Диаграмма 34"/>
          <p:cNvGraphicFramePr/>
          <p:nvPr/>
        </p:nvGraphicFramePr>
        <p:xfrm>
          <a:off x="6228184" y="2996952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6" name="Диаграмма 35"/>
          <p:cNvGraphicFramePr/>
          <p:nvPr/>
        </p:nvGraphicFramePr>
        <p:xfrm>
          <a:off x="323528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7" name="Диаграмма 36"/>
          <p:cNvGraphicFramePr/>
          <p:nvPr/>
        </p:nvGraphicFramePr>
        <p:xfrm>
          <a:off x="3275856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8" name="Диаграмма 37"/>
          <p:cNvGraphicFramePr/>
          <p:nvPr/>
        </p:nvGraphicFramePr>
        <p:xfrm>
          <a:off x="6228184" y="4869160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457200" y="-15741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/>
              <a:t>Поздняя диагностика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методы решения проблемы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5259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Скрининг:</a:t>
            </a:r>
            <a:r>
              <a:rPr lang="ru-RU" sz="3600" b="1" dirty="0" smtClean="0"/>
              <a:t> </a:t>
            </a:r>
            <a:r>
              <a:rPr lang="ru-RU" sz="3600" dirty="0"/>
              <a:t>применение различных методов исследования, позволяющих диагностировать опухоль на ранней  доклинической </a:t>
            </a:r>
            <a:r>
              <a:rPr lang="ru-RU" sz="3600" dirty="0" smtClean="0"/>
              <a:t>стадии.</a:t>
            </a:r>
            <a:endParaRPr lang="ru-RU" sz="3600" dirty="0"/>
          </a:p>
          <a:p>
            <a:r>
              <a:rPr lang="ru-RU" sz="3600" b="1" dirty="0" smtClean="0">
                <a:solidFill>
                  <a:srgbClr val="C00000"/>
                </a:solidFill>
              </a:rPr>
              <a:t>Цель: </a:t>
            </a:r>
            <a:r>
              <a:rPr lang="ru-RU" sz="3600" dirty="0"/>
              <a:t>раннее активное выявление бессимптомного рака и его лечение</a:t>
            </a:r>
            <a:r>
              <a:rPr lang="ru-RU" sz="3600" dirty="0" smtClean="0"/>
              <a:t>.</a:t>
            </a:r>
            <a:endParaRPr lang="ru-RU" sz="3600" dirty="0"/>
          </a:p>
          <a:p>
            <a:r>
              <a:rPr lang="ru-RU" sz="3600" b="1" dirty="0" smtClean="0">
                <a:solidFill>
                  <a:srgbClr val="C00000"/>
                </a:solidFill>
              </a:rPr>
              <a:t>Требования к тесту: </a:t>
            </a:r>
            <a:r>
              <a:rPr lang="ru-RU" sz="3600" dirty="0" smtClean="0"/>
              <a:t>чувствительный, специфичный, </a:t>
            </a:r>
            <a:r>
              <a:rPr lang="ru-RU" sz="3600" dirty="0" err="1" smtClean="0"/>
              <a:t>недорогостоящий</a:t>
            </a:r>
            <a:r>
              <a:rPr lang="ru-RU" sz="3600" dirty="0" smtClean="0"/>
              <a:t>.</a:t>
            </a:r>
          </a:p>
          <a:p>
            <a:endParaRPr lang="ru-RU" sz="3600" dirty="0"/>
          </a:p>
          <a:p>
            <a:pPr>
              <a:buNone/>
            </a:pP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примеры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43528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</a:rPr>
              <a:t>Методы скрининга рака, эффективность которых  уже доказана: </a:t>
            </a:r>
            <a:endParaRPr lang="ru-RU" sz="3600" dirty="0" smtClean="0"/>
          </a:p>
          <a:p>
            <a:r>
              <a:rPr lang="ru-RU" sz="3600" b="1" dirty="0" smtClean="0">
                <a:solidFill>
                  <a:srgbClr val="C00000"/>
                </a:solidFill>
              </a:rPr>
              <a:t>рак молочной железы: </a:t>
            </a:r>
            <a:r>
              <a:rPr lang="ru-RU" sz="3600" dirty="0" smtClean="0"/>
              <a:t>маммография у </a:t>
            </a:r>
            <a:r>
              <a:rPr lang="ru-RU" sz="3600" dirty="0"/>
              <a:t>женщин 50-69 лет; </a:t>
            </a:r>
          </a:p>
          <a:p>
            <a:r>
              <a:rPr lang="ru-RU" sz="3600" b="1" dirty="0" err="1" smtClean="0">
                <a:solidFill>
                  <a:srgbClr val="C00000"/>
                </a:solidFill>
              </a:rPr>
              <a:t>предрак</a:t>
            </a:r>
            <a:r>
              <a:rPr lang="ru-RU" sz="3600" b="1" dirty="0" smtClean="0">
                <a:solidFill>
                  <a:srgbClr val="C00000"/>
                </a:solidFill>
              </a:rPr>
              <a:t> и рак шейки матки:</a:t>
            </a:r>
            <a:r>
              <a:rPr lang="ru-RU" sz="3600" dirty="0" smtClean="0"/>
              <a:t> цитологический скрининг; </a:t>
            </a:r>
            <a:endParaRPr lang="ru-RU" sz="3600" dirty="0"/>
          </a:p>
          <a:p>
            <a:r>
              <a:rPr lang="ru-RU" sz="3600" b="1" dirty="0" smtClean="0">
                <a:solidFill>
                  <a:srgbClr val="C00000"/>
                </a:solidFill>
              </a:rPr>
              <a:t>рак толстой кишки: </a:t>
            </a:r>
            <a:r>
              <a:rPr lang="ru-RU" sz="3600" dirty="0" err="1" smtClean="0"/>
              <a:t>гемокульт</a:t>
            </a:r>
            <a:r>
              <a:rPr lang="ru-RU" sz="3600" dirty="0" smtClean="0"/>
              <a:t>-тест; </a:t>
            </a:r>
            <a:endParaRPr lang="ru-RU" sz="3600" dirty="0"/>
          </a:p>
          <a:p>
            <a:r>
              <a:rPr lang="ru-RU" sz="3600" b="1" dirty="0" smtClean="0">
                <a:solidFill>
                  <a:srgbClr val="C00000"/>
                </a:solidFill>
              </a:rPr>
              <a:t>рак </a:t>
            </a:r>
            <a:r>
              <a:rPr lang="ru-RU" sz="3600" b="1" dirty="0">
                <a:solidFill>
                  <a:srgbClr val="C00000"/>
                </a:solidFill>
              </a:rPr>
              <a:t>предстательной </a:t>
            </a:r>
            <a:r>
              <a:rPr lang="ru-RU" sz="3600" b="1" dirty="0" smtClean="0">
                <a:solidFill>
                  <a:srgbClr val="C00000"/>
                </a:solidFill>
              </a:rPr>
              <a:t>железы:</a:t>
            </a:r>
            <a:r>
              <a:rPr lang="ru-RU" sz="3600" dirty="0" smtClean="0"/>
              <a:t> тест </a:t>
            </a:r>
            <a:r>
              <a:rPr lang="ru-RU" sz="3600" dirty="0"/>
              <a:t>на </a:t>
            </a:r>
            <a:r>
              <a:rPr lang="ru-RU" sz="3600" dirty="0" err="1"/>
              <a:t>простатспецфический</a:t>
            </a:r>
            <a:r>
              <a:rPr lang="ru-RU" sz="3600" dirty="0"/>
              <a:t> антиген + УЗИ предстательной железы.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примеры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2083" y="692696"/>
            <a:ext cx="8435280" cy="489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b="1" dirty="0">
                <a:solidFill>
                  <a:srgbClr val="C00000"/>
                </a:solidFill>
              </a:rPr>
              <a:t>Методы скрининга, эффективность которых  изучается, но она </a:t>
            </a:r>
            <a:r>
              <a:rPr lang="ru-RU" sz="2600" b="1" dirty="0" smtClean="0">
                <a:solidFill>
                  <a:srgbClr val="C00000"/>
                </a:solidFill>
              </a:rPr>
              <a:t>очевидна: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</a:t>
            </a:r>
            <a:r>
              <a:rPr lang="ru-RU" sz="2600" b="1" dirty="0">
                <a:solidFill>
                  <a:srgbClr val="C00000"/>
                </a:solidFill>
              </a:rPr>
              <a:t>молочной железы </a:t>
            </a:r>
            <a:r>
              <a:rPr lang="ru-RU" sz="2600" dirty="0"/>
              <a:t>- УЗИ и маммография  у женщин моложе 50 </a:t>
            </a:r>
            <a:r>
              <a:rPr lang="ru-RU" sz="2600" dirty="0" smtClean="0"/>
              <a:t>лет;</a:t>
            </a:r>
            <a:endParaRPr lang="ru-RU" sz="2600" dirty="0"/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</a:t>
            </a:r>
            <a:r>
              <a:rPr lang="ru-RU" sz="2600" b="1" dirty="0">
                <a:solidFill>
                  <a:srgbClr val="C00000"/>
                </a:solidFill>
              </a:rPr>
              <a:t>шейки матки </a:t>
            </a:r>
            <a:r>
              <a:rPr lang="ru-RU" sz="2600" dirty="0"/>
              <a:t>- тестирование на вирус папилломы человека;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</a:t>
            </a:r>
            <a:r>
              <a:rPr lang="ru-RU" sz="2600" b="1" dirty="0">
                <a:solidFill>
                  <a:srgbClr val="C00000"/>
                </a:solidFill>
              </a:rPr>
              <a:t>толстой кишки </a:t>
            </a:r>
            <a:r>
              <a:rPr lang="ru-RU" sz="2600" dirty="0"/>
              <a:t>- </a:t>
            </a:r>
            <a:r>
              <a:rPr lang="ru-RU" sz="2600" dirty="0" err="1"/>
              <a:t>колоноскопия</a:t>
            </a:r>
            <a:r>
              <a:rPr lang="ru-RU" sz="2600" dirty="0"/>
              <a:t>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</a:t>
            </a:r>
            <a:r>
              <a:rPr lang="ru-RU" sz="2600" b="1" dirty="0">
                <a:solidFill>
                  <a:srgbClr val="C00000"/>
                </a:solidFill>
              </a:rPr>
              <a:t>легкого</a:t>
            </a:r>
            <a:r>
              <a:rPr lang="ru-RU" sz="2600" dirty="0"/>
              <a:t> - </a:t>
            </a:r>
            <a:r>
              <a:rPr lang="ru-RU" sz="2600" dirty="0" err="1"/>
              <a:t>низкодозовая</a:t>
            </a:r>
            <a:r>
              <a:rPr lang="ru-RU" sz="2600" dirty="0"/>
              <a:t> компьютерная томография;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</a:t>
            </a:r>
            <a:r>
              <a:rPr lang="ru-RU" sz="2600" b="1" dirty="0">
                <a:solidFill>
                  <a:srgbClr val="C00000"/>
                </a:solidFill>
              </a:rPr>
              <a:t>желудка</a:t>
            </a:r>
            <a:r>
              <a:rPr lang="ru-RU" sz="2600" dirty="0"/>
              <a:t> -  антитела к </a:t>
            </a:r>
            <a:r>
              <a:rPr lang="ru-RU" sz="2600" dirty="0" err="1"/>
              <a:t>Helicobacter</a:t>
            </a:r>
            <a:r>
              <a:rPr lang="ru-RU" sz="2600" dirty="0"/>
              <a:t> </a:t>
            </a:r>
            <a:r>
              <a:rPr lang="ru-RU" sz="2600" dirty="0" err="1"/>
              <a:t>pylori</a:t>
            </a:r>
            <a:r>
              <a:rPr lang="ru-RU" sz="2600" dirty="0"/>
              <a:t> + гастроскопия;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яичника</a:t>
            </a:r>
            <a:r>
              <a:rPr lang="ru-RU" sz="2600" dirty="0" smtClean="0"/>
              <a:t> -</a:t>
            </a:r>
            <a:r>
              <a:rPr lang="ru-RU" sz="2600" dirty="0"/>
              <a:t> маркер СА 125 + УЗИ;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кожи и</a:t>
            </a:r>
            <a:r>
              <a:rPr lang="ru-RU" sz="2600" b="1" dirty="0">
                <a:solidFill>
                  <a:srgbClr val="C00000"/>
                </a:solidFill>
              </a:rPr>
              <a:t> </a:t>
            </a:r>
            <a:r>
              <a:rPr lang="ru-RU" sz="2600" b="1" dirty="0" smtClean="0">
                <a:solidFill>
                  <a:srgbClr val="C00000"/>
                </a:solidFill>
              </a:rPr>
              <a:t>меланома</a:t>
            </a:r>
            <a:r>
              <a:rPr lang="ru-RU" sz="2600" dirty="0" smtClean="0"/>
              <a:t> </a:t>
            </a:r>
            <a:r>
              <a:rPr lang="ru-RU" sz="2600" dirty="0"/>
              <a:t>-  </a:t>
            </a:r>
            <a:r>
              <a:rPr lang="ru-RU" sz="2600" dirty="0" err="1"/>
              <a:t>дерматоскопия</a:t>
            </a:r>
            <a:r>
              <a:rPr lang="ru-RU" sz="2600" dirty="0"/>
              <a:t>;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рак полости рта</a:t>
            </a:r>
            <a:r>
              <a:rPr lang="ru-RU" sz="2600" dirty="0" smtClean="0"/>
              <a:t> </a:t>
            </a:r>
            <a:r>
              <a:rPr lang="ru-RU" sz="2600" dirty="0"/>
              <a:t>-  визуальное </a:t>
            </a:r>
            <a:r>
              <a:rPr lang="ru-RU" sz="2600" dirty="0" smtClean="0"/>
              <a:t>обследование.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примеры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435280" cy="489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>
                <a:solidFill>
                  <a:srgbClr val="C00000"/>
                </a:solidFill>
              </a:rPr>
              <a:t>Методы скрининга, неэффективность которых доказана и они не </a:t>
            </a:r>
            <a:r>
              <a:rPr lang="ru-RU" sz="3200" b="1" dirty="0" smtClean="0">
                <a:solidFill>
                  <a:srgbClr val="C00000"/>
                </a:solidFill>
              </a:rPr>
              <a:t>могут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применятся </a:t>
            </a:r>
            <a:r>
              <a:rPr lang="ru-RU" sz="3200" b="1" dirty="0">
                <a:solidFill>
                  <a:srgbClr val="C00000"/>
                </a:solidFill>
              </a:rPr>
              <a:t>для </a:t>
            </a:r>
            <a:r>
              <a:rPr lang="ru-RU" sz="3200" b="1" dirty="0" err="1">
                <a:solidFill>
                  <a:srgbClr val="C00000"/>
                </a:solidFill>
              </a:rPr>
              <a:t>доклинческой</a:t>
            </a:r>
            <a:r>
              <a:rPr lang="ru-RU" sz="3200" b="1" dirty="0">
                <a:solidFill>
                  <a:srgbClr val="C00000"/>
                </a:solidFill>
              </a:rPr>
              <a:t> диагностики </a:t>
            </a:r>
            <a:r>
              <a:rPr lang="ru-RU" sz="3200" b="1" dirty="0" err="1">
                <a:solidFill>
                  <a:srgbClr val="C00000"/>
                </a:solidFill>
              </a:rPr>
              <a:t>заболеваня</a:t>
            </a:r>
            <a:r>
              <a:rPr lang="ru-RU" sz="3200" b="1" dirty="0">
                <a:solidFill>
                  <a:srgbClr val="C00000"/>
                </a:solidFill>
              </a:rPr>
              <a:t>: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C00000"/>
                </a:solidFill>
              </a:rPr>
              <a:t>рака </a:t>
            </a:r>
            <a:r>
              <a:rPr lang="ru-RU" sz="3200" b="1" dirty="0">
                <a:solidFill>
                  <a:srgbClr val="C00000"/>
                </a:solidFill>
              </a:rPr>
              <a:t>легкого </a:t>
            </a:r>
            <a:r>
              <a:rPr lang="ru-RU" sz="3200" dirty="0" smtClean="0"/>
              <a:t>- рентгенография </a:t>
            </a:r>
            <a:r>
              <a:rPr lang="ru-RU" sz="3200" dirty="0"/>
              <a:t>грудной клетки;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C00000"/>
                </a:solidFill>
              </a:rPr>
              <a:t>рак молочной железы </a:t>
            </a:r>
            <a:r>
              <a:rPr lang="ru-RU" sz="3200" dirty="0" smtClean="0"/>
              <a:t>- </a:t>
            </a:r>
            <a:r>
              <a:rPr lang="ru-RU" sz="3200" dirty="0" err="1" smtClean="0"/>
              <a:t>самообследование</a:t>
            </a:r>
            <a:r>
              <a:rPr lang="ru-RU" sz="3200" dirty="0" smtClean="0"/>
              <a:t> </a:t>
            </a:r>
            <a:r>
              <a:rPr lang="ru-RU" sz="3200" dirty="0"/>
              <a:t>для </a:t>
            </a:r>
            <a:r>
              <a:rPr lang="ru-RU" sz="3200" dirty="0" smtClean="0"/>
              <a:t>скрининга;</a:t>
            </a:r>
            <a:endParaRPr lang="ru-RU" sz="3200" dirty="0"/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!    методы</a:t>
            </a:r>
            <a:r>
              <a:rPr lang="ru-RU" sz="3200" b="1" dirty="0">
                <a:solidFill>
                  <a:srgbClr val="C00000"/>
                </a:solidFill>
              </a:rPr>
              <a:t>, которые не применяются для скрининга, могут быть применены в диагностике заболеваний.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Увеличение общей заболеваемости </a:t>
            </a:r>
            <a:br>
              <a:rPr lang="ru-RU" sz="4400" b="1" dirty="0" smtClean="0"/>
            </a:br>
            <a:r>
              <a:rPr lang="ru-RU" sz="4400" b="1" dirty="0" smtClean="0"/>
              <a:t>причины и проблематика: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увеличение продолжительности жизни.</a:t>
            </a:r>
          </a:p>
          <a:p>
            <a:r>
              <a:rPr lang="ru-RU" sz="2800" dirty="0" smtClean="0"/>
              <a:t>В течении жизни в среднем заболеет раком от </a:t>
            </a:r>
            <a:r>
              <a:rPr lang="ru-RU" sz="2800" b="1" dirty="0">
                <a:solidFill>
                  <a:srgbClr val="C00000"/>
                </a:solidFill>
              </a:rPr>
              <a:t>25% </a:t>
            </a:r>
            <a:r>
              <a:rPr lang="ru-RU" sz="2800" b="1" dirty="0" smtClean="0">
                <a:solidFill>
                  <a:srgbClr val="C00000"/>
                </a:solidFill>
              </a:rPr>
              <a:t>до 50% </a:t>
            </a:r>
            <a:r>
              <a:rPr lang="ru-RU" sz="2800" dirty="0" smtClean="0"/>
              <a:t>населения земного шара.</a:t>
            </a:r>
          </a:p>
          <a:p>
            <a:r>
              <a:rPr lang="ru-RU" sz="2800" dirty="0" smtClean="0"/>
              <a:t>более </a:t>
            </a:r>
            <a:r>
              <a:rPr lang="ru-RU" sz="2800" b="1" dirty="0">
                <a:solidFill>
                  <a:srgbClr val="C00000"/>
                </a:solidFill>
              </a:rPr>
              <a:t>12 миллионов </a:t>
            </a:r>
            <a:r>
              <a:rPr lang="ru-RU" sz="2800" dirty="0"/>
              <a:t>вновь </a:t>
            </a:r>
            <a:r>
              <a:rPr lang="ru-RU" sz="2800" dirty="0" smtClean="0"/>
              <a:t>заболевших в год.</a:t>
            </a:r>
          </a:p>
          <a:p>
            <a:r>
              <a:rPr lang="ru-RU" sz="2800" dirty="0" smtClean="0"/>
              <a:t>рак </a:t>
            </a:r>
            <a:r>
              <a:rPr lang="ru-RU" sz="2800" dirty="0"/>
              <a:t>является </a:t>
            </a:r>
            <a:r>
              <a:rPr lang="ru-RU" sz="2800" b="1" dirty="0">
                <a:solidFill>
                  <a:srgbClr val="C00000"/>
                </a:solidFill>
              </a:rPr>
              <a:t>второй</a:t>
            </a:r>
            <a:r>
              <a:rPr lang="ru-RU" sz="2800" dirty="0"/>
              <a:t> по частоте причиной </a:t>
            </a:r>
            <a:r>
              <a:rPr lang="ru-RU" sz="2800" b="1" dirty="0">
                <a:solidFill>
                  <a:srgbClr val="C00000"/>
                </a:solidFill>
              </a:rPr>
              <a:t>смертности и </a:t>
            </a:r>
            <a:r>
              <a:rPr lang="ru-RU" sz="2800" b="1" dirty="0" err="1">
                <a:solidFill>
                  <a:srgbClr val="C00000"/>
                </a:solidFill>
              </a:rPr>
              <a:t>инвалидизации</a:t>
            </a:r>
            <a:r>
              <a:rPr lang="ru-RU" sz="2800" dirty="0"/>
              <a:t> населения в </a:t>
            </a:r>
            <a:r>
              <a:rPr lang="ru-RU" sz="2800" dirty="0" smtClean="0"/>
              <a:t>мире, </a:t>
            </a:r>
            <a:r>
              <a:rPr lang="ru-RU" sz="2800" dirty="0"/>
              <a:t>п</a:t>
            </a:r>
            <a:r>
              <a:rPr lang="ru-RU" sz="2800" dirty="0" smtClean="0"/>
              <a:t>осле сердечно-сосудистой патологии.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низкий уровень </a:t>
            </a:r>
            <a:r>
              <a:rPr lang="ru-RU" sz="2800" b="1" dirty="0" err="1" smtClean="0">
                <a:solidFill>
                  <a:srgbClr val="C00000"/>
                </a:solidFill>
              </a:rPr>
              <a:t>онконастороженности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врачей первичного звена (семейные врачи и врачи общей практики).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«Ранний рак»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Не </a:t>
            </a:r>
            <a:r>
              <a:rPr lang="ru-RU" sz="3200" dirty="0">
                <a:solidFill>
                  <a:srgbClr val="C00000"/>
                </a:solidFill>
              </a:rPr>
              <a:t>существует </a:t>
            </a:r>
            <a:r>
              <a:rPr lang="ru-RU" sz="3200" dirty="0" smtClean="0"/>
              <a:t>универсальных </a:t>
            </a:r>
            <a:r>
              <a:rPr lang="ru-RU" sz="3200" dirty="0"/>
              <a:t>маркеров и  лабораторной диагностики раннего рака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«ранний </a:t>
            </a:r>
            <a:r>
              <a:rPr lang="ru-RU" sz="3200" dirty="0"/>
              <a:t>рак» </a:t>
            </a:r>
            <a:r>
              <a:rPr lang="ru-RU" sz="3200" dirty="0">
                <a:solidFill>
                  <a:srgbClr val="C00000"/>
                </a:solidFill>
              </a:rPr>
              <a:t>может быть установлен только на основании  морфологического</a:t>
            </a:r>
            <a:r>
              <a:rPr lang="ru-RU" sz="3200" dirty="0"/>
              <a:t>( чаще гистологического) исследования. </a:t>
            </a:r>
            <a:endParaRPr lang="ru-RU" sz="3200" dirty="0" smtClean="0"/>
          </a:p>
          <a:p>
            <a:r>
              <a:rPr lang="ru-RU" sz="3200" dirty="0" smtClean="0"/>
              <a:t>«Ранний рак» </a:t>
            </a:r>
            <a:r>
              <a:rPr lang="ru-RU" sz="3200" dirty="0"/>
              <a:t>– </a:t>
            </a:r>
            <a:r>
              <a:rPr lang="ru-RU" sz="3200" dirty="0">
                <a:solidFill>
                  <a:srgbClr val="C00000"/>
                </a:solidFill>
              </a:rPr>
              <a:t>опухоль развивающаяся в пределах слизистой, не способная к метастазированию</a:t>
            </a:r>
            <a:r>
              <a:rPr lang="ru-RU" sz="3200" dirty="0"/>
              <a:t>. 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Радикальное </a:t>
            </a:r>
            <a:r>
              <a:rPr lang="ru-RU" sz="3200" dirty="0">
                <a:solidFill>
                  <a:srgbClr val="C00000"/>
                </a:solidFill>
              </a:rPr>
              <a:t>хирургическое лечение </a:t>
            </a:r>
            <a:r>
              <a:rPr lang="ru-RU" sz="3200" dirty="0"/>
              <a:t>многих опухолей в стадии «раннего рака» </a:t>
            </a:r>
            <a:r>
              <a:rPr lang="ru-RU" sz="3200" dirty="0">
                <a:solidFill>
                  <a:srgbClr val="C00000"/>
                </a:solidFill>
              </a:rPr>
              <a:t>приводит к полному излечению</a:t>
            </a:r>
            <a:r>
              <a:rPr lang="ru-RU" sz="3200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/>
              <a:t>Предраковые</a:t>
            </a:r>
            <a:r>
              <a:rPr lang="ru-RU" sz="4000" b="1" dirty="0" smtClean="0"/>
              <a:t> заболевания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867328" cy="53571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800" b="1" dirty="0" err="1">
                <a:solidFill>
                  <a:srgbClr val="C00000"/>
                </a:solidFill>
              </a:rPr>
              <a:t>Предраковые</a:t>
            </a:r>
            <a:r>
              <a:rPr lang="ru-RU" sz="3800" b="1" dirty="0">
                <a:solidFill>
                  <a:srgbClr val="C00000"/>
                </a:solidFill>
              </a:rPr>
              <a:t> заболевания </a:t>
            </a:r>
            <a:r>
              <a:rPr lang="ru-RU" sz="3800" dirty="0"/>
              <a:t>– </a:t>
            </a:r>
            <a:r>
              <a:rPr lang="ru-RU" sz="3800" dirty="0" smtClean="0"/>
              <a:t>хронические</a:t>
            </a:r>
          </a:p>
          <a:p>
            <a:pPr>
              <a:buNone/>
            </a:pPr>
            <a:r>
              <a:rPr lang="ru-RU" sz="3800" dirty="0" smtClean="0"/>
              <a:t>заболевания</a:t>
            </a:r>
            <a:r>
              <a:rPr lang="ru-RU" sz="3800" dirty="0"/>
              <a:t>, на фоне которых </a:t>
            </a:r>
            <a:r>
              <a:rPr lang="ru-RU" sz="3800" dirty="0" smtClean="0"/>
              <a:t>возможно</a:t>
            </a:r>
          </a:p>
          <a:p>
            <a:pPr>
              <a:buNone/>
            </a:pPr>
            <a:r>
              <a:rPr lang="ru-RU" sz="3800" dirty="0" smtClean="0"/>
              <a:t>возникновение </a:t>
            </a:r>
            <a:r>
              <a:rPr lang="ru-RU" sz="3800" b="1" dirty="0">
                <a:solidFill>
                  <a:srgbClr val="C00000"/>
                </a:solidFill>
              </a:rPr>
              <a:t>злокачественной опухоли</a:t>
            </a:r>
            <a:r>
              <a:rPr lang="ru-RU" sz="3800" dirty="0"/>
              <a:t>. </a:t>
            </a:r>
            <a:endParaRPr lang="ru-RU" sz="3800" dirty="0" smtClean="0"/>
          </a:p>
          <a:p>
            <a:r>
              <a:rPr lang="ru-RU" sz="3800" dirty="0" smtClean="0"/>
              <a:t>фазы </a:t>
            </a:r>
            <a:r>
              <a:rPr lang="ru-RU" sz="3800" dirty="0"/>
              <a:t>морфогенеза: </a:t>
            </a:r>
            <a:endParaRPr lang="ru-RU" sz="3800" dirty="0" smtClean="0"/>
          </a:p>
          <a:p>
            <a:r>
              <a:rPr lang="ru-RU" sz="3800" b="1" dirty="0" smtClean="0">
                <a:solidFill>
                  <a:srgbClr val="C00000"/>
                </a:solidFill>
              </a:rPr>
              <a:t>I</a:t>
            </a:r>
            <a:r>
              <a:rPr lang="ru-RU" sz="3800" b="1" dirty="0">
                <a:solidFill>
                  <a:srgbClr val="C00000"/>
                </a:solidFill>
              </a:rPr>
              <a:t> - </a:t>
            </a:r>
            <a:r>
              <a:rPr lang="ru-RU" sz="3800" b="1" dirty="0" err="1">
                <a:solidFill>
                  <a:srgbClr val="C00000"/>
                </a:solidFill>
              </a:rPr>
              <a:t>предраковые</a:t>
            </a:r>
            <a:r>
              <a:rPr lang="ru-RU" sz="3800" b="1" dirty="0">
                <a:solidFill>
                  <a:srgbClr val="C00000"/>
                </a:solidFill>
              </a:rPr>
              <a:t> состояния</a:t>
            </a:r>
            <a:r>
              <a:rPr lang="ru-RU" sz="3800" dirty="0"/>
              <a:t> - факультативный </a:t>
            </a:r>
            <a:r>
              <a:rPr lang="ru-RU" sz="3800" dirty="0" err="1"/>
              <a:t>предрак</a:t>
            </a:r>
            <a:r>
              <a:rPr lang="ru-RU" sz="3800" dirty="0"/>
              <a:t>; </a:t>
            </a:r>
            <a:endParaRPr lang="ru-RU" sz="3800" dirty="0" smtClean="0"/>
          </a:p>
          <a:p>
            <a:r>
              <a:rPr lang="ru-RU" sz="3800" b="1" dirty="0" smtClean="0">
                <a:solidFill>
                  <a:srgbClr val="C00000"/>
                </a:solidFill>
              </a:rPr>
              <a:t>II</a:t>
            </a:r>
            <a:r>
              <a:rPr lang="ru-RU" sz="3800" b="1" dirty="0">
                <a:solidFill>
                  <a:srgbClr val="C00000"/>
                </a:solidFill>
              </a:rPr>
              <a:t> - </a:t>
            </a:r>
            <a:r>
              <a:rPr lang="ru-RU" sz="3800" b="1" dirty="0" err="1">
                <a:solidFill>
                  <a:srgbClr val="C00000"/>
                </a:solidFill>
              </a:rPr>
              <a:t>предраковые</a:t>
            </a:r>
            <a:r>
              <a:rPr lang="ru-RU" sz="3800" b="1" dirty="0">
                <a:solidFill>
                  <a:srgbClr val="C00000"/>
                </a:solidFill>
              </a:rPr>
              <a:t> условия</a:t>
            </a:r>
            <a:r>
              <a:rPr lang="ru-RU" sz="3800" dirty="0"/>
              <a:t> - облигатный </a:t>
            </a:r>
            <a:r>
              <a:rPr lang="ru-RU" sz="3800" dirty="0" err="1"/>
              <a:t>предрак</a:t>
            </a:r>
            <a:r>
              <a:rPr lang="ru-RU" sz="3800" dirty="0"/>
              <a:t>; </a:t>
            </a:r>
            <a:endParaRPr lang="ru-RU" sz="3800" dirty="0" smtClean="0"/>
          </a:p>
          <a:p>
            <a:r>
              <a:rPr lang="ru-RU" sz="3800" b="1" dirty="0" smtClean="0">
                <a:solidFill>
                  <a:srgbClr val="C00000"/>
                </a:solidFill>
              </a:rPr>
              <a:t>III</a:t>
            </a:r>
            <a:r>
              <a:rPr lang="ru-RU" sz="3800" b="1" dirty="0">
                <a:solidFill>
                  <a:srgbClr val="C00000"/>
                </a:solidFill>
              </a:rPr>
              <a:t> - </a:t>
            </a:r>
            <a:r>
              <a:rPr lang="ru-RU" sz="3800" b="1" dirty="0" err="1">
                <a:solidFill>
                  <a:srgbClr val="C00000"/>
                </a:solidFill>
              </a:rPr>
              <a:t>прединвазивный</a:t>
            </a:r>
            <a:r>
              <a:rPr lang="ru-RU" sz="3800" b="1" dirty="0">
                <a:solidFill>
                  <a:srgbClr val="C00000"/>
                </a:solidFill>
              </a:rPr>
              <a:t> рак</a:t>
            </a:r>
            <a:r>
              <a:rPr lang="ru-RU" sz="3800" dirty="0"/>
              <a:t> - </a:t>
            </a:r>
            <a:r>
              <a:rPr lang="ru-RU" sz="3800" i="1" dirty="0" err="1"/>
              <a:t>carcinoma</a:t>
            </a:r>
            <a:r>
              <a:rPr lang="ru-RU" sz="3800" i="1" dirty="0"/>
              <a:t> </a:t>
            </a:r>
            <a:r>
              <a:rPr lang="ru-RU" sz="3800" i="1" dirty="0" err="1"/>
              <a:t>in</a:t>
            </a:r>
            <a:r>
              <a:rPr lang="ru-RU" sz="3800" i="1" dirty="0"/>
              <a:t> </a:t>
            </a:r>
            <a:r>
              <a:rPr lang="ru-RU" sz="3800" i="1" dirty="0" err="1"/>
              <a:t>situ</a:t>
            </a:r>
            <a:r>
              <a:rPr lang="ru-RU" sz="3800" i="1" dirty="0"/>
              <a:t> </a:t>
            </a:r>
            <a:r>
              <a:rPr lang="ru-RU" sz="3800" dirty="0"/>
              <a:t>и </a:t>
            </a:r>
            <a:endParaRPr lang="ru-RU" sz="3800" dirty="0" smtClean="0"/>
          </a:p>
          <a:p>
            <a:r>
              <a:rPr lang="ru-RU" sz="3800" b="1" dirty="0" smtClean="0">
                <a:solidFill>
                  <a:srgbClr val="C00000"/>
                </a:solidFill>
              </a:rPr>
              <a:t>IV</a:t>
            </a:r>
            <a:r>
              <a:rPr lang="ru-RU" sz="3800" b="1" dirty="0">
                <a:solidFill>
                  <a:srgbClr val="C00000"/>
                </a:solidFill>
              </a:rPr>
              <a:t> - ранний </a:t>
            </a:r>
            <a:r>
              <a:rPr lang="ru-RU" sz="3800" b="1" dirty="0" err="1">
                <a:solidFill>
                  <a:srgbClr val="C00000"/>
                </a:solidFill>
              </a:rPr>
              <a:t>инвазивный</a:t>
            </a:r>
            <a:r>
              <a:rPr lang="ru-RU" sz="3800" b="1" dirty="0">
                <a:solidFill>
                  <a:srgbClr val="C00000"/>
                </a:solidFill>
              </a:rPr>
              <a:t> рак.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методы решения проблемы</a:t>
            </a:r>
            <a:br>
              <a:rPr lang="ru-RU" sz="4400" b="1" dirty="0" smtClean="0"/>
            </a:b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52596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Скрининг</a:t>
            </a:r>
            <a:r>
              <a:rPr lang="ru-RU" sz="1800" dirty="0" smtClean="0"/>
              <a:t>, как метод ранней диагностики с использованием соответствующего оборудования</a:t>
            </a:r>
          </a:p>
          <a:p>
            <a:pPr>
              <a:buNone/>
            </a:pPr>
            <a:r>
              <a:rPr lang="ru-RU" sz="1800" dirty="0">
                <a:solidFill>
                  <a:srgbClr val="FF0000"/>
                </a:solidFill>
              </a:rPr>
              <a:t>	</a:t>
            </a:r>
            <a:r>
              <a:rPr lang="ru-RU" sz="1800" b="1" dirty="0" smtClean="0">
                <a:solidFill>
                  <a:srgbClr val="FF0000"/>
                </a:solidFill>
              </a:rPr>
              <a:t>Для женщин</a:t>
            </a:r>
            <a:r>
              <a:rPr lang="ru-RU" sz="1800" dirty="0">
                <a:solidFill>
                  <a:srgbClr val="FF0000"/>
                </a:solidFill>
              </a:rPr>
              <a:t>:</a:t>
            </a:r>
            <a:r>
              <a:rPr lang="ru-RU" sz="1800" dirty="0" smtClean="0">
                <a:solidFill>
                  <a:srgbClr val="FF0000"/>
                </a:solidFill>
              </a:rPr>
              <a:t> опрос, общий осмотр, маммография/УЗИ, рентгенография/лучше КТ  ОГК,  гастроскопия, </a:t>
            </a:r>
            <a:r>
              <a:rPr lang="ru-RU" sz="1800" dirty="0" err="1" smtClean="0">
                <a:solidFill>
                  <a:srgbClr val="FF0000"/>
                </a:solidFill>
              </a:rPr>
              <a:t>колоноскопия</a:t>
            </a:r>
            <a:r>
              <a:rPr lang="ru-RU" sz="1800" dirty="0" smtClean="0">
                <a:solidFill>
                  <a:srgbClr val="FF0000"/>
                </a:solidFill>
              </a:rPr>
              <a:t>, осмотр гинеколога, </a:t>
            </a:r>
            <a:r>
              <a:rPr lang="ru-RU" sz="1800" dirty="0" err="1" smtClean="0">
                <a:solidFill>
                  <a:srgbClr val="FF0000"/>
                </a:solidFill>
              </a:rPr>
              <a:t>кольпоскопия</a:t>
            </a:r>
            <a:r>
              <a:rPr lang="ru-RU" sz="1800" dirty="0" smtClean="0">
                <a:solidFill>
                  <a:srgbClr val="FF0000"/>
                </a:solidFill>
              </a:rPr>
              <a:t>.</a:t>
            </a:r>
            <a:endParaRPr lang="ru-RU" sz="1800" dirty="0" smtClean="0"/>
          </a:p>
          <a:p>
            <a:pPr>
              <a:buNone/>
            </a:pP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  </a:t>
            </a:r>
            <a:r>
              <a:rPr lang="ru-RU" sz="1800" b="1" dirty="0" smtClean="0">
                <a:solidFill>
                  <a:schemeClr val="bg1"/>
                </a:solidFill>
              </a:rPr>
              <a:t>Для мужчин</a:t>
            </a:r>
            <a:r>
              <a:rPr lang="ru-RU" sz="1800" dirty="0" smtClean="0">
                <a:solidFill>
                  <a:schemeClr val="bg1"/>
                </a:solidFill>
              </a:rPr>
              <a:t>:  опрос, общий осмотр, рентгенография/лучше КТ  ОГК, гастроскопия, </a:t>
            </a:r>
            <a:r>
              <a:rPr lang="ru-RU" sz="1800" dirty="0" err="1" smtClean="0">
                <a:solidFill>
                  <a:schemeClr val="bg1"/>
                </a:solidFill>
              </a:rPr>
              <a:t>колоноскопия</a:t>
            </a:r>
            <a:r>
              <a:rPr lang="ru-RU" sz="1800" dirty="0" smtClean="0">
                <a:solidFill>
                  <a:schemeClr val="bg1"/>
                </a:solidFill>
              </a:rPr>
              <a:t> , уровень ПСА (при необходимости осмотр уролога</a:t>
            </a:r>
            <a:r>
              <a:rPr lang="ru-RU" sz="1800" dirty="0" smtClean="0">
                <a:solidFill>
                  <a:schemeClr val="accent1"/>
                </a:solidFill>
              </a:rPr>
              <a:t>).</a:t>
            </a:r>
            <a:endParaRPr lang="ru-RU" sz="1800" dirty="0"/>
          </a:p>
          <a:p>
            <a:r>
              <a:rPr lang="ru-RU" sz="1800" b="1" dirty="0" smtClean="0"/>
              <a:t>Применение малоинвазивных высокоспецифичных и эффективных методов на раннем этапе диагностики рака.</a:t>
            </a:r>
            <a:endParaRPr lang="ru-RU" sz="1800" dirty="0"/>
          </a:p>
          <a:p>
            <a:r>
              <a:rPr lang="ru-RU" sz="1800" b="1" dirty="0" err="1" smtClean="0"/>
              <a:t>Онконастороженность</a:t>
            </a:r>
            <a:r>
              <a:rPr lang="ru-RU" sz="1800" dirty="0" smtClean="0"/>
              <a:t> смежных специалистов и врачей первичного звена</a:t>
            </a:r>
          </a:p>
          <a:p>
            <a:r>
              <a:rPr lang="ru-RU" sz="1800" b="1" dirty="0" smtClean="0"/>
              <a:t>Обязательная верификация диагноза 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         Соскоб с поверхности опухоли, мазок– отпечаток. Пункция опухоли (под 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рентген-, УЗИ- или КТ- контролем).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Лапароскопия или торакоскопия. Эндоскопическое исследование с биопсией. 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</a:t>
            </a:r>
            <a:r>
              <a:rPr lang="ru-RU" sz="1800" dirty="0" err="1" smtClean="0"/>
              <a:t>Трепанбиопсия</a:t>
            </a:r>
            <a:r>
              <a:rPr lang="ru-RU" sz="1800" dirty="0" smtClean="0"/>
              <a:t> опухоли(молочной железы, мягких тканей, костей). Открытая 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биопсия опухоли (</a:t>
            </a:r>
            <a:r>
              <a:rPr lang="ru-RU" sz="1800" dirty="0" err="1" smtClean="0"/>
              <a:t>инцизионная</a:t>
            </a:r>
            <a:r>
              <a:rPr lang="ru-RU" sz="1800" dirty="0" smtClean="0"/>
              <a:t>, </a:t>
            </a:r>
            <a:r>
              <a:rPr lang="ru-RU" sz="1800" dirty="0" err="1" smtClean="0"/>
              <a:t>эксцизионная</a:t>
            </a:r>
            <a:r>
              <a:rPr lang="ru-RU" sz="1800" dirty="0" smtClean="0"/>
              <a:t>). </a:t>
            </a:r>
            <a:r>
              <a:rPr lang="ru-RU" sz="1800" dirty="0" err="1" smtClean="0"/>
              <a:t>Интраоперационное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морфологическое исследование. </a:t>
            </a:r>
          </a:p>
          <a:p>
            <a:pPr>
              <a:buNone/>
            </a:pP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143000"/>
          </a:xfrm>
        </p:spPr>
        <p:txBody>
          <a:bodyPr/>
          <a:lstStyle/>
          <a:p>
            <a:r>
              <a:rPr lang="ru-RU" b="1" dirty="0" smtClean="0"/>
              <a:t>Выбор за вами!</a:t>
            </a:r>
            <a:endParaRPr lang="ru-RU" b="1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95536" y="6496744"/>
            <a:ext cx="8435280" cy="6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докладчик: </a:t>
            </a:r>
            <a:r>
              <a:rPr lang="ru-RU" sz="1600" b="1" dirty="0" err="1" smtClean="0"/>
              <a:t>Логунов</a:t>
            </a:r>
            <a:r>
              <a:rPr lang="ru-RU" sz="1600" b="1" dirty="0" smtClean="0"/>
              <a:t> П.В. </a:t>
            </a:r>
            <a:endParaRPr lang="ru-RU" sz="1600" dirty="0" smtClean="0"/>
          </a:p>
        </p:txBody>
      </p:sp>
      <p:pic>
        <p:nvPicPr>
          <p:cNvPr id="37890" name="Picture 2" descr="C:\Users\User\Downloads\1525899987122257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7272808" cy="4097014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323528" y="188640"/>
            <a:ext cx="843528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«Важно, чтобы на самом первом этапе обращения больного в поликлинику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были</a:t>
            </a:r>
            <a:r>
              <a:rPr kumimoji="0" lang="ru-RU" sz="4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предприняты все меры для</a:t>
            </a:r>
            <a:r>
              <a:rPr kumimoji="0" lang="ru-RU" sz="4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исключения или подтверждения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злокачественной опухоли».  </a:t>
            </a:r>
            <a:r>
              <a:rPr kumimoji="0" lang="ru-RU" sz="4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Б.Е.Петерсон</a:t>
            </a: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1977г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Рак причины и факторы риска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47253"/>
            <a:ext cx="8229600" cy="4525963"/>
          </a:xfrm>
        </p:spPr>
        <p:txBody>
          <a:bodyPr>
            <a:noAutofit/>
          </a:bodyPr>
          <a:lstStyle/>
          <a:p>
            <a:r>
              <a:rPr lang="ru-RU" sz="2600" dirty="0" smtClean="0"/>
              <a:t>курение  -  30% , </a:t>
            </a:r>
          </a:p>
          <a:p>
            <a:r>
              <a:rPr lang="ru-RU" sz="2600" dirty="0" smtClean="0"/>
              <a:t>особенности питания  -   35%, </a:t>
            </a:r>
          </a:p>
          <a:p>
            <a:r>
              <a:rPr lang="ru-RU" sz="2600" dirty="0" smtClean="0"/>
              <a:t>инфекции   -  10%, </a:t>
            </a:r>
          </a:p>
          <a:p>
            <a:r>
              <a:rPr lang="ru-RU" sz="2600" dirty="0" smtClean="0"/>
              <a:t>профессиональные факторы -  4-5%, </a:t>
            </a:r>
          </a:p>
          <a:p>
            <a:r>
              <a:rPr lang="ru-RU" sz="2600" dirty="0" smtClean="0"/>
              <a:t>ионизирующее излучение  -  4-5%, </a:t>
            </a:r>
          </a:p>
          <a:p>
            <a:r>
              <a:rPr lang="ru-RU" sz="2600" dirty="0" smtClean="0"/>
              <a:t>алкоголь  -  2-3%, </a:t>
            </a:r>
          </a:p>
          <a:p>
            <a:r>
              <a:rPr lang="ru-RU" sz="2600" dirty="0" smtClean="0"/>
              <a:t>ультрафиолетовое излучение  -  2-3%, </a:t>
            </a:r>
          </a:p>
          <a:p>
            <a:r>
              <a:rPr lang="ru-RU" sz="2600" dirty="0" smtClean="0"/>
              <a:t>загрязнение атмосферного воздуха  -  1-2%, </a:t>
            </a:r>
          </a:p>
          <a:p>
            <a:r>
              <a:rPr lang="ru-RU" sz="2600" dirty="0" smtClean="0"/>
              <a:t>репродуктивные факторы   -  4-5%, </a:t>
            </a:r>
          </a:p>
          <a:p>
            <a:r>
              <a:rPr lang="ru-RU" sz="2600" dirty="0" smtClean="0"/>
              <a:t>низкая физическая активность  -  4-5%.  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!   причиной 75% злокачественных опухолей являются факторы, действие которых можно приуменьшить</a:t>
            </a:r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Выявление </a:t>
            </a:r>
            <a:r>
              <a:rPr lang="ru-RU" sz="3600" b="1" dirty="0" err="1" smtClean="0"/>
              <a:t>онкопатологии</a:t>
            </a:r>
            <a:r>
              <a:rPr lang="ru-RU" sz="3600" b="1" dirty="0" smtClean="0"/>
              <a:t> в ДНР, проблемы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3400" b="1" dirty="0" smtClean="0"/>
              <a:t>рак </a:t>
            </a:r>
            <a:r>
              <a:rPr lang="ru-RU" sz="3400" b="1" dirty="0"/>
              <a:t>легкого </a:t>
            </a:r>
            <a:r>
              <a:rPr lang="en-US" sz="3400" b="1" dirty="0" smtClean="0"/>
              <a:t>- </a:t>
            </a:r>
            <a:r>
              <a:rPr lang="ru-RU" sz="3400" dirty="0" smtClean="0"/>
              <a:t>24,7</a:t>
            </a:r>
            <a:r>
              <a:rPr lang="ru-RU" sz="3400" dirty="0"/>
              <a:t>% случаев </a:t>
            </a:r>
            <a:r>
              <a:rPr lang="en-US" sz="3400" dirty="0" smtClean="0"/>
              <a:t>I</a:t>
            </a:r>
            <a:r>
              <a:rPr lang="ru-RU" sz="3400" dirty="0"/>
              <a:t>-</a:t>
            </a:r>
            <a:r>
              <a:rPr lang="en-US" sz="3400" dirty="0"/>
              <a:t>II c</a:t>
            </a:r>
            <a:r>
              <a:rPr lang="ru-RU" sz="3400" dirty="0" err="1" smtClean="0"/>
              <a:t>тадия</a:t>
            </a:r>
            <a:r>
              <a:rPr lang="ru-RU" sz="3400" dirty="0"/>
              <a:t>.</a:t>
            </a:r>
            <a:endParaRPr lang="ru-RU" sz="3400" dirty="0" smtClean="0"/>
          </a:p>
          <a:p>
            <a:r>
              <a:rPr lang="ru-RU" sz="3400" b="1" dirty="0" smtClean="0"/>
              <a:t>рак </a:t>
            </a:r>
            <a:r>
              <a:rPr lang="ru-RU" sz="3400" b="1" dirty="0"/>
              <a:t>желудка </a:t>
            </a:r>
            <a:r>
              <a:rPr lang="en-US" sz="3400" b="1" dirty="0" smtClean="0"/>
              <a:t>- </a:t>
            </a:r>
            <a:r>
              <a:rPr lang="ru-RU" sz="3400" dirty="0" smtClean="0"/>
              <a:t>30,7</a:t>
            </a:r>
            <a:r>
              <a:rPr lang="ru-RU" sz="3400" dirty="0"/>
              <a:t>%, </a:t>
            </a:r>
            <a:r>
              <a:rPr lang="ru-RU" sz="3400" dirty="0" smtClean="0"/>
              <a:t>случаев </a:t>
            </a:r>
            <a:r>
              <a:rPr lang="en-US" sz="3400" dirty="0" smtClean="0"/>
              <a:t>I</a:t>
            </a:r>
            <a:r>
              <a:rPr lang="ru-RU" sz="3400" dirty="0" smtClean="0"/>
              <a:t>-</a:t>
            </a:r>
            <a:r>
              <a:rPr lang="en-US" sz="3400" dirty="0" smtClean="0"/>
              <a:t>II c</a:t>
            </a:r>
            <a:r>
              <a:rPr lang="ru-RU" sz="3400" dirty="0" err="1" smtClean="0"/>
              <a:t>тадия</a:t>
            </a:r>
            <a:r>
              <a:rPr lang="ru-RU" sz="3400" dirty="0" smtClean="0"/>
              <a:t>.</a:t>
            </a:r>
          </a:p>
          <a:p>
            <a:r>
              <a:rPr lang="ru-RU" sz="3400" b="1" dirty="0" smtClean="0"/>
              <a:t>опухоли </a:t>
            </a:r>
            <a:r>
              <a:rPr lang="ru-RU" sz="3400" b="1" dirty="0"/>
              <a:t>толстой кишки</a:t>
            </a:r>
            <a:r>
              <a:rPr lang="ru-RU" sz="3400" dirty="0"/>
              <a:t> </a:t>
            </a:r>
            <a:r>
              <a:rPr lang="en-US" sz="3400" dirty="0" smtClean="0"/>
              <a:t>- </a:t>
            </a:r>
            <a:r>
              <a:rPr lang="ru-RU" sz="3400" dirty="0" smtClean="0"/>
              <a:t>43 </a:t>
            </a:r>
            <a:r>
              <a:rPr lang="ru-RU" sz="3400" dirty="0"/>
              <a:t>– 67</a:t>
            </a:r>
            <a:r>
              <a:rPr lang="ru-RU" sz="3400" dirty="0" smtClean="0"/>
              <a:t>% случаев </a:t>
            </a:r>
            <a:r>
              <a:rPr lang="en-US" sz="3400" dirty="0" smtClean="0"/>
              <a:t>I</a:t>
            </a:r>
            <a:r>
              <a:rPr lang="ru-RU" sz="3400" dirty="0" smtClean="0"/>
              <a:t>-</a:t>
            </a:r>
            <a:r>
              <a:rPr lang="en-US" sz="3400" dirty="0" smtClean="0"/>
              <a:t>II c</a:t>
            </a:r>
            <a:r>
              <a:rPr lang="ru-RU" sz="3400" dirty="0" err="1" smtClean="0"/>
              <a:t>тадия</a:t>
            </a:r>
            <a:r>
              <a:rPr lang="ru-RU" sz="3400" dirty="0" smtClean="0"/>
              <a:t>. </a:t>
            </a:r>
          </a:p>
          <a:p>
            <a:r>
              <a:rPr lang="ru-RU" sz="3400" dirty="0" smtClean="0"/>
              <a:t>Практически все остальные заболевшие</a:t>
            </a:r>
            <a:r>
              <a:rPr lang="en-US" sz="3400" dirty="0" smtClean="0"/>
              <a:t> </a:t>
            </a:r>
            <a:r>
              <a:rPr lang="ru-RU" sz="3400" dirty="0" smtClean="0"/>
              <a:t>диагностируются в </a:t>
            </a:r>
            <a:r>
              <a:rPr lang="en-US" sz="3400" b="1" dirty="0" smtClean="0">
                <a:solidFill>
                  <a:srgbClr val="C00000"/>
                </a:solidFill>
              </a:rPr>
              <a:t>III-IV</a:t>
            </a:r>
            <a:r>
              <a:rPr lang="ru-RU" sz="3400" dirty="0" smtClean="0"/>
              <a:t> стадии заболевания и </a:t>
            </a:r>
            <a:r>
              <a:rPr lang="ru-RU" sz="3400" b="1" dirty="0" smtClean="0">
                <a:solidFill>
                  <a:srgbClr val="C00000"/>
                </a:solidFill>
              </a:rPr>
              <a:t>умирают </a:t>
            </a:r>
            <a:r>
              <a:rPr lang="ru-RU" sz="3400" b="1" dirty="0">
                <a:solidFill>
                  <a:srgbClr val="C00000"/>
                </a:solidFill>
              </a:rPr>
              <a:t>в течение года</a:t>
            </a:r>
            <a:r>
              <a:rPr lang="ru-RU" sz="3400" dirty="0"/>
              <a:t>. </a:t>
            </a:r>
            <a:endParaRPr lang="ru-RU" sz="3400" dirty="0" smtClean="0"/>
          </a:p>
          <a:p>
            <a:r>
              <a:rPr lang="ru-RU" sz="3400" dirty="0" smtClean="0"/>
              <a:t>Комбинированное лечение (</a:t>
            </a:r>
            <a:r>
              <a:rPr lang="ru-RU" sz="3400" b="1" dirty="0" smtClean="0">
                <a:solidFill>
                  <a:srgbClr val="C00000"/>
                </a:solidFill>
              </a:rPr>
              <a:t>значительно более дорогое</a:t>
            </a:r>
            <a:r>
              <a:rPr lang="ru-RU" sz="3400" dirty="0" smtClean="0"/>
              <a:t>) </a:t>
            </a:r>
            <a:r>
              <a:rPr lang="ru-RU" sz="3400" dirty="0"/>
              <a:t>запущенных </a:t>
            </a:r>
            <a:r>
              <a:rPr lang="ru-RU" sz="3400" dirty="0" err="1" smtClean="0"/>
              <a:t>онкозаболеваний</a:t>
            </a:r>
            <a:r>
              <a:rPr lang="ru-RU" sz="3400" dirty="0" smtClean="0"/>
              <a:t> в </a:t>
            </a:r>
            <a:r>
              <a:rPr lang="en-US" sz="3400" b="1" dirty="0" smtClean="0">
                <a:solidFill>
                  <a:srgbClr val="C00000"/>
                </a:solidFill>
              </a:rPr>
              <a:t>III-IV </a:t>
            </a:r>
            <a:r>
              <a:rPr lang="ru-RU" sz="3400" dirty="0" smtClean="0"/>
              <a:t>стадиях менее </a:t>
            </a:r>
            <a:r>
              <a:rPr lang="ru-RU" sz="3400" b="1" dirty="0" smtClean="0">
                <a:solidFill>
                  <a:srgbClr val="C00000"/>
                </a:solidFill>
              </a:rPr>
              <a:t>эффективно</a:t>
            </a:r>
            <a:r>
              <a:rPr lang="ru-RU" sz="3400" dirty="0" smtClean="0"/>
              <a:t>. </a:t>
            </a:r>
          </a:p>
          <a:p>
            <a:r>
              <a:rPr lang="ru-RU" sz="3400" dirty="0" smtClean="0"/>
              <a:t>5 - летняя выживаемость пациентов у нас  </a:t>
            </a:r>
            <a:r>
              <a:rPr lang="ru-RU" sz="3400" b="1" dirty="0" smtClean="0">
                <a:solidFill>
                  <a:srgbClr val="C00000"/>
                </a:solidFill>
              </a:rPr>
              <a:t>значительно ниже</a:t>
            </a:r>
            <a:r>
              <a:rPr lang="ru-RU" sz="3400" dirty="0" smtClean="0"/>
              <a:t>, чем в Европе и США.</a:t>
            </a:r>
            <a:endParaRPr lang="ru-RU" sz="3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Общая заболеваемость</a:t>
            </a:r>
            <a:endParaRPr lang="ru-RU" sz="4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2996952"/>
          <a:ext cx="8568953" cy="2857844"/>
        </p:xfrm>
        <a:graphic>
          <a:graphicData uri="http://schemas.openxmlformats.org/drawingml/2006/table">
            <a:tbl>
              <a:tblPr/>
              <a:tblGrid>
                <a:gridCol w="1351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74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00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305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305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58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Среднегодовой темп прироста, 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ДНР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349,4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349,8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363,0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370,7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380,7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384,9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295,4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308,7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336,9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360,0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357,3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25,3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25,5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24,1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25,5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19,9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22,5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29,47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2,86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17,2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17,2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2,02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37,9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37,8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38,1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38,2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38,7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38,2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31,3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33,8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36,3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37,6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36,9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Меланома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6,1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6,6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3,51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Другие ЗН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42,3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42,9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45,5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46,1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34,7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35,3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31,3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2,62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Молочная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65,7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65,6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69,8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70,9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72,5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72,3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67,9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70,8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81,0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75,5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2,74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Шейка матки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2,19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31,5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31,6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34,4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36,4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38,7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33,8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23,1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33,9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43,3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44,3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5,92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14" marR="50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88032" y="1772816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Заболеваемость  населения в Донецкой области в 2008-2013г.г. и в </a:t>
            </a:r>
            <a:r>
              <a:rPr lang="ru-RU" dirty="0" smtClean="0"/>
              <a:t>ДНР </a:t>
            </a:r>
            <a:r>
              <a:rPr lang="ru-RU" dirty="0"/>
              <a:t>в </a:t>
            </a:r>
            <a:r>
              <a:rPr lang="ru-RU" dirty="0" smtClean="0"/>
              <a:t>2014-2018г.г</a:t>
            </a:r>
            <a:r>
              <a:rPr lang="ru-RU" dirty="0"/>
              <a:t>.</a:t>
            </a:r>
          </a:p>
          <a:p>
            <a:r>
              <a:rPr lang="ru-RU" dirty="0"/>
              <a:t>отдельными видами злокачественных новообразований (на 100тыс. </a:t>
            </a:r>
            <a:r>
              <a:rPr lang="ru-RU" dirty="0" smtClean="0"/>
              <a:t>населения)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ru-RU" b="1" dirty="0" smtClean="0"/>
              <a:t>Общая заболеваемость</a:t>
            </a:r>
            <a:endParaRPr lang="ru-RU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199" y="2955231"/>
          <a:ext cx="8229602" cy="3017308"/>
        </p:xfrm>
        <a:graphic>
          <a:graphicData uri="http://schemas.openxmlformats.org/drawingml/2006/table">
            <a:tbl>
              <a:tblPr/>
              <a:tblGrid>
                <a:gridCol w="1302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1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1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16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500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14574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14620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15072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15134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13578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15207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7061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7188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7837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8303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8194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1084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987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1038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998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977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942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473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475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481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488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452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1021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1039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1091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1109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484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526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843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956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895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859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909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401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392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1806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1807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1722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1690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1696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1636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747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786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844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867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846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Меланома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126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123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Другие ЗН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1349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1378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1392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1403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1507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1633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647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808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Молочная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1647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1743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1676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1698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769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852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907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1029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954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Шейка матки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429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476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488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491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494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484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332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312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506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532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595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656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364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354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448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456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28" marR="53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88032" y="1916832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Заболеваемость  населения в Донецкой области в 2008-2013г.г. и в </a:t>
            </a:r>
            <a:r>
              <a:rPr lang="ru-RU" dirty="0" smtClean="0"/>
              <a:t>ДНР </a:t>
            </a:r>
            <a:r>
              <a:rPr lang="ru-RU" dirty="0"/>
              <a:t>в 2014-2018г.г.</a:t>
            </a:r>
          </a:p>
          <a:p>
            <a:r>
              <a:rPr lang="ru-RU" dirty="0"/>
              <a:t>отдельными видами злокачественных новообразований (</a:t>
            </a:r>
            <a:r>
              <a:rPr lang="ru-RU" dirty="0" smtClean="0"/>
              <a:t>абсолютные данные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850106"/>
          </a:xfrm>
        </p:spPr>
        <p:txBody>
          <a:bodyPr/>
          <a:lstStyle/>
          <a:p>
            <a:pPr algn="ctr"/>
            <a:r>
              <a:rPr lang="ru-RU" b="1" dirty="0" smtClean="0"/>
              <a:t>Общая заболеваемость</a:t>
            </a:r>
            <a:endParaRPr lang="ru-RU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71600" y="1577424"/>
          <a:ext cx="7237823" cy="4795272"/>
        </p:xfrm>
        <a:graphic>
          <a:graphicData uri="http://schemas.openxmlformats.org/drawingml/2006/table">
            <a:tbl>
              <a:tblPr/>
              <a:tblGrid>
                <a:gridCol w="821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1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05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538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26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6265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55164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Локализация, нозологическая форма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Среднегодовой темп прироста, 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Среднегодовой темп прироста, 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Донецкая область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2008-2013г.г.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ДНР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2014-2018г.г.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2008-2018г.г.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ВСЕ ЗН,  в том числе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-10,3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-0,7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Желудок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-8,9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-2,1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-2,7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-7,1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-1,36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Ободочная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-0,1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-7,1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2,86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Прямая кишка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-6,4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-4,6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-0,2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-2,0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2,02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7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Трахея, бронхи, легкое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-4,7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Меланома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3,51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Другие ЗН кожи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-11,3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2,62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Молочная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-3,8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-1,6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-6,8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2,74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Шейка матки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-2,0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-5,4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Предстательная железа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31,7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46,8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27,7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5,92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67" marR="52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88032" y="908720"/>
            <a:ext cx="8820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dirty="0"/>
              <a:t>Среднегодовой прирост заболеваемости,  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желудка</a:t>
            </a:r>
            <a:endParaRPr lang="ru-RU" sz="1400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32048" y="269776"/>
            <a:ext cx="9252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1500" dirty="0" smtClean="0"/>
              <a:t>Заболеваемость населения Донецкой области (2008-2013г.г.) и ДНР (2014-2018г.г.) злокачественными новообразованиями (уточненная информация, на 100тыс. соответствующего населения)</a:t>
            </a:r>
            <a:endParaRPr lang="ru-RU" sz="15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635896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ободочной кишки</a:t>
            </a:r>
            <a:endParaRPr lang="ru-RU" sz="14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04248" y="2420888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прямой кишки</a:t>
            </a:r>
            <a:endParaRPr lang="ru-RU" sz="14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4293096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трахеи, бронхов, легких</a:t>
            </a:r>
            <a:endParaRPr lang="ru-RU" sz="14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396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меланома</a:t>
            </a:r>
            <a:endParaRPr lang="ru-RU" sz="14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04248" y="4293096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ругие ЗН кожи</a:t>
            </a:r>
            <a:endParaRPr lang="ru-RU" sz="140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83568" y="6237312"/>
            <a:ext cx="25922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молочной железы</a:t>
            </a:r>
            <a:endParaRPr lang="ru-RU" sz="1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923928" y="6237312"/>
            <a:ext cx="22322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/>
              <a:t>р</a:t>
            </a:r>
            <a:r>
              <a:rPr lang="ru-RU" sz="1400" dirty="0" smtClean="0"/>
              <a:t>ак шейки матки</a:t>
            </a:r>
            <a:endParaRPr lang="ru-RU" sz="14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516216" y="6237312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dirty="0" smtClean="0"/>
              <a:t>рак предстательной железы</a:t>
            </a:r>
            <a:endParaRPr lang="ru-RU" sz="1400" dirty="0"/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395536" y="1124744"/>
          <a:ext cx="2736304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Диаграмма 24"/>
          <p:cNvGraphicFramePr/>
          <p:nvPr/>
        </p:nvGraphicFramePr>
        <p:xfrm>
          <a:off x="3203848" y="1124744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Диаграмма 25"/>
          <p:cNvGraphicFramePr/>
          <p:nvPr/>
        </p:nvGraphicFramePr>
        <p:xfrm>
          <a:off x="6084168" y="1124744"/>
          <a:ext cx="2808312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Диаграмма 26"/>
          <p:cNvGraphicFramePr/>
          <p:nvPr/>
        </p:nvGraphicFramePr>
        <p:xfrm>
          <a:off x="395536" y="2924944"/>
          <a:ext cx="2736304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Диаграмма 27"/>
          <p:cNvGraphicFramePr/>
          <p:nvPr/>
        </p:nvGraphicFramePr>
        <p:xfrm>
          <a:off x="3203848" y="2924944"/>
          <a:ext cx="280831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9" name="Диаграмма 28"/>
          <p:cNvGraphicFramePr/>
          <p:nvPr/>
        </p:nvGraphicFramePr>
        <p:xfrm>
          <a:off x="6084168" y="2924944"/>
          <a:ext cx="280831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0" name="Диаграмма 29"/>
          <p:cNvGraphicFramePr/>
          <p:nvPr/>
        </p:nvGraphicFramePr>
        <p:xfrm>
          <a:off x="395536" y="4869160"/>
          <a:ext cx="2736304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Диаграмма 30"/>
          <p:cNvGraphicFramePr/>
          <p:nvPr/>
        </p:nvGraphicFramePr>
        <p:xfrm>
          <a:off x="3203848" y="4869160"/>
          <a:ext cx="2808312" cy="148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2" name="Диаграмма 31"/>
          <p:cNvGraphicFramePr/>
          <p:nvPr/>
        </p:nvGraphicFramePr>
        <p:xfrm>
          <a:off x="6084168" y="4869160"/>
          <a:ext cx="2808312" cy="148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-85402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Общая заболеваемость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прирост заболеваемости</a:t>
            </a:r>
            <a:endParaRPr lang="ru-RU" sz="32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8032" y="980728"/>
            <a:ext cx="89644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600" dirty="0"/>
              <a:t>Среднегодовой темп прироста заболеваемости злокачественными новообразованиями отдельных локализаций опухоли в Донецкой области (2008-2013г.г.), </a:t>
            </a:r>
            <a:r>
              <a:rPr lang="ru-RU" sz="1600" dirty="0" smtClean="0"/>
              <a:t>ДНР (2014-2018г.г</a:t>
            </a:r>
            <a:r>
              <a:rPr lang="ru-RU" sz="1600" dirty="0"/>
              <a:t>.) и в Российской Федерации (2008-2018г.г.), %</a:t>
            </a:r>
          </a:p>
          <a:p>
            <a:endParaRPr lang="ru-RU" sz="16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467544" y="1988840"/>
          <a:ext cx="2020818" cy="126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323528" y="1484784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i="1" dirty="0"/>
              <a:t>Все злокачественные новообразования</a:t>
            </a:r>
            <a:endParaRPr lang="ru-RU" sz="1400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2987824" y="1988840"/>
          <a:ext cx="2736304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3275856" y="1484784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i="1" dirty="0"/>
              <a:t>ЗН желудка</a:t>
            </a:r>
            <a:endParaRPr lang="ru-RU" sz="1400" dirty="0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6012160" y="1988840"/>
          <a:ext cx="2808312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6228184" y="1484784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i="1" dirty="0"/>
              <a:t>ЗН ободочной кишки</a:t>
            </a:r>
            <a:endParaRPr lang="ru-RU" sz="1400" dirty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67544" y="3573016"/>
          <a:ext cx="2016224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323528" y="3140968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i="1" dirty="0"/>
              <a:t>ЗН прямой кишки</a:t>
            </a:r>
            <a:endParaRPr lang="ru-RU" sz="1400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059832" y="3140968"/>
            <a:ext cx="273630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i="1" dirty="0"/>
              <a:t>ЗН трахеи, бронхов, легкого</a:t>
            </a:r>
            <a:endParaRPr lang="ru-RU" sz="1400" dirty="0"/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2987824" y="3573016"/>
          <a:ext cx="2736304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6012160" y="3573016"/>
          <a:ext cx="280831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" name="Заголовок 1"/>
          <p:cNvSpPr txBox="1">
            <a:spLocks/>
          </p:cNvSpPr>
          <p:nvPr/>
        </p:nvSpPr>
        <p:spPr>
          <a:xfrm>
            <a:off x="6228184" y="3140968"/>
            <a:ext cx="23762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400" b="1" i="1" dirty="0"/>
              <a:t> </a:t>
            </a:r>
            <a:r>
              <a:rPr lang="ru-RU" sz="1400" dirty="0"/>
              <a:t> </a:t>
            </a:r>
            <a:r>
              <a:rPr lang="ru-RU" sz="1400" dirty="0" smtClean="0"/>
              <a:t>          </a:t>
            </a:r>
            <a:r>
              <a:rPr lang="ru-RU" sz="1400" b="1" i="1" dirty="0" smtClean="0"/>
              <a:t>Меланома </a:t>
            </a:r>
            <a:r>
              <a:rPr lang="ru-RU" sz="1400" b="1" i="1" dirty="0"/>
              <a:t>кожи</a:t>
            </a:r>
            <a:endParaRPr lang="ru-RU" sz="1400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467544" y="5301208"/>
          <a:ext cx="2016224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2987824" y="5301208"/>
          <a:ext cx="2736304" cy="1452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6012160" y="5301208"/>
          <a:ext cx="2808312" cy="1429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518007" y="4941168"/>
            <a:ext cx="1871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i="1" dirty="0"/>
              <a:t>ЗН молочной железы</a:t>
            </a:r>
            <a:endParaRPr lang="ru-RU" sz="1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665837" y="4941168"/>
            <a:ext cx="15231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i="1" dirty="0"/>
              <a:t>ЗН шейки матки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257499" y="4941168"/>
            <a:ext cx="24726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i="1" dirty="0"/>
              <a:t>ЗН </a:t>
            </a:r>
            <a:r>
              <a:rPr lang="ru-RU" sz="1400" b="1" i="1" dirty="0" smtClean="0"/>
              <a:t>предстательной железы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2205</Words>
  <Application>Microsoft Office PowerPoint</Application>
  <PresentationFormat>Экран (4:3)</PresentationFormat>
  <Paragraphs>1151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Ранняя диагностика рака, вопросы…</vt:lpstr>
      <vt:lpstr> Увеличение общей заболеваемости  причины и проблематика: </vt:lpstr>
      <vt:lpstr>Рак причины и факторы риска</vt:lpstr>
      <vt:lpstr>Выявление онкопатологии в ДНР, проблемы</vt:lpstr>
      <vt:lpstr>Общая заболеваемость</vt:lpstr>
      <vt:lpstr>Общая заболеваемость</vt:lpstr>
      <vt:lpstr>Общая заболеваемость</vt:lpstr>
      <vt:lpstr>Заболеваемость населения Донецкой области (2008-2013г.г.) и ДНР (2014-2018г.г.) злокачественными новообразованиями (уточненная информация, на 100тыс. соответствующего населения)</vt:lpstr>
      <vt:lpstr>прирост заболеваемости</vt:lpstr>
      <vt:lpstr>Одногодичная летальность</vt:lpstr>
      <vt:lpstr>Одногодичная летальность пациентов в Донецкой области в 2008-2013г.г. и в ДНР в 2014-2018г.г. при отдельных видах злокачественных новообразований %</vt:lpstr>
      <vt:lpstr>ранняя диагностика</vt:lpstr>
      <vt:lpstr>Ранняя диагностика (%) злокачественных новообразований у населения Донецкой области (2008-2013г.г.) и Донецкой Народной Республики (2014-2018г.г.)</vt:lpstr>
      <vt:lpstr>Поздняя диагностика</vt:lpstr>
      <vt:lpstr>Ранняя диагностика (%) злокачественных новообразований у населения Донецкой области (2008-2013г.г.) и Донецкой Народной Республики (2014-2018г.г.)</vt:lpstr>
      <vt:lpstr> методы решения проблемы </vt:lpstr>
      <vt:lpstr>примеры</vt:lpstr>
      <vt:lpstr>примеры</vt:lpstr>
      <vt:lpstr>примеры</vt:lpstr>
      <vt:lpstr>«Ранний рак»</vt:lpstr>
      <vt:lpstr>Предраковые заболевания</vt:lpstr>
      <vt:lpstr> методы решения проблемы </vt:lpstr>
      <vt:lpstr>Выбор за вами!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Ранняя диагностика рака, вопросы…</dc:title>
  <dc:creator>Петруха Викторович</dc:creator>
  <cp:lastModifiedBy>Пользователь</cp:lastModifiedBy>
  <cp:revision>47</cp:revision>
  <dcterms:created xsi:type="dcterms:W3CDTF">2020-11-05T11:54:36Z</dcterms:created>
  <dcterms:modified xsi:type="dcterms:W3CDTF">2020-11-06T09:37:39Z</dcterms:modified>
</cp:coreProperties>
</file>